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4.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125"/>
  </p:notesMasterIdLst>
  <p:sldIdLst>
    <p:sldId id="360" r:id="rId2"/>
    <p:sldId id="361" r:id="rId3"/>
    <p:sldId id="362" r:id="rId4"/>
    <p:sldId id="363" r:id="rId5"/>
    <p:sldId id="369" r:id="rId6"/>
    <p:sldId id="367" r:id="rId7"/>
    <p:sldId id="370" r:id="rId8"/>
    <p:sldId id="258" r:id="rId9"/>
    <p:sldId id="259" r:id="rId10"/>
    <p:sldId id="260" r:id="rId11"/>
    <p:sldId id="371" r:id="rId12"/>
    <p:sldId id="366" r:id="rId13"/>
    <p:sldId id="261" r:id="rId14"/>
    <p:sldId id="262" r:id="rId15"/>
    <p:sldId id="265" r:id="rId16"/>
    <p:sldId id="345" r:id="rId17"/>
    <p:sldId id="267" r:id="rId18"/>
    <p:sldId id="268" r:id="rId19"/>
    <p:sldId id="372" r:id="rId20"/>
    <p:sldId id="269" r:id="rId21"/>
    <p:sldId id="373" r:id="rId22"/>
    <p:sldId id="374" r:id="rId23"/>
    <p:sldId id="375" r:id="rId24"/>
    <p:sldId id="376" r:id="rId25"/>
    <p:sldId id="377" r:id="rId26"/>
    <p:sldId id="378" r:id="rId27"/>
    <p:sldId id="426" r:id="rId28"/>
    <p:sldId id="379" r:id="rId29"/>
    <p:sldId id="412" r:id="rId30"/>
    <p:sldId id="425" r:id="rId31"/>
    <p:sldId id="414" r:id="rId32"/>
    <p:sldId id="274" r:id="rId33"/>
    <p:sldId id="275" r:id="rId34"/>
    <p:sldId id="417" r:id="rId35"/>
    <p:sldId id="389" r:id="rId36"/>
    <p:sldId id="390" r:id="rId37"/>
    <p:sldId id="391" r:id="rId38"/>
    <p:sldId id="392" r:id="rId39"/>
    <p:sldId id="393" r:id="rId40"/>
    <p:sldId id="394" r:id="rId41"/>
    <p:sldId id="395" r:id="rId42"/>
    <p:sldId id="396" r:id="rId43"/>
    <p:sldId id="397" r:id="rId44"/>
    <p:sldId id="398" r:id="rId45"/>
    <p:sldId id="418" r:id="rId46"/>
    <p:sldId id="424" r:id="rId47"/>
    <p:sldId id="419" r:id="rId48"/>
    <p:sldId id="420" r:id="rId49"/>
    <p:sldId id="421" r:id="rId50"/>
    <p:sldId id="423" r:id="rId51"/>
    <p:sldId id="399" r:id="rId52"/>
    <p:sldId id="400" r:id="rId53"/>
    <p:sldId id="427" r:id="rId54"/>
    <p:sldId id="490" r:id="rId55"/>
    <p:sldId id="491" r:id="rId56"/>
    <p:sldId id="492" r:id="rId57"/>
    <p:sldId id="445" r:id="rId58"/>
    <p:sldId id="493" r:id="rId59"/>
    <p:sldId id="438" r:id="rId60"/>
    <p:sldId id="430" r:id="rId61"/>
    <p:sldId id="431" r:id="rId62"/>
    <p:sldId id="432" r:id="rId63"/>
    <p:sldId id="433" r:id="rId64"/>
    <p:sldId id="434" r:id="rId65"/>
    <p:sldId id="494" r:id="rId66"/>
    <p:sldId id="495" r:id="rId67"/>
    <p:sldId id="436" r:id="rId68"/>
    <p:sldId id="437" r:id="rId69"/>
    <p:sldId id="447" r:id="rId70"/>
    <p:sldId id="449" r:id="rId71"/>
    <p:sldId id="455" r:id="rId72"/>
    <p:sldId id="456" r:id="rId73"/>
    <p:sldId id="457" r:id="rId74"/>
    <p:sldId id="458" r:id="rId75"/>
    <p:sldId id="459" r:id="rId76"/>
    <p:sldId id="521" r:id="rId77"/>
    <p:sldId id="522" r:id="rId78"/>
    <p:sldId id="523" r:id="rId79"/>
    <p:sldId id="527" r:id="rId80"/>
    <p:sldId id="524" r:id="rId81"/>
    <p:sldId id="460" r:id="rId82"/>
    <p:sldId id="461" r:id="rId83"/>
    <p:sldId id="462" r:id="rId84"/>
    <p:sldId id="463" r:id="rId85"/>
    <p:sldId id="464" r:id="rId86"/>
    <p:sldId id="465" r:id="rId87"/>
    <p:sldId id="466" r:id="rId88"/>
    <p:sldId id="468" r:id="rId89"/>
    <p:sldId id="469" r:id="rId90"/>
    <p:sldId id="470" r:id="rId91"/>
    <p:sldId id="472" r:id="rId92"/>
    <p:sldId id="473" r:id="rId93"/>
    <p:sldId id="474" r:id="rId94"/>
    <p:sldId id="475" r:id="rId95"/>
    <p:sldId id="477" r:id="rId96"/>
    <p:sldId id="482" r:id="rId97"/>
    <p:sldId id="483" r:id="rId98"/>
    <p:sldId id="484" r:id="rId99"/>
    <p:sldId id="476" r:id="rId100"/>
    <p:sldId id="486" r:id="rId101"/>
    <p:sldId id="485" r:id="rId102"/>
    <p:sldId id="520" r:id="rId103"/>
    <p:sldId id="489" r:id="rId104"/>
    <p:sldId id="496" r:id="rId105"/>
    <p:sldId id="497" r:id="rId106"/>
    <p:sldId id="498" r:id="rId107"/>
    <p:sldId id="499" r:id="rId108"/>
    <p:sldId id="525" r:id="rId109"/>
    <p:sldId id="502" r:id="rId110"/>
    <p:sldId id="504" r:id="rId111"/>
    <p:sldId id="505" r:id="rId112"/>
    <p:sldId id="506" r:id="rId113"/>
    <p:sldId id="507" r:id="rId114"/>
    <p:sldId id="509" r:id="rId115"/>
    <p:sldId id="510" r:id="rId116"/>
    <p:sldId id="511" r:id="rId117"/>
    <p:sldId id="512" r:id="rId118"/>
    <p:sldId id="514" r:id="rId119"/>
    <p:sldId id="515" r:id="rId120"/>
    <p:sldId id="526" r:id="rId121"/>
    <p:sldId id="517" r:id="rId122"/>
    <p:sldId id="518" r:id="rId123"/>
    <p:sldId id="519" r:id="rId124"/>
  </p:sldIdLst>
  <p:sldSz cx="9144000" cy="6858000" type="screen4x3"/>
  <p:notesSz cx="6858000" cy="9144000"/>
  <p:defaultTextStyle>
    <a:defPPr>
      <a:defRPr lang="en-US"/>
    </a:defPPr>
    <a:lvl1pPr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800080"/>
    <a:srgbClr val="990099"/>
    <a:srgbClr val="CCCCFF"/>
    <a:srgbClr val="CCFFCC"/>
    <a:srgbClr val="CCECFF"/>
    <a:srgbClr val="993366"/>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99" autoAdjust="0"/>
  </p:normalViewPr>
  <p:slideViewPr>
    <p:cSldViewPr>
      <p:cViewPr varScale="1">
        <p:scale>
          <a:sx n="116" d="100"/>
          <a:sy n="116" d="100"/>
        </p:scale>
        <p:origin x="5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5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Arial" panose="020B0604020202020204" pitchFamily="34" charset="0"/>
              </a:defRPr>
            </a:lvl1pPr>
          </a:lstStyle>
          <a:p>
            <a:endParaRPr lang="zh-CN" altLang="en-US"/>
          </a:p>
        </p:txBody>
      </p:sp>
      <p:sp>
        <p:nvSpPr>
          <p:cNvPr id="3205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zh-CN"/>
          </a:p>
        </p:txBody>
      </p:sp>
      <p:sp>
        <p:nvSpPr>
          <p:cNvPr id="320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205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205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Arial" panose="020B0604020202020204" pitchFamily="34" charset="0"/>
              </a:defRPr>
            </a:lvl1pPr>
          </a:lstStyle>
          <a:p>
            <a:endParaRPr lang="en-US" altLang="zh-CN"/>
          </a:p>
        </p:txBody>
      </p:sp>
      <p:sp>
        <p:nvSpPr>
          <p:cNvPr id="3205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29942532-FD99-460A-8C53-B8316C42B91C}" type="slidenum">
              <a:rPr lang="zh-CN" altLang="en-US"/>
              <a:pPr/>
              <a:t>‹#›</a:t>
            </a:fld>
            <a:endParaRPr lang="en-US" altLang="zh-CN"/>
          </a:p>
        </p:txBody>
      </p:sp>
    </p:spTree>
    <p:extLst>
      <p:ext uri="{BB962C8B-B14F-4D97-AF65-F5344CB8AC3E}">
        <p14:creationId xmlns:p14="http://schemas.microsoft.com/office/powerpoint/2010/main" val="161120921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Times New Roman" panose="02020603050405020304" pitchFamily="18" charset="0"/>
                <a:ea typeface="楷体_GB2312" pitchFamily="49" charset="-122"/>
              </a:rPr>
              <a:t>在</a:t>
            </a:r>
            <a:r>
              <a:rPr lang="en-US" altLang="zh-CN" b="1" dirty="0" smtClean="0">
                <a:latin typeface="Times New Roman" panose="02020603050405020304" pitchFamily="18" charset="0"/>
                <a:ea typeface="楷体_GB2312" pitchFamily="49" charset="-122"/>
              </a:rPr>
              <a:t>1925</a:t>
            </a:r>
            <a:r>
              <a:rPr lang="zh-CN" altLang="en-US" b="1" dirty="0" smtClean="0">
                <a:latin typeface="Times New Roman" panose="02020603050405020304" pitchFamily="18" charset="0"/>
                <a:ea typeface="楷体_GB2312" pitchFamily="49" charset="-122"/>
              </a:rPr>
              <a:t>年根据一系列实验事实提出了大胆</a:t>
            </a:r>
            <a:r>
              <a:rPr lang="zh-CN" altLang="en-US" b="1" dirty="0" smtClean="0">
                <a:solidFill>
                  <a:schemeClr val="hlink"/>
                </a:solidFill>
                <a:latin typeface="Times New Roman" panose="02020603050405020304" pitchFamily="18" charset="0"/>
                <a:ea typeface="楷体_GB2312" pitchFamily="49" charset="-122"/>
              </a:rPr>
              <a:t>假设</a:t>
            </a:r>
            <a:r>
              <a:rPr lang="zh-CN" altLang="en-US" b="1" dirty="0" smtClean="0">
                <a:latin typeface="Times New Roman" panose="02020603050405020304" pitchFamily="18" charset="0"/>
                <a:ea typeface="楷体_GB2312" pitchFamily="49" charset="-122"/>
              </a:rPr>
              <a:t>：电子不是点电荷，它除了轨道运动外，还具有某种方式的自旋运动，其固有的自旋角动量 （是电子的属性之一）等于：</a:t>
            </a:r>
            <a:endParaRPr lang="zh-CN" altLang="en-US" dirty="0"/>
          </a:p>
        </p:txBody>
      </p:sp>
      <p:sp>
        <p:nvSpPr>
          <p:cNvPr id="4" name="灯片编号占位符 3"/>
          <p:cNvSpPr>
            <a:spLocks noGrp="1"/>
          </p:cNvSpPr>
          <p:nvPr>
            <p:ph type="sldNum" sz="quarter" idx="10"/>
          </p:nvPr>
        </p:nvSpPr>
        <p:spPr/>
        <p:txBody>
          <a:bodyPr/>
          <a:lstStyle/>
          <a:p>
            <a:fld id="{29942532-FD99-460A-8C53-B8316C42B91C}" type="slidenum">
              <a:rPr lang="zh-CN" altLang="en-US" smtClean="0"/>
              <a:pPr/>
              <a:t>22</a:t>
            </a:fld>
            <a:endParaRPr lang="en-US" altLang="zh-CN"/>
          </a:p>
        </p:txBody>
      </p:sp>
    </p:spTree>
    <p:extLst>
      <p:ext uri="{BB962C8B-B14F-4D97-AF65-F5344CB8AC3E}">
        <p14:creationId xmlns:p14="http://schemas.microsoft.com/office/powerpoint/2010/main" val="262102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smtClean="0">
                <a:latin typeface="Times New Roman" panose="02020603050405020304" pitchFamily="18" charset="0"/>
                <a:ea typeface="楷体_GB2312" pitchFamily="49" charset="-122"/>
              </a:rPr>
              <a:t>这个假设受到各种实验的支持。而且与电子自旋概念一起可由狄拉克的相对论量子力学严格导出</a:t>
            </a:r>
            <a:r>
              <a:rPr lang="zh-CN" altLang="en-US" b="1" dirty="0" smtClean="0">
                <a:latin typeface="Times New Roman" panose="02020603050405020304" pitchFamily="18" charset="0"/>
              </a:rPr>
              <a:t> 。</a:t>
            </a:r>
            <a:endParaRPr lang="zh-CN" altLang="en-US" b="1" dirty="0">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9942532-FD99-460A-8C53-B8316C42B91C}" type="slidenum">
              <a:rPr lang="zh-CN" altLang="en-US" smtClean="0"/>
              <a:pPr/>
              <a:t>24</a:t>
            </a:fld>
            <a:endParaRPr lang="en-US" altLang="zh-CN"/>
          </a:p>
        </p:txBody>
      </p:sp>
    </p:spTree>
    <p:extLst>
      <p:ext uri="{BB962C8B-B14F-4D97-AF65-F5344CB8AC3E}">
        <p14:creationId xmlns:p14="http://schemas.microsoft.com/office/powerpoint/2010/main" val="3642558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p:spPr>
        <p:txBody>
          <a:bodyPr/>
          <a:lstStyle/>
          <a:p>
            <a:pPr eaLnBrk="1" hangingPunct="1"/>
            <a:endParaRPr lang="zh-CN" altLang="en-US" smtClean="0"/>
          </a:p>
        </p:txBody>
      </p:sp>
      <p:sp>
        <p:nvSpPr>
          <p:cNvPr id="23556" name="灯片编号占位符 3"/>
          <p:cNvSpPr>
            <a:spLocks noGrp="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F664D429-942C-46F6-A6B3-7F1BB723551F}" type="slidenum">
              <a:rPr lang="zh-CN" altLang="en-US" sz="1200">
                <a:latin typeface="Arial" panose="020B0604020202020204" pitchFamily="34" charset="0"/>
              </a:rPr>
              <a:pPr algn="r"/>
              <a:t>31</a:t>
            </a:fld>
            <a:endParaRPr lang="en-US" altLang="zh-CN" sz="1200">
              <a:latin typeface="Arial" panose="020B0604020202020204" pitchFamily="34" charset="0"/>
            </a:endParaRPr>
          </a:p>
        </p:txBody>
      </p:sp>
    </p:spTree>
    <p:extLst>
      <p:ext uri="{BB962C8B-B14F-4D97-AF65-F5344CB8AC3E}">
        <p14:creationId xmlns:p14="http://schemas.microsoft.com/office/powerpoint/2010/main" val="219505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E7D548-455D-43D7-A48D-A3E4E593031F}" type="slidenum">
              <a:rPr lang="zh-CN" altLang="en-US" smtClean="0"/>
              <a:pPr/>
              <a:t>46</a:t>
            </a:fld>
            <a:endParaRPr lang="zh-CN" altLang="en-US"/>
          </a:p>
        </p:txBody>
      </p:sp>
    </p:spTree>
    <p:extLst>
      <p:ext uri="{BB962C8B-B14F-4D97-AF65-F5344CB8AC3E}">
        <p14:creationId xmlns:p14="http://schemas.microsoft.com/office/powerpoint/2010/main" val="1600690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187ECEB5-272B-49F3-B9BF-04E0BA233D50}" type="slidenum">
              <a:rPr lang="zh-CN" altLang="en-US" smtClean="0"/>
              <a:pPr/>
              <a:t>‹#›</a:t>
            </a:fld>
            <a:endParaRPr lang="en-US" altLang="zh-CN"/>
          </a:p>
        </p:txBody>
      </p:sp>
    </p:spTree>
    <p:extLst>
      <p:ext uri="{BB962C8B-B14F-4D97-AF65-F5344CB8AC3E}">
        <p14:creationId xmlns:p14="http://schemas.microsoft.com/office/powerpoint/2010/main" val="2684112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E3D498F9-2807-4137-8E77-27055BB7AB56}" type="slidenum">
              <a:rPr lang="zh-CN" altLang="en-US" smtClean="0"/>
              <a:pPr/>
              <a:t>‹#›</a:t>
            </a:fld>
            <a:endParaRPr lang="en-US" altLang="zh-CN"/>
          </a:p>
        </p:txBody>
      </p:sp>
    </p:spTree>
    <p:extLst>
      <p:ext uri="{BB962C8B-B14F-4D97-AF65-F5344CB8AC3E}">
        <p14:creationId xmlns:p14="http://schemas.microsoft.com/office/powerpoint/2010/main" val="180344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781800" y="6324600"/>
            <a:ext cx="1905000" cy="457200"/>
          </a:xfrm>
        </p:spPr>
        <p:txBody>
          <a:bodyPr/>
          <a:lstStyle>
            <a:lvl1pPr>
              <a:defRPr/>
            </a:lvl1pPr>
          </a:lstStyle>
          <a:p>
            <a:fld id="{3236B9AA-0428-4DAD-99D0-2D8E107157D5}" type="slidenum">
              <a:rPr lang="zh-CN" altLang="en-US"/>
              <a:pPr/>
              <a:t>‹#›</a:t>
            </a:fld>
            <a:endParaRPr lang="en-US" altLang="zh-CN"/>
          </a:p>
        </p:txBody>
      </p:sp>
    </p:spTree>
    <p:extLst>
      <p:ext uri="{BB962C8B-B14F-4D97-AF65-F5344CB8AC3E}">
        <p14:creationId xmlns:p14="http://schemas.microsoft.com/office/powerpoint/2010/main" val="13567091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endParaRPr lang="en-US" altLang="zh-CN"/>
          </a:p>
        </p:txBody>
      </p:sp>
      <p:sp>
        <p:nvSpPr>
          <p:cNvPr id="6" name="页脚占位符 4"/>
          <p:cNvSpPr>
            <a:spLocks noGrp="1"/>
          </p:cNvSpPr>
          <p:nvPr>
            <p:ph type="ftr" sz="quarter" idx="11"/>
          </p:nvPr>
        </p:nvSpPr>
        <p:spPr/>
        <p:txBody>
          <a:bodyPr/>
          <a:lstStyle>
            <a:lvl1pPr>
              <a:defRPr sz="1050"/>
            </a:lvl1pPr>
            <a:extLst/>
          </a:lstStyle>
          <a:p>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74ADE1A-2979-45C4-A9AA-63A66E221AAC}" type="slidenum">
              <a:rPr lang="zh-CN" altLang="en-US" smtClean="0"/>
              <a:pPr/>
              <a:t>‹#›</a:t>
            </a:fld>
            <a:endParaRPr lang="en-US" altLang="zh-CN"/>
          </a:p>
        </p:txBody>
      </p:sp>
    </p:spTree>
    <p:extLst>
      <p:ext uri="{BB962C8B-B14F-4D97-AF65-F5344CB8AC3E}">
        <p14:creationId xmlns:p14="http://schemas.microsoft.com/office/powerpoint/2010/main" val="3490172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endParaRPr lang="en-US" altLang="zh-CN"/>
          </a:p>
        </p:txBody>
      </p:sp>
      <p:sp>
        <p:nvSpPr>
          <p:cNvPr id="9" name="页脚占位符 7"/>
          <p:cNvSpPr>
            <a:spLocks noGrp="1"/>
          </p:cNvSpPr>
          <p:nvPr>
            <p:ph type="ftr" sz="quarter" idx="11"/>
          </p:nvPr>
        </p:nvSpPr>
        <p:spPr/>
        <p:txBody>
          <a:bodyPr/>
          <a:lstStyle>
            <a:lvl1pPr>
              <a:defRPr/>
            </a:lvl1pPr>
            <a:extLst/>
          </a:lstStyle>
          <a:p>
            <a:endParaRPr lang="en-US" altLang="zh-CN"/>
          </a:p>
        </p:txBody>
      </p:sp>
      <p:sp>
        <p:nvSpPr>
          <p:cNvPr id="10" name="灯片编号占位符 8"/>
          <p:cNvSpPr>
            <a:spLocks noGrp="1"/>
          </p:cNvSpPr>
          <p:nvPr>
            <p:ph type="sldNum" sz="quarter" idx="12"/>
          </p:nvPr>
        </p:nvSpPr>
        <p:spPr/>
        <p:txBody>
          <a:bodyPr/>
          <a:lstStyle>
            <a:lvl1pPr>
              <a:defRPr/>
            </a:lvl1pPr>
            <a:extLst/>
          </a:lstStyle>
          <a:p>
            <a:fld id="{A4D4E26E-EBDF-44A1-BB3F-DFE5CE79A4A5}" type="slidenum">
              <a:rPr lang="zh-CN" altLang="en-US" smtClean="0"/>
              <a:pPr/>
              <a:t>‹#›</a:t>
            </a:fld>
            <a:endParaRPr lang="en-US" altLang="zh-CN"/>
          </a:p>
        </p:txBody>
      </p:sp>
    </p:spTree>
    <p:extLst>
      <p:ext uri="{BB962C8B-B14F-4D97-AF65-F5344CB8AC3E}">
        <p14:creationId xmlns:p14="http://schemas.microsoft.com/office/powerpoint/2010/main" val="283059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endParaRPr lang="en-US" altLang="zh-CN"/>
          </a:p>
        </p:txBody>
      </p:sp>
      <p:sp>
        <p:nvSpPr>
          <p:cNvPr id="4" name="页脚占位符 2"/>
          <p:cNvSpPr>
            <a:spLocks noGrp="1"/>
          </p:cNvSpPr>
          <p:nvPr>
            <p:ph type="ftr" sz="quarter" idx="11"/>
          </p:nvPr>
        </p:nvSpPr>
        <p:spPr/>
        <p:txBody>
          <a:bodyPr/>
          <a:lstStyle>
            <a:lvl1pPr>
              <a:defRPr/>
            </a:lvl1pPr>
            <a:extLst/>
          </a:lstStyle>
          <a:p>
            <a:endParaRPr lang="en-US" altLang="zh-CN"/>
          </a:p>
        </p:txBody>
      </p:sp>
      <p:sp>
        <p:nvSpPr>
          <p:cNvPr id="5" name="灯片编号占位符 3"/>
          <p:cNvSpPr>
            <a:spLocks noGrp="1"/>
          </p:cNvSpPr>
          <p:nvPr>
            <p:ph type="sldNum" sz="quarter" idx="12"/>
          </p:nvPr>
        </p:nvSpPr>
        <p:spPr/>
        <p:txBody>
          <a:bodyPr/>
          <a:lstStyle>
            <a:lvl1pPr>
              <a:defRPr/>
            </a:lvl1pPr>
            <a:extLst/>
          </a:lstStyle>
          <a:p>
            <a:fld id="{657A23EA-B657-45DA-B1FF-1E672E449A13}" type="slidenum">
              <a:rPr lang="zh-CN" altLang="en-US" smtClean="0"/>
              <a:pPr/>
              <a:t>‹#›</a:t>
            </a:fld>
            <a:endParaRPr lang="en-US" altLang="zh-CN"/>
          </a:p>
        </p:txBody>
      </p:sp>
    </p:spTree>
    <p:extLst>
      <p:ext uri="{BB962C8B-B14F-4D97-AF65-F5344CB8AC3E}">
        <p14:creationId xmlns:p14="http://schemas.microsoft.com/office/powerpoint/2010/main" val="106949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endParaRPr lang="en-US" altLang="zh-CN"/>
          </a:p>
        </p:txBody>
      </p:sp>
      <p:sp>
        <p:nvSpPr>
          <p:cNvPr id="7" name="页脚占位符 5"/>
          <p:cNvSpPr>
            <a:spLocks noGrp="1"/>
          </p:cNvSpPr>
          <p:nvPr>
            <p:ph type="ftr" sz="quarter" idx="11"/>
          </p:nvPr>
        </p:nvSpPr>
        <p:spPr/>
        <p:txBody>
          <a:bodyPr/>
          <a:lstStyle>
            <a:lvl1pPr>
              <a:defRPr/>
            </a:lvl1pPr>
            <a:extLst/>
          </a:lstStyle>
          <a:p>
            <a:endParaRPr lang="en-US" altLang="zh-CN"/>
          </a:p>
        </p:txBody>
      </p:sp>
      <p:sp>
        <p:nvSpPr>
          <p:cNvPr id="8" name="灯片编号占位符 6"/>
          <p:cNvSpPr>
            <a:spLocks noGrp="1"/>
          </p:cNvSpPr>
          <p:nvPr>
            <p:ph type="sldNum" sz="quarter" idx="12"/>
          </p:nvPr>
        </p:nvSpPr>
        <p:spPr/>
        <p:txBody>
          <a:bodyPr/>
          <a:lstStyle>
            <a:lvl1pPr>
              <a:defRPr/>
            </a:lvl1pPr>
            <a:extLst/>
          </a:lstStyle>
          <a:p>
            <a:fld id="{7D1CD2A7-F1EE-419F-9C11-EA5C1B6699E2}" type="slidenum">
              <a:rPr lang="zh-CN" altLang="en-US" smtClean="0"/>
              <a:pPr/>
              <a:t>‹#›</a:t>
            </a:fld>
            <a:endParaRPr lang="en-US" altLang="zh-CN"/>
          </a:p>
        </p:txBody>
      </p:sp>
    </p:spTree>
    <p:extLst>
      <p:ext uri="{BB962C8B-B14F-4D97-AF65-F5344CB8AC3E}">
        <p14:creationId xmlns:p14="http://schemas.microsoft.com/office/powerpoint/2010/main" val="2164180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F0231C93-F80F-4F93-8036-CCFF6C4B69F9}" type="slidenum">
              <a:rPr lang="zh-CN" altLang="en-US" smtClean="0"/>
              <a:pPr/>
              <a:t>‹#›</a:t>
            </a:fld>
            <a:endParaRPr lang="en-US" altLang="zh-CN"/>
          </a:p>
        </p:txBody>
      </p:sp>
    </p:spTree>
    <p:extLst>
      <p:ext uri="{BB962C8B-B14F-4D97-AF65-F5344CB8AC3E}">
        <p14:creationId xmlns:p14="http://schemas.microsoft.com/office/powerpoint/2010/main" val="34550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3746837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endParaRPr lang="en-US" altLang="zh-CN"/>
          </a:p>
        </p:txBody>
      </p:sp>
      <p:sp>
        <p:nvSpPr>
          <p:cNvPr id="70" name="页脚占位符 3"/>
          <p:cNvSpPr>
            <a:spLocks noGrp="1"/>
          </p:cNvSpPr>
          <p:nvPr>
            <p:ph type="ftr" sz="quarter" idx="11"/>
          </p:nvPr>
        </p:nvSpPr>
        <p:spPr/>
        <p:txBody>
          <a:bodyPr/>
          <a:lstStyle>
            <a:lvl1pPr>
              <a:defRPr/>
            </a:lvl1pPr>
          </a:lstStyle>
          <a:p>
            <a:endParaRPr lang="en-US" altLang="zh-CN"/>
          </a:p>
        </p:txBody>
      </p:sp>
      <p:sp>
        <p:nvSpPr>
          <p:cNvPr id="71" name="灯片编号占位符 4"/>
          <p:cNvSpPr>
            <a:spLocks noGrp="1"/>
          </p:cNvSpPr>
          <p:nvPr>
            <p:ph type="sldNum" sz="quarter" idx="12"/>
          </p:nvPr>
        </p:nvSpPr>
        <p:spPr/>
        <p:txBody>
          <a:bodyPr/>
          <a:lstStyle>
            <a:lvl1pPr>
              <a:defRPr/>
            </a:lvl1pPr>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155527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endParaRPr lang="en-US" altLang="zh-CN"/>
          </a:p>
        </p:txBody>
      </p:sp>
      <p:sp>
        <p:nvSpPr>
          <p:cNvPr id="7" name="页脚占位符 3"/>
          <p:cNvSpPr>
            <a:spLocks noGrp="1"/>
          </p:cNvSpPr>
          <p:nvPr>
            <p:ph type="ftr" sz="quarter" idx="11"/>
          </p:nvPr>
        </p:nvSpPr>
        <p:spPr/>
        <p:txBody>
          <a:bodyPr/>
          <a:lstStyle>
            <a:lvl1pPr>
              <a:defRPr/>
            </a:lvl1pPr>
          </a:lstStyle>
          <a:p>
            <a:endParaRPr lang="en-US" altLang="zh-CN"/>
          </a:p>
        </p:txBody>
      </p:sp>
      <p:sp>
        <p:nvSpPr>
          <p:cNvPr id="8" name="灯片编号占位符 4"/>
          <p:cNvSpPr>
            <a:spLocks noGrp="1"/>
          </p:cNvSpPr>
          <p:nvPr>
            <p:ph type="sldNum" sz="quarter" idx="12"/>
          </p:nvPr>
        </p:nvSpPr>
        <p:spPr/>
        <p:txBody>
          <a:bodyPr/>
          <a:lstStyle>
            <a:lvl1pPr>
              <a:defRPr/>
            </a:lvl1pPr>
          </a:lstStyle>
          <a:p>
            <a:fld id="{9B347253-EB7B-483A-B6C1-A3042A4B83AA}" type="slidenum">
              <a:rPr lang="zh-CN" altLang="en-US" smtClean="0"/>
              <a:pPr/>
              <a:t>‹#›</a:t>
            </a:fld>
            <a:endParaRPr lang="en-US" altLang="zh-CN"/>
          </a:p>
        </p:txBody>
      </p:sp>
    </p:spTree>
    <p:extLst>
      <p:ext uri="{BB962C8B-B14F-4D97-AF65-F5344CB8AC3E}">
        <p14:creationId xmlns:p14="http://schemas.microsoft.com/office/powerpoint/2010/main" val="280229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B347253-EB7B-483A-B6C1-A3042A4B83AA}" type="slidenum">
              <a:rPr lang="zh-CN" altLang="en-US" smtClean="0"/>
              <a:pPr/>
              <a:t>‹#›</a:t>
            </a:fld>
            <a:endParaRPr lang="en-US" altLang="zh-CN"/>
          </a:p>
        </p:txBody>
      </p:sp>
      <p:pic>
        <p:nvPicPr>
          <p:cNvPr id="11" name="图片 16"/>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78131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wmf"/><Relationship Id="rId3" Type="http://schemas.openxmlformats.org/officeDocument/2006/relationships/oleObject" Target="../embeddings/oleObject4.bin"/><Relationship Id="rId7" Type="http://schemas.openxmlformats.org/officeDocument/2006/relationships/image" Target="../media/image18.png"/><Relationship Id="rId12"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png"/><Relationship Id="rId11" Type="http://schemas.openxmlformats.org/officeDocument/2006/relationships/image" Target="../media/image13.wmf"/><Relationship Id="rId5" Type="http://schemas.openxmlformats.org/officeDocument/2006/relationships/image" Target="../media/image16.png"/><Relationship Id="rId10" Type="http://schemas.openxmlformats.org/officeDocument/2006/relationships/oleObject" Target="../embeddings/oleObject5.bin"/><Relationship Id="rId4" Type="http://schemas.openxmlformats.org/officeDocument/2006/relationships/image" Target="../media/image12.wmf"/><Relationship Id="rId9" Type="http://schemas.openxmlformats.org/officeDocument/2006/relationships/image" Target="../media/image20.png"/><Relationship Id="rId1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5.xml"/><Relationship Id="rId1" Type="http://schemas.openxmlformats.org/officeDocument/2006/relationships/vmlDrawing" Target="../drawings/vmlDrawing34.vml"/><Relationship Id="rId5" Type="http://schemas.openxmlformats.org/officeDocument/2006/relationships/image" Target="../media/image137.wmf"/><Relationship Id="rId4" Type="http://schemas.openxmlformats.org/officeDocument/2006/relationships/image" Target="../media/image138.emf"/></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emf"/><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142.wmf"/><Relationship Id="rId4" Type="http://schemas.openxmlformats.org/officeDocument/2006/relationships/oleObject" Target="../embeddings/oleObject55.bin"/></Relationships>
</file>

<file path=ppt/slides/_rels/slide105.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emf"/><Relationship Id="rId1" Type="http://schemas.openxmlformats.org/officeDocument/2006/relationships/slideLayout" Target="../slideLayouts/slideLayout2.xml"/><Relationship Id="rId5" Type="http://schemas.openxmlformats.org/officeDocument/2006/relationships/image" Target="../media/image148.emf"/><Relationship Id="rId4" Type="http://schemas.openxmlformats.org/officeDocument/2006/relationships/image" Target="../media/image147.emf"/></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52.png"/><Relationship Id="rId4" Type="http://schemas.openxmlformats.org/officeDocument/2006/relationships/image" Target="../media/image151.wmf"/></Relationships>
</file>

<file path=ppt/slides/_rels/slide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7.bin"/><Relationship Id="rId7"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54.wmf"/><Relationship Id="rId11" Type="http://schemas.openxmlformats.org/officeDocument/2006/relationships/image" Target="../media/image156.wmf"/><Relationship Id="rId5" Type="http://schemas.openxmlformats.org/officeDocument/2006/relationships/oleObject" Target="../embeddings/oleObject58.bin"/><Relationship Id="rId10" Type="http://schemas.openxmlformats.org/officeDocument/2006/relationships/oleObject" Target="../embeddings/oleObject60.bin"/><Relationship Id="rId4" Type="http://schemas.openxmlformats.org/officeDocument/2006/relationships/image" Target="../media/image153.wmf"/><Relationship Id="rId9" Type="http://schemas.openxmlformats.org/officeDocument/2006/relationships/image" Target="../media/image155.wmf"/></Relationships>
</file>

<file path=ppt/slides/_rels/slide11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59.wmf"/></Relationships>
</file>

<file path=ppt/slides/_rels/slide11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390.png"/><Relationship Id="rId3" Type="http://schemas.microsoft.com/office/2007/relationships/hdphoto" Target="../media/hdphoto5.wdp"/><Relationship Id="rId7" Type="http://schemas.openxmlformats.org/officeDocument/2006/relationships/image" Target="../media/image381.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6.w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4.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oleObject" Target="../embeddings/oleObject15.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1.wmf"/><Relationship Id="rId5" Type="http://schemas.openxmlformats.org/officeDocument/2006/relationships/oleObject" Target="../embeddings/oleObject16.bin"/><Relationship Id="rId10" Type="http://schemas.openxmlformats.org/officeDocument/2006/relationships/image" Target="../media/image120.png"/><Relationship Id="rId4" Type="http://schemas.openxmlformats.org/officeDocument/2006/relationships/image" Target="../media/image40.wmf"/><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40.wmf"/><Relationship Id="rId4" Type="http://schemas.openxmlformats.org/officeDocument/2006/relationships/oleObject" Target="../embeddings/oleObject17.bin"/><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0.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12.wmf"/><Relationship Id="rId4" Type="http://schemas.openxmlformats.org/officeDocument/2006/relationships/oleObject" Target="../embeddings/oleObject19.bin"/><Relationship Id="rId9" Type="http://schemas.openxmlformats.org/officeDocument/2006/relationships/image" Target="../media/image4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0.wmf"/><Relationship Id="rId5" Type="http://schemas.openxmlformats.org/officeDocument/2006/relationships/oleObject" Target="../embeddings/oleObject22.bin"/><Relationship Id="rId4" Type="http://schemas.openxmlformats.org/officeDocument/2006/relationships/image" Target="../media/image49.wm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51.wmf"/><Relationship Id="rId5" Type="http://schemas.openxmlformats.org/officeDocument/2006/relationships/oleObject" Target="../embeddings/oleObject23.bin"/><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9.wmf"/><Relationship Id="rId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3.xml"/><Relationship Id="rId1" Type="http://schemas.openxmlformats.org/officeDocument/2006/relationships/vmlDrawing" Target="../drawings/vmlDrawing15.vml"/><Relationship Id="rId4" Type="http://schemas.openxmlformats.org/officeDocument/2006/relationships/image" Target="../media/image28.wmf"/></Relationships>
</file>

<file path=ppt/slides/_rels/slide39.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0.w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8.bin"/></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wmf"/></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63.wmf"/><Relationship Id="rId4" Type="http://schemas.openxmlformats.org/officeDocument/2006/relationships/oleObject" Target="../embeddings/oleObject3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64.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 Id="rId9" Type="http://schemas.openxmlformats.org/officeDocument/2006/relationships/image" Target="../media/image8.wmf"/></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1.wmf"/><Relationship Id="rId5" Type="http://schemas.openxmlformats.org/officeDocument/2006/relationships/oleObject" Target="../embeddings/oleObject34.bin"/><Relationship Id="rId4" Type="http://schemas.openxmlformats.org/officeDocument/2006/relationships/image" Target="../media/image70.w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35.bin"/><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3.wmf"/><Relationship Id="rId5" Type="http://schemas.openxmlformats.org/officeDocument/2006/relationships/oleObject" Target="../embeddings/oleObject36.bin"/><Relationship Id="rId4" Type="http://schemas.openxmlformats.org/officeDocument/2006/relationships/image" Target="../media/image72.wmf"/><Relationship Id="rId9"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6.wmf"/><Relationship Id="rId5" Type="http://schemas.openxmlformats.org/officeDocument/2006/relationships/oleObject" Target="../embeddings/oleObject38.bin"/><Relationship Id="rId4" Type="http://schemas.openxmlformats.org/officeDocument/2006/relationships/image" Target="../media/image75.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77.wmf"/></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78.wmf"/><Relationship Id="rId4" Type="http://schemas.openxmlformats.org/officeDocument/2006/relationships/oleObject" Target="../embeddings/oleObject40.bin"/></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9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5.wmf"/><Relationship Id="rId5" Type="http://schemas.openxmlformats.org/officeDocument/2006/relationships/oleObject" Target="../embeddings/oleObject42.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44.bin"/></Relationships>
</file>

<file path=ppt/slides/_rels/slide82.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102.png"/><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6.bin"/><Relationship Id="rId11" Type="http://schemas.openxmlformats.org/officeDocument/2006/relationships/image" Target="../media/image111.png"/><Relationship Id="rId5" Type="http://schemas.openxmlformats.org/officeDocument/2006/relationships/image" Target="../media/image108.wmf"/><Relationship Id="rId10" Type="http://schemas.openxmlformats.org/officeDocument/2006/relationships/image" Target="../media/image110.wmf"/><Relationship Id="rId4" Type="http://schemas.openxmlformats.org/officeDocument/2006/relationships/oleObject" Target="../embeddings/oleObject45.bin"/><Relationship Id="rId9" Type="http://schemas.openxmlformats.org/officeDocument/2006/relationships/oleObject" Target="../embeddings/oleObject47.bin"/></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control" Target="../activeX/activeX4.xml"/><Relationship Id="rId1" Type="http://schemas.openxmlformats.org/officeDocument/2006/relationships/vmlDrawing" Target="../drawings/vmlDrawing29.vml"/><Relationship Id="rId4" Type="http://schemas.openxmlformats.org/officeDocument/2006/relationships/image" Target="../media/image112.wmf"/></Relationships>
</file>

<file path=ppt/slides/_rels/slide84.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15.png"/><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6.png"/><Relationship Id="rId5" Type="http://schemas.openxmlformats.org/officeDocument/2006/relationships/image" Target="../media/image114.wmf"/><Relationship Id="rId4" Type="http://schemas.openxmlformats.org/officeDocument/2006/relationships/oleObject" Target="../embeddings/oleObject48.bin"/></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89.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30.wmf"/><Relationship Id="rId5" Type="http://schemas.openxmlformats.org/officeDocument/2006/relationships/oleObject" Target="../embeddings/oleObject52.bin"/><Relationship Id="rId4" Type="http://schemas.openxmlformats.org/officeDocument/2006/relationships/image" Target="../media/image129.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xml"/><Relationship Id="rId1" Type="http://schemas.openxmlformats.org/officeDocument/2006/relationships/vmlDrawing" Target="../drawings/vmlDrawing32.vml"/><Relationship Id="rId5" Type="http://schemas.openxmlformats.org/officeDocument/2006/relationships/image" Target="../media/image133.png"/><Relationship Id="rId4" Type="http://schemas.openxmlformats.org/officeDocument/2006/relationships/image" Target="../media/image132.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33.vml"/><Relationship Id="rId5" Type="http://schemas.openxmlformats.org/officeDocument/2006/relationships/image" Target="../media/image133.png"/><Relationship Id="rId4" Type="http://schemas.openxmlformats.org/officeDocument/2006/relationships/image" Target="../media/image132.wmf"/></Relationships>
</file>

<file path=ppt/slides/_rels/slide9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4" name="Text Box 4"/>
          <p:cNvSpPr txBox="1">
            <a:spLocks noChangeArrowheads="1"/>
          </p:cNvSpPr>
          <p:nvPr/>
        </p:nvSpPr>
        <p:spPr bwMode="auto">
          <a:xfrm>
            <a:off x="1547813" y="404813"/>
            <a:ext cx="5905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3600" b="1">
                <a:solidFill>
                  <a:srgbClr val="0000FF"/>
                </a:solidFill>
                <a:effectLst>
                  <a:outerShdw blurRad="38100" dist="38100" dir="2700000" algn="tl">
                    <a:srgbClr val="C0C0C0"/>
                  </a:outerShdw>
                </a:effectLst>
                <a:latin typeface="Times New Roman" panose="02020603050405020304" pitchFamily="18" charset="0"/>
              </a:rPr>
              <a:t>卢瑟福－玻尔原子模型小结</a:t>
            </a:r>
          </a:p>
        </p:txBody>
      </p:sp>
      <p:sp>
        <p:nvSpPr>
          <p:cNvPr id="353285" name="Text Box 5"/>
          <p:cNvSpPr txBox="1">
            <a:spLocks noChangeArrowheads="1"/>
          </p:cNvSpPr>
          <p:nvPr/>
        </p:nvSpPr>
        <p:spPr bwMode="auto">
          <a:xfrm>
            <a:off x="468313" y="1557338"/>
            <a:ext cx="3081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一．原子的核式结构</a:t>
            </a:r>
          </a:p>
        </p:txBody>
      </p:sp>
      <p:sp>
        <p:nvSpPr>
          <p:cNvPr id="353286" name="Text Box 6"/>
          <p:cNvSpPr txBox="1">
            <a:spLocks noChangeArrowheads="1"/>
          </p:cNvSpPr>
          <p:nvPr/>
        </p:nvSpPr>
        <p:spPr bwMode="auto">
          <a:xfrm>
            <a:off x="3203575" y="2347913"/>
            <a:ext cx="5616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卢瑟福散射理论（基于核式结构）和盖革－马斯顿实验相符</a:t>
            </a:r>
          </a:p>
        </p:txBody>
      </p:sp>
      <p:sp>
        <p:nvSpPr>
          <p:cNvPr id="353287" name="Text Box 7"/>
          <p:cNvSpPr txBox="1">
            <a:spLocks noChangeArrowheads="1"/>
          </p:cNvSpPr>
          <p:nvPr/>
        </p:nvSpPr>
        <p:spPr bwMode="auto">
          <a:xfrm>
            <a:off x="900113" y="1989138"/>
            <a:ext cx="228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．卢瑟福模型</a:t>
            </a:r>
          </a:p>
        </p:txBody>
      </p:sp>
      <p:sp>
        <p:nvSpPr>
          <p:cNvPr id="353288" name="Text Box 8"/>
          <p:cNvSpPr txBox="1">
            <a:spLocks noChangeArrowheads="1"/>
          </p:cNvSpPr>
          <p:nvPr/>
        </p:nvSpPr>
        <p:spPr bwMode="auto">
          <a:xfrm>
            <a:off x="3203575" y="1989138"/>
            <a:ext cx="422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核（占原子线度</a:t>
            </a:r>
            <a:r>
              <a:rPr kumimoji="0" lang="en-US" altLang="zh-CN" sz="2000" b="1">
                <a:effectLst>
                  <a:outerShdw blurRad="38100" dist="38100" dir="2700000" algn="tl">
                    <a:srgbClr val="C0C0C0"/>
                  </a:outerShdw>
                </a:effectLst>
                <a:latin typeface="Times New Roman" panose="02020603050405020304" pitchFamily="18" charset="0"/>
              </a:rPr>
              <a:t>1/10</a:t>
            </a:r>
            <a:r>
              <a:rPr kumimoji="0" lang="en-US" altLang="zh-CN" sz="2000" b="1" baseline="30000">
                <a:effectLst>
                  <a:outerShdw blurRad="38100" dist="38100" dir="2700000" algn="tl">
                    <a:srgbClr val="C0C0C0"/>
                  </a:outerShdw>
                </a:effectLst>
                <a:latin typeface="Times New Roman" panose="02020603050405020304" pitchFamily="18" charset="0"/>
              </a:rPr>
              <a:t>4</a:t>
            </a:r>
            <a:r>
              <a:rPr kumimoji="0" lang="zh-CN" altLang="en-US" sz="2000" b="1">
                <a:effectLst>
                  <a:outerShdw blurRad="38100" dist="38100" dir="2700000" algn="tl">
                    <a:srgbClr val="C0C0C0"/>
                  </a:outerShdw>
                </a:effectLst>
                <a:latin typeface="Times New Roman" panose="02020603050405020304" pitchFamily="18" charset="0"/>
              </a:rPr>
              <a:t>）</a:t>
            </a:r>
            <a:r>
              <a:rPr kumimoji="0" lang="en-US" altLang="zh-CN" sz="2000" b="1">
                <a:effectLst>
                  <a:outerShdw blurRad="38100" dist="38100" dir="2700000" algn="tl">
                    <a:srgbClr val="C0C0C0"/>
                  </a:outerShdw>
                </a:effectLst>
                <a:latin typeface="Times New Roman" panose="02020603050405020304" pitchFamily="18" charset="0"/>
              </a:rPr>
              <a:t>+</a:t>
            </a:r>
            <a:r>
              <a:rPr kumimoji="0" lang="zh-CN" altLang="en-US" sz="2000" b="1">
                <a:effectLst>
                  <a:outerShdw blurRad="38100" dist="38100" dir="2700000" algn="tl">
                    <a:srgbClr val="C0C0C0"/>
                  </a:outerShdw>
                </a:effectLst>
                <a:latin typeface="Times New Roman" panose="02020603050405020304" pitchFamily="18" charset="0"/>
              </a:rPr>
              <a:t>电子</a:t>
            </a:r>
          </a:p>
        </p:txBody>
      </p:sp>
      <p:sp>
        <p:nvSpPr>
          <p:cNvPr id="353289" name="Text Box 9"/>
          <p:cNvSpPr txBox="1">
            <a:spLocks noChangeArrowheads="1"/>
          </p:cNvSpPr>
          <p:nvPr/>
        </p:nvSpPr>
        <p:spPr bwMode="auto">
          <a:xfrm>
            <a:off x="900113" y="2349500"/>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．实 验  验 证</a:t>
            </a:r>
          </a:p>
        </p:txBody>
      </p:sp>
      <p:sp>
        <p:nvSpPr>
          <p:cNvPr id="353290" name="Text Box 10"/>
          <p:cNvSpPr txBox="1">
            <a:spLocks noChangeArrowheads="1"/>
          </p:cNvSpPr>
          <p:nvPr/>
        </p:nvSpPr>
        <p:spPr bwMode="auto">
          <a:xfrm>
            <a:off x="468313" y="2997200"/>
            <a:ext cx="280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二．原子的量子论</a:t>
            </a:r>
          </a:p>
        </p:txBody>
      </p:sp>
      <p:sp>
        <p:nvSpPr>
          <p:cNvPr id="353291" name="Text Box 11"/>
          <p:cNvSpPr txBox="1">
            <a:spLocks noChangeArrowheads="1"/>
          </p:cNvSpPr>
          <p:nvPr/>
        </p:nvSpPr>
        <p:spPr bwMode="auto">
          <a:xfrm>
            <a:off x="900113" y="3500438"/>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．玻尔模型</a:t>
            </a:r>
          </a:p>
        </p:txBody>
      </p:sp>
      <p:sp>
        <p:nvSpPr>
          <p:cNvPr id="353292" name="Text Box 12"/>
          <p:cNvSpPr txBox="1">
            <a:spLocks noChangeArrowheads="1"/>
          </p:cNvSpPr>
          <p:nvPr/>
        </p:nvSpPr>
        <p:spPr bwMode="auto">
          <a:xfrm>
            <a:off x="4716463" y="3213100"/>
            <a:ext cx="2232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定态假设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辐射跃迁假设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角动量量子化假设</a:t>
            </a:r>
          </a:p>
        </p:txBody>
      </p:sp>
      <p:sp>
        <p:nvSpPr>
          <p:cNvPr id="353293" name="Text Box 13"/>
          <p:cNvSpPr txBox="1">
            <a:spLocks noChangeArrowheads="1"/>
          </p:cNvSpPr>
          <p:nvPr/>
        </p:nvSpPr>
        <p:spPr bwMode="auto">
          <a:xfrm>
            <a:off x="7092950" y="3355975"/>
            <a:ext cx="1522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原子能级</a:t>
            </a:r>
          </a:p>
        </p:txBody>
      </p:sp>
      <p:sp>
        <p:nvSpPr>
          <p:cNvPr id="353294" name="Text Box 14"/>
          <p:cNvSpPr txBox="1">
            <a:spLocks noChangeArrowheads="1"/>
          </p:cNvSpPr>
          <p:nvPr/>
        </p:nvSpPr>
        <p:spPr bwMode="auto">
          <a:xfrm>
            <a:off x="2843808" y="3213100"/>
            <a:ext cx="1895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量子化概念</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核式模型</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光谱实验</a:t>
            </a:r>
          </a:p>
        </p:txBody>
      </p:sp>
      <p:sp>
        <p:nvSpPr>
          <p:cNvPr id="353295" name="AutoShape 15"/>
          <p:cNvSpPr>
            <a:spLocks/>
          </p:cNvSpPr>
          <p:nvPr/>
        </p:nvSpPr>
        <p:spPr bwMode="auto">
          <a:xfrm>
            <a:off x="4427538" y="3213100"/>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6" name="AutoShape 16"/>
          <p:cNvSpPr>
            <a:spLocks/>
          </p:cNvSpPr>
          <p:nvPr/>
        </p:nvSpPr>
        <p:spPr bwMode="auto">
          <a:xfrm>
            <a:off x="6877050" y="3140075"/>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7" name="Text Box 17"/>
          <p:cNvSpPr txBox="1">
            <a:spLocks noChangeArrowheads="1"/>
          </p:cNvSpPr>
          <p:nvPr/>
        </p:nvSpPr>
        <p:spPr bwMode="auto">
          <a:xfrm>
            <a:off x="1403350" y="4724400"/>
            <a:ext cx="2419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半经典量子理论</a:t>
            </a:r>
          </a:p>
        </p:txBody>
      </p:sp>
      <p:sp>
        <p:nvSpPr>
          <p:cNvPr id="353298" name="Text Box 18"/>
          <p:cNvSpPr txBox="1">
            <a:spLocks noChangeArrowheads="1"/>
          </p:cNvSpPr>
          <p:nvPr/>
        </p:nvSpPr>
        <p:spPr bwMode="auto">
          <a:xfrm>
            <a:off x="3708400" y="4652963"/>
            <a:ext cx="42370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电子绕核运动    经典力学处理</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电子轨道半径    量子条件限制</a:t>
            </a:r>
          </a:p>
        </p:txBody>
      </p:sp>
      <p:sp>
        <p:nvSpPr>
          <p:cNvPr id="353299" name="AutoShape 19"/>
          <p:cNvSpPr>
            <a:spLocks/>
          </p:cNvSpPr>
          <p:nvPr/>
        </p:nvSpPr>
        <p:spPr bwMode="auto">
          <a:xfrm>
            <a:off x="3563938" y="4652963"/>
            <a:ext cx="204787" cy="614362"/>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300" name="Text Box 20"/>
          <p:cNvSpPr txBox="1">
            <a:spLocks noChangeArrowheads="1"/>
          </p:cNvSpPr>
          <p:nvPr/>
        </p:nvSpPr>
        <p:spPr bwMode="auto">
          <a:xfrm>
            <a:off x="1381125" y="4227513"/>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解释氢光谱分立性、原子稳定性</a:t>
            </a:r>
          </a:p>
        </p:txBody>
      </p:sp>
      <p:sp>
        <p:nvSpPr>
          <p:cNvPr id="353301" name="Text Box 21"/>
          <p:cNvSpPr txBox="1">
            <a:spLocks noChangeArrowheads="1"/>
          </p:cNvSpPr>
          <p:nvPr/>
        </p:nvSpPr>
        <p:spPr bwMode="auto">
          <a:xfrm>
            <a:off x="900113" y="5589588"/>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．弗兰克－赫兹实验</a:t>
            </a:r>
          </a:p>
        </p:txBody>
      </p:sp>
      <p:sp>
        <p:nvSpPr>
          <p:cNvPr id="353302" name="Text Box 22"/>
          <p:cNvSpPr txBox="1">
            <a:spLocks noChangeArrowheads="1"/>
          </p:cNvSpPr>
          <p:nvPr/>
        </p:nvSpPr>
        <p:spPr bwMode="auto">
          <a:xfrm>
            <a:off x="4140200" y="5803900"/>
            <a:ext cx="4579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电子与原子碰撞能量转移分立性</a:t>
            </a:r>
          </a:p>
        </p:txBody>
      </p:sp>
      <p:sp>
        <p:nvSpPr>
          <p:cNvPr id="353303" name="Text Box 23"/>
          <p:cNvSpPr txBox="1">
            <a:spLocks noChangeArrowheads="1"/>
          </p:cNvSpPr>
          <p:nvPr/>
        </p:nvSpPr>
        <p:spPr bwMode="auto">
          <a:xfrm>
            <a:off x="4140200" y="5445125"/>
            <a:ext cx="4643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原子能量量子化的另一实验证据</a:t>
            </a:r>
          </a:p>
        </p:txBody>
      </p:sp>
    </p:spTree>
    <p:extLst>
      <p:ext uri="{BB962C8B-B14F-4D97-AF65-F5344CB8AC3E}">
        <p14:creationId xmlns:p14="http://schemas.microsoft.com/office/powerpoint/2010/main" val="2556264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Text Box 3"/>
          <p:cNvSpPr txBox="1">
            <a:spLocks noChangeArrowheads="1"/>
          </p:cNvSpPr>
          <p:nvPr/>
        </p:nvSpPr>
        <p:spPr bwMode="auto">
          <a:xfrm>
            <a:off x="42862" y="1294826"/>
            <a:ext cx="65627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accent1"/>
                </a:solidFill>
                <a:latin typeface="+mn-ea"/>
                <a:ea typeface="+mn-ea"/>
              </a:rPr>
              <a:t>电子轨道运动的磁矩角动量空间取向量子化</a:t>
            </a:r>
            <a:r>
              <a:rPr lang="zh-CN" altLang="en-US" dirty="0">
                <a:latin typeface="+mn-ea"/>
                <a:ea typeface="+mn-ea"/>
              </a:rPr>
              <a:t> </a:t>
            </a:r>
          </a:p>
          <a:p>
            <a:pPr algn="l">
              <a:spcBef>
                <a:spcPct val="50000"/>
              </a:spcBef>
            </a:pPr>
            <a:r>
              <a:rPr lang="zh-CN" altLang="en-US" dirty="0" smtClean="0">
                <a:latin typeface="+mn-ea"/>
                <a:ea typeface="+mn-ea"/>
              </a:rPr>
              <a:t>    电子</a:t>
            </a:r>
            <a:r>
              <a:rPr lang="zh-CN" altLang="en-US" dirty="0">
                <a:latin typeface="+mn-ea"/>
                <a:ea typeface="+mn-ea"/>
              </a:rPr>
              <a:t>的轨道运动相当于一个闭合电路中的电流，按照经典电磁学，必定有一个磁矩</a:t>
            </a:r>
            <a:r>
              <a:rPr lang="en-US" altLang="zh-CN" i="1" dirty="0">
                <a:latin typeface="+mn-ea"/>
                <a:ea typeface="+mn-ea"/>
              </a:rPr>
              <a:t>μ</a:t>
            </a:r>
            <a:r>
              <a:rPr lang="zh-CN" altLang="en-US" dirty="0">
                <a:latin typeface="+mn-ea"/>
                <a:ea typeface="+mn-ea"/>
              </a:rPr>
              <a:t>等于</a:t>
            </a:r>
          </a:p>
        </p:txBody>
      </p:sp>
      <p:graphicFrame>
        <p:nvGraphicFramePr>
          <p:cNvPr id="208901" name="Object 5"/>
          <p:cNvGraphicFramePr>
            <a:graphicFrameLocks noChangeAspect="1"/>
          </p:cNvGraphicFramePr>
          <p:nvPr>
            <p:extLst>
              <p:ext uri="{D42A27DB-BD31-4B8C-83A1-F6EECF244321}">
                <p14:modId xmlns:p14="http://schemas.microsoft.com/office/powerpoint/2010/main" val="2235068144"/>
              </p:ext>
            </p:extLst>
          </p:nvPr>
        </p:nvGraphicFramePr>
        <p:xfrm>
          <a:off x="1016191" y="3240007"/>
          <a:ext cx="4535488" cy="2028825"/>
        </p:xfrm>
        <a:graphic>
          <a:graphicData uri="http://schemas.openxmlformats.org/presentationml/2006/ole">
            <mc:AlternateContent xmlns:mc="http://schemas.openxmlformats.org/markup-compatibility/2006">
              <mc:Choice xmlns:v="urn:schemas-microsoft-com:vml" Requires="v">
                <p:oleObj spid="_x0000_s209084" r:id="rId3" imgW="2679700" imgH="1206500" progId="">
                  <p:embed/>
                </p:oleObj>
              </mc:Choice>
              <mc:Fallback>
                <p:oleObj r:id="rId3" imgW="2679700" imgH="1206500" progId="">
                  <p:embed/>
                  <p:pic>
                    <p:nvPicPr>
                      <p:cNvPr id="0" name="Picture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1" y="3240007"/>
                        <a:ext cx="4535488" cy="2028825"/>
                      </a:xfrm>
                      <a:prstGeom prst="rect">
                        <a:avLst/>
                      </a:prstGeom>
                      <a:solidFill>
                        <a:srgbClr val="CC99FF"/>
                      </a:solidFill>
                    </p:spPr>
                  </p:pic>
                </p:oleObj>
              </mc:Fallback>
            </mc:AlternateContent>
          </a:graphicData>
        </a:graphic>
      </p:graphicFrame>
      <p:sp>
        <p:nvSpPr>
          <p:cNvPr id="208905" name="AutoShape 9"/>
          <p:cNvSpPr>
            <a:spLocks noChangeArrowheads="1"/>
          </p:cNvSpPr>
          <p:nvPr/>
        </p:nvSpPr>
        <p:spPr bwMode="auto">
          <a:xfrm>
            <a:off x="3491880" y="5598498"/>
            <a:ext cx="1223963"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latin typeface="+mn-ea"/>
                <a:ea typeface="+mn-ea"/>
              </a:rPr>
              <a:t>旋磁比</a:t>
            </a:r>
          </a:p>
        </p:txBody>
      </p:sp>
      <p:grpSp>
        <p:nvGrpSpPr>
          <p:cNvPr id="208907" name="Group 11"/>
          <p:cNvGrpSpPr>
            <a:grpSpLocks/>
          </p:cNvGrpSpPr>
          <p:nvPr/>
        </p:nvGrpSpPr>
        <p:grpSpPr bwMode="auto">
          <a:xfrm>
            <a:off x="6569077" y="3347911"/>
            <a:ext cx="1941513" cy="3403600"/>
            <a:chOff x="3145" y="1840"/>
            <a:chExt cx="1223" cy="2144"/>
          </a:xfrm>
        </p:grpSpPr>
        <p:sp>
          <p:nvSpPr>
            <p:cNvPr id="208908" name="Oval 12"/>
            <p:cNvSpPr>
              <a:spLocks noChangeArrowheads="1"/>
            </p:cNvSpPr>
            <p:nvPr/>
          </p:nvSpPr>
          <p:spPr bwMode="auto">
            <a:xfrm>
              <a:off x="3264" y="2880"/>
              <a:ext cx="1104" cy="52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208909" name="Line 13"/>
            <p:cNvSpPr>
              <a:spLocks noChangeShapeType="1"/>
            </p:cNvSpPr>
            <p:nvPr/>
          </p:nvSpPr>
          <p:spPr bwMode="auto">
            <a:xfrm flipV="1">
              <a:off x="3792" y="2400"/>
              <a:ext cx="0" cy="76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0" name="Line 14"/>
            <p:cNvSpPr>
              <a:spLocks noChangeShapeType="1"/>
            </p:cNvSpPr>
            <p:nvPr/>
          </p:nvSpPr>
          <p:spPr bwMode="auto">
            <a:xfrm flipV="1">
              <a:off x="3792" y="2928"/>
              <a:ext cx="384" cy="24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1" name="Text Box 15"/>
                <p:cNvSpPr txBox="1">
                  <a:spLocks noChangeArrowheads="1"/>
                </p:cNvSpPr>
                <p:nvPr/>
              </p:nvSpPr>
              <p:spPr bwMode="auto">
                <a:xfrm>
                  <a:off x="3926" y="2922"/>
                  <a:ext cx="352"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𝒓</m:t>
                        </m:r>
                      </m:oMath>
                    </m:oMathPara>
                  </a14:m>
                  <a:endParaRPr lang="en-US" altLang="zh-CN" sz="2800" b="1" i="1" dirty="0">
                    <a:latin typeface="+mn-ea"/>
                    <a:ea typeface="+mn-ea"/>
                  </a:endParaRPr>
                </a:p>
              </p:txBody>
            </p:sp>
          </mc:Choice>
          <mc:Fallback xmlns="">
            <p:sp>
              <p:nvSpPr>
                <p:cNvPr id="208911" name="Text Box 15"/>
                <p:cNvSpPr txBox="1">
                  <a:spLocks noRot="1" noChangeAspect="1" noMove="1" noResize="1" noEditPoints="1" noAdjustHandles="1" noChangeArrowheads="1" noChangeShapeType="1" noTextEdit="1"/>
                </p:cNvSpPr>
                <p:nvPr/>
              </p:nvSpPr>
              <p:spPr bwMode="auto">
                <a:xfrm>
                  <a:off x="3926" y="2922"/>
                  <a:ext cx="352" cy="330"/>
                </a:xfrm>
                <a:prstGeom prst="rect">
                  <a:avLst/>
                </a:prstGeom>
                <a:blipFill rotWithShape="0">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2" name="Line 16"/>
            <p:cNvSpPr>
              <a:spLocks noChangeShapeType="1"/>
            </p:cNvSpPr>
            <p:nvPr/>
          </p:nvSpPr>
          <p:spPr bwMode="auto">
            <a:xfrm>
              <a:off x="3792" y="3408"/>
              <a:ext cx="0" cy="576"/>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3" name="Line 17"/>
            <p:cNvSpPr>
              <a:spLocks noChangeShapeType="1"/>
            </p:cNvSpPr>
            <p:nvPr/>
          </p:nvSpPr>
          <p:spPr bwMode="auto">
            <a:xfrm>
              <a:off x="3792" y="3168"/>
              <a:ext cx="0" cy="24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4" name="Line 18"/>
            <p:cNvSpPr>
              <a:spLocks noChangeShapeType="1"/>
            </p:cNvSpPr>
            <p:nvPr/>
          </p:nvSpPr>
          <p:spPr bwMode="auto">
            <a:xfrm flipV="1">
              <a:off x="3324" y="2976"/>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5" name="Line 19"/>
            <p:cNvSpPr>
              <a:spLocks noChangeShapeType="1"/>
            </p:cNvSpPr>
            <p:nvPr/>
          </p:nvSpPr>
          <p:spPr bwMode="auto">
            <a:xfrm>
              <a:off x="3312" y="3252"/>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6" name="Text Box 20"/>
                <p:cNvSpPr txBox="1">
                  <a:spLocks noChangeArrowheads="1"/>
                </p:cNvSpPr>
                <p:nvPr/>
              </p:nvSpPr>
              <p:spPr bwMode="auto">
                <a:xfrm>
                  <a:off x="3145" y="2751"/>
                  <a:ext cx="314"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𝒊</m:t>
                        </m:r>
                      </m:oMath>
                    </m:oMathPara>
                  </a14:m>
                  <a:endParaRPr lang="en-US" altLang="zh-CN" sz="2800" b="1" i="1" dirty="0">
                    <a:latin typeface="+mn-ea"/>
                    <a:ea typeface="+mn-ea"/>
                  </a:endParaRPr>
                </a:p>
              </p:txBody>
            </p:sp>
          </mc:Choice>
          <mc:Fallback xmlns="">
            <p:sp>
              <p:nvSpPr>
                <p:cNvPr id="208916" name="Text Box 20"/>
                <p:cNvSpPr txBox="1">
                  <a:spLocks noRot="1" noChangeAspect="1" noMove="1" noResize="1" noEditPoints="1" noAdjustHandles="1" noChangeArrowheads="1" noChangeShapeType="1" noTextEdit="1"/>
                </p:cNvSpPr>
                <p:nvPr/>
              </p:nvSpPr>
              <p:spPr bwMode="auto">
                <a:xfrm>
                  <a:off x="3145" y="2751"/>
                  <a:ext cx="314" cy="330"/>
                </a:xfrm>
                <a:prstGeom prst="rect">
                  <a:avLst/>
                </a:prstGeom>
                <a:blipFill rotWithShape="0">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17" name="Text Box 21"/>
                <p:cNvSpPr txBox="1">
                  <a:spLocks noChangeArrowheads="1"/>
                </p:cNvSpPr>
                <p:nvPr/>
              </p:nvSpPr>
              <p:spPr bwMode="auto">
                <a:xfrm>
                  <a:off x="3168" y="3288"/>
                  <a:ext cx="346" cy="32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m:t>
                        </m:r>
                        <m:r>
                          <a:rPr lang="en-US" altLang="zh-CN" sz="2800" b="1" i="1" dirty="0" smtClean="0">
                            <a:latin typeface="Cambria Math" panose="02040503050406030204" pitchFamily="18" charset="0"/>
                            <a:ea typeface="+mn-ea"/>
                          </a:rPr>
                          <m:t>𝒆</m:t>
                        </m:r>
                      </m:oMath>
                    </m:oMathPara>
                  </a14:m>
                  <a:endParaRPr lang="en-US" altLang="zh-CN" sz="2800" b="1" i="1" dirty="0">
                    <a:latin typeface="+mn-ea"/>
                    <a:ea typeface="+mn-ea"/>
                  </a:endParaRPr>
                </a:p>
              </p:txBody>
            </p:sp>
          </mc:Choice>
          <mc:Fallback xmlns="">
            <p:sp>
              <p:nvSpPr>
                <p:cNvPr id="208917" name="Text Box 21"/>
                <p:cNvSpPr txBox="1">
                  <a:spLocks noRot="1" noChangeAspect="1" noMove="1" noResize="1" noEditPoints="1" noAdjustHandles="1" noChangeArrowheads="1" noChangeShapeType="1" noTextEdit="1"/>
                </p:cNvSpPr>
                <p:nvPr/>
              </p:nvSpPr>
              <p:spPr bwMode="auto">
                <a:xfrm>
                  <a:off x="3168" y="3288"/>
                  <a:ext cx="346" cy="327"/>
                </a:xfrm>
                <a:prstGeom prst="rect">
                  <a:avLst/>
                </a:prstGeom>
                <a:blipFill rotWithShape="0">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8" name="Line 22"/>
            <p:cNvSpPr>
              <a:spLocks noChangeShapeType="1"/>
            </p:cNvSpPr>
            <p:nvPr/>
          </p:nvSpPr>
          <p:spPr bwMode="auto">
            <a:xfrm flipV="1">
              <a:off x="3792" y="1920"/>
              <a:ext cx="0" cy="528"/>
            </a:xfrm>
            <a:prstGeom prst="line">
              <a:avLst/>
            </a:prstGeom>
            <a:noFill/>
            <a:ln w="254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9" name="Text Box 23"/>
                <p:cNvSpPr txBox="1">
                  <a:spLocks noChangeArrowheads="1"/>
                </p:cNvSpPr>
                <p:nvPr/>
              </p:nvSpPr>
              <p:spPr bwMode="auto">
                <a:xfrm>
                  <a:off x="3840" y="1840"/>
                  <a:ext cx="338" cy="3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𝒏</m:t>
                        </m:r>
                      </m:oMath>
                    </m:oMathPara>
                  </a14:m>
                  <a:endParaRPr lang="en-US" altLang="zh-CN" sz="2800" b="1" i="1" baseline="30000" dirty="0">
                    <a:latin typeface="+mn-ea"/>
                    <a:ea typeface="+mn-ea"/>
                  </a:endParaRPr>
                </a:p>
              </p:txBody>
            </p:sp>
          </mc:Choice>
          <mc:Fallback xmlns="">
            <p:sp>
              <p:nvSpPr>
                <p:cNvPr id="208919" name="Text Box 23"/>
                <p:cNvSpPr txBox="1">
                  <a:spLocks noRot="1" noChangeAspect="1" noMove="1" noResize="1" noEditPoints="1" noAdjustHandles="1" noChangeArrowheads="1" noChangeShapeType="1" noTextEdit="1"/>
                </p:cNvSpPr>
                <p:nvPr/>
              </p:nvSpPr>
              <p:spPr bwMode="auto">
                <a:xfrm>
                  <a:off x="3840" y="1840"/>
                  <a:ext cx="338" cy="323"/>
                </a:xfrm>
                <a:prstGeom prst="rect">
                  <a:avLst/>
                </a:prstGeom>
                <a:blipFill rotWithShape="0">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20" name="Text Box 24"/>
                <p:cNvSpPr txBox="1">
                  <a:spLocks noChangeArrowheads="1"/>
                </p:cNvSpPr>
                <p:nvPr/>
              </p:nvSpPr>
              <p:spPr bwMode="auto">
                <a:xfrm>
                  <a:off x="3809" y="2320"/>
                  <a:ext cx="359"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𝑳</m:t>
                        </m:r>
                      </m:oMath>
                    </m:oMathPara>
                  </a14:m>
                  <a:endParaRPr lang="en-US" altLang="zh-CN" sz="2800" b="1" i="1" dirty="0">
                    <a:latin typeface="+mn-ea"/>
                    <a:ea typeface="+mn-ea"/>
                  </a:endParaRPr>
                </a:p>
              </p:txBody>
            </p:sp>
          </mc:Choice>
          <mc:Fallback xmlns="">
            <p:sp>
              <p:nvSpPr>
                <p:cNvPr id="208920" name="Text Box 24"/>
                <p:cNvSpPr txBox="1">
                  <a:spLocks noRot="1" noChangeAspect="1" noMove="1" noResize="1" noEditPoints="1" noAdjustHandles="1" noChangeArrowheads="1" noChangeShapeType="1" noTextEdit="1"/>
                </p:cNvSpPr>
                <p:nvPr/>
              </p:nvSpPr>
              <p:spPr bwMode="auto">
                <a:xfrm>
                  <a:off x="3809" y="2320"/>
                  <a:ext cx="359" cy="330"/>
                </a:xfrm>
                <a:prstGeom prst="rect">
                  <a:avLst/>
                </a:prstGeom>
                <a:blipFill rotWithShape="0">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8921" name="Object 25"/>
                <p:cNvGraphicFramePr>
                  <a:graphicFrameLocks noChangeAspect="1"/>
                </p:cNvGraphicFramePr>
                <p:nvPr>
                  <p:extLst>
                    <p:ext uri="{D42A27DB-BD31-4B8C-83A1-F6EECF244321}">
                      <p14:modId xmlns:p14="http://schemas.microsoft.com/office/powerpoint/2010/main" val="3239475827"/>
                    </p:ext>
                  </p:extLst>
                </p:nvPr>
              </p:nvGraphicFramePr>
              <p:xfrm>
                <a:off x="3858" y="3753"/>
                <a:ext cx="188" cy="225"/>
              </p:xfrm>
              <a:graphic>
                <a:graphicData uri="http://schemas.openxmlformats.org/presentationml/2006/ole">
                  <mc:AlternateContent>
                    <mc:Choice xmlns:v="urn:schemas-microsoft-com:vml" Requires="v">
                      <p:oleObj spid="_x0000_s209085" name="Equation" r:id="rId10" imgW="126835" imgH="152202" progId="Equation.DSMT4">
                        <p:embed/>
                      </p:oleObj>
                    </mc:Choice>
                    <mc:Fallback>
                      <p:oleObj name="Equation" r:id="rId10" imgW="126835" imgH="152202" progId="Equation.DSMT4">
                        <p:embed/>
                        <p:pic>
                          <p:nvPicPr>
                            <p:cNvPr id="0" name="Picture 65"/>
                            <p:cNvPicPr>
                              <a:picLocks noChangeAspect="1" noChangeArrowheads="1"/>
                            </p:cNvPicPr>
                            <p:nvPr/>
                          </p:nvPicPr>
                          <p:blipFill>
                            <a:blip r:embed="rId11">
                              <a:extLst>
                                <a:ext uri="{28A0092B-C50C-407E-A947-70E740481C1C}">
                                  <a14:useLocalDpi val="0"/>
                                </a:ext>
                              </a:extLst>
                            </a:blip>
                            <a:srcRect/>
                            <a:stretch>
                              <a:fillRect/>
                            </a:stretch>
                          </p:blipFill>
                          <p:spPr bwMode="auto">
                            <a:xfrm>
                              <a:off x="3858" y="3753"/>
                              <a:ext cx="188" cy="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08921" name="Object 25"/>
                <p:cNvGraphicFramePr>
                  <a:graphicFrameLocks noChangeAspect="1"/>
                </p:cNvGraphicFramePr>
                <p:nvPr>
                  <p:extLst>
                    <p:ext uri="{D42A27DB-BD31-4B8C-83A1-F6EECF244321}">
                      <p14:modId xmlns:p14="http://schemas.microsoft.com/office/powerpoint/2010/main" val="3239475827"/>
                    </p:ext>
                  </p:extLst>
                </p:nvPr>
              </p:nvGraphicFramePr>
              <p:xfrm>
                <a:off x="3858" y="3753"/>
                <a:ext cx="188" cy="225"/>
              </p:xfrm>
              <a:graphic>
                <a:graphicData uri="http://schemas.openxmlformats.org/presentationml/2006/ole">
                  <mc:AlternateContent>
                    <mc:Choice xmlns:v="urn:schemas-microsoft-com:vml" Requires="v">
                      <p:oleObj spid="_x0000_s208975" name="Equation" r:id="rId12" imgW="126835" imgH="152202" progId="Equation.DSMT4">
                        <p:embed/>
                      </p:oleObj>
                    </mc:Choice>
                    <mc:Fallback>
                      <p:oleObj name="Equation" r:id="rId12" imgW="126835" imgH="152202" progId="Equation.DSMT4">
                        <p:embed/>
                        <p:pic>
                          <p:nvPicPr>
                            <p:cNvPr id="0" name="Picture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8" y="3753"/>
                              <a:ext cx="18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pic>
        <p:nvPicPr>
          <p:cNvPr id="2" name="图片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5007" y="1373344"/>
            <a:ext cx="2196338" cy="1903493"/>
          </a:xfrm>
          <a:prstGeom prst="rect">
            <a:avLst/>
          </a:prstGeom>
        </p:spPr>
      </p:pic>
      <p:sp>
        <p:nvSpPr>
          <p:cNvPr id="5" name="标题 4"/>
          <p:cNvSpPr>
            <a:spLocks noGrp="1"/>
          </p:cNvSpPr>
          <p:nvPr>
            <p:ph type="title"/>
          </p:nvPr>
        </p:nvSpPr>
        <p:spPr/>
        <p:txBody>
          <a:bodyPr>
            <a:normAutofit/>
          </a:bodyPr>
          <a:lstStyle/>
          <a:p>
            <a:r>
              <a:rPr lang="zh-CN" altLang="en-US" sz="2800" dirty="0">
                <a:solidFill>
                  <a:schemeClr val="hlink"/>
                </a:solidFill>
                <a:latin typeface="+mn-ea"/>
              </a:rPr>
              <a:t>原子中电子轨道运动的</a:t>
            </a:r>
            <a:r>
              <a:rPr lang="zh-CN" altLang="en-US" sz="2800" dirty="0" smtClean="0">
                <a:solidFill>
                  <a:schemeClr val="hlink"/>
                </a:solidFill>
                <a:latin typeface="+mn-ea"/>
              </a:rPr>
              <a:t>磁矩</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8901"/>
                                        </p:tgtEl>
                                        <p:attrNameLst>
                                          <p:attrName>style.visibility</p:attrName>
                                        </p:attrNameLst>
                                      </p:cBhvr>
                                      <p:to>
                                        <p:strVal val="visible"/>
                                      </p:to>
                                    </p:set>
                                    <p:animEffect transition="in" filter="blinds(horizontal)">
                                      <p:cBhvr>
                                        <p:cTn id="7" dur="500"/>
                                        <p:tgtEl>
                                          <p:spTgt spid="2089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8905"/>
                                        </p:tgtEl>
                                        <p:attrNameLst>
                                          <p:attrName>style.visibility</p:attrName>
                                        </p:attrNameLst>
                                      </p:cBhvr>
                                      <p:to>
                                        <p:strVal val="visible"/>
                                      </p:to>
                                    </p:set>
                                    <p:animEffect transition="in" filter="wipe(up)">
                                      <p:cBhvr>
                                        <p:cTn id="12" dur="500"/>
                                        <p:tgtEl>
                                          <p:spTgt spid="208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295447"/>
                <a:ext cx="8229600" cy="4525962"/>
              </a:xfrm>
            </p:spPr>
            <p:txBody>
              <a:bodyPr/>
              <a:lstStyle/>
              <a:p>
                <a:pPr algn="just">
                  <a:spcAft>
                    <a:spcPts val="600"/>
                  </a:spcAft>
                </a:pPr>
                <a:r>
                  <a:rPr lang="zh-CN" altLang="en-US" sz="2000" dirty="0" smtClean="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在一般的能级图上，画出满足选择规则的塞曼支能级间的跃迁不太方便。德国人格罗春（</a:t>
                </a:r>
                <a:r>
                  <a:rPr lang="en-US" altLang="zh-CN" sz="2000" dirty="0" err="1">
                    <a:latin typeface="Times New Roman" panose="02020603050405020304" pitchFamily="18" charset="0"/>
                    <a:cs typeface="Times New Roman" panose="02020603050405020304" pitchFamily="18" charset="0"/>
                  </a:rPr>
                  <a:t>Grotrain</a:t>
                </a:r>
                <a:r>
                  <a:rPr lang="zh-CN" altLang="en-US" sz="2000" dirty="0">
                    <a:latin typeface="Times New Roman" panose="02020603050405020304" pitchFamily="18" charset="0"/>
                    <a:cs typeface="Times New Roman" panose="02020603050405020304" pitchFamily="18" charset="0"/>
                  </a:rPr>
                  <a:t>）设计了一种办法，称之为</a:t>
                </a:r>
                <a:r>
                  <a:rPr lang="zh-CN" altLang="en-US" sz="2000" dirty="0">
                    <a:solidFill>
                      <a:schemeClr val="hlink"/>
                    </a:solidFill>
                    <a:latin typeface="Times New Roman" panose="02020603050405020304" pitchFamily="18" charset="0"/>
                    <a:cs typeface="Times New Roman" panose="02020603050405020304" pitchFamily="18" charset="0"/>
                  </a:rPr>
                  <a:t>格罗春图</a:t>
                </a:r>
                <a:r>
                  <a:rPr lang="zh-CN" altLang="en-US" sz="2000" dirty="0">
                    <a:latin typeface="Times New Roman" panose="02020603050405020304" pitchFamily="18" charset="0"/>
                    <a:cs typeface="Times New Roman" panose="02020603050405020304" pitchFamily="18" charset="0"/>
                  </a:rPr>
                  <a:t>。</a:t>
                </a:r>
              </a:p>
              <a:p>
                <a:pPr algn="just">
                  <a:spcAft>
                    <a:spcPts val="600"/>
                  </a:spcAft>
                </a:pPr>
                <a:r>
                  <a:rPr lang="en-US" altLang="zh-CN" sz="2000" dirty="0">
                    <a:latin typeface="Times New Roman" panose="02020603050405020304" pitchFamily="18" charset="0"/>
                    <a:cs typeface="Times New Roman" panose="02020603050405020304" pitchFamily="18" charset="0"/>
                  </a:rPr>
                  <a:t>E</a:t>
                </a:r>
                <a:r>
                  <a:rPr lang="en-US" altLang="zh-CN" sz="2000" baseline="-30000" dirty="0">
                    <a:latin typeface="Times New Roman" panose="02020603050405020304" pitchFamily="18" charset="0"/>
                    <a:cs typeface="Times New Roman" panose="02020603050405020304" pitchFamily="18" charset="0"/>
                  </a:rPr>
                  <a:t>2</a:t>
                </a:r>
                <a14:m>
                  <m:oMath xmlns:m="http://schemas.openxmlformats.org/officeDocument/2006/math">
                    <m:r>
                      <a:rPr lang="en-US" altLang="zh-CN" sz="2000" b="0" i="0"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𝐽</m:t>
                    </m:r>
                    <m:r>
                      <a:rPr lang="en-US" altLang="zh-CN" sz="2000" i="1" dirty="0" smtClean="0">
                        <a:latin typeface="Cambria Math" panose="02040503050406030204" pitchFamily="18" charset="0"/>
                        <a:cs typeface="Times New Roman" panose="02020603050405020304" pitchFamily="18" charset="0"/>
                      </a:rPr>
                      <m:t>=5/2</m:t>
                    </m:r>
                  </m:oMath>
                </a14:m>
                <a:r>
                  <a:rPr lang="zh-CN" altLang="en-US" sz="20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000" i="1" dirty="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CN" sz="2000" dirty="0">
                        <a:latin typeface="Times New Roman" panose="02020603050405020304" pitchFamily="18" charset="0"/>
                        <a:cs typeface="Times New Roman" panose="02020603050405020304" pitchFamily="18" charset="0"/>
                      </a:rPr>
                      <m:t>E</m:t>
                    </m:r>
                    <m:r>
                      <m:rPr>
                        <m:nor/>
                      </m:rPr>
                      <a:rPr lang="en-US" altLang="zh-CN" sz="2000" baseline="-30000" dirty="0">
                        <a:latin typeface="Times New Roman" panose="02020603050405020304" pitchFamily="18" charset="0"/>
                        <a:cs typeface="Times New Roman" panose="02020603050405020304" pitchFamily="18" charset="0"/>
                      </a:rPr>
                      <m:t>1</m:t>
                    </m:r>
                    <m:r>
                      <a:rPr lang="en-US" altLang="zh-CN"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𝐽</m:t>
                    </m:r>
                    <m:r>
                      <a:rPr lang="en-US" altLang="zh-CN" sz="2000" i="1" dirty="0" smtClean="0">
                        <a:latin typeface="Cambria Math" panose="02040503050406030204" pitchFamily="18" charset="0"/>
                        <a:cs typeface="Times New Roman" panose="02020603050405020304" pitchFamily="18" charset="0"/>
                      </a:rPr>
                      <m:t>=3/2</m:t>
                    </m:r>
                  </m:oMath>
                </a14:m>
                <a:r>
                  <a:rPr lang="en-US" altLang="zh-CN" sz="2000" dirty="0" smtClean="0">
                    <a:latin typeface="Times New Roman" panose="02020603050405020304" pitchFamily="18" charset="0"/>
                    <a:cs typeface="Times New Roman" panose="02020603050405020304" pitchFamily="18" charset="0"/>
                  </a:rPr>
                  <a:t>. 6</a:t>
                </a:r>
                <a:r>
                  <a:rPr lang="zh-CN" altLang="en-US" sz="2000" dirty="0">
                    <a:latin typeface="Times New Roman" panose="02020603050405020304" pitchFamily="18" charset="0"/>
                    <a:cs typeface="Times New Roman" panose="02020603050405020304" pitchFamily="18" charset="0"/>
                  </a:rPr>
                  <a:t>个</a:t>
                </a:r>
                <a:r>
                  <a:rPr lang="en-US" altLang="zh-CN" sz="2000" i="1" dirty="0">
                    <a:latin typeface="Times New Roman" panose="02020603050405020304" pitchFamily="18" charset="0"/>
                    <a:cs typeface="Times New Roman" panose="02020603050405020304" pitchFamily="18" charset="0"/>
                  </a:rPr>
                  <a:t>M</a:t>
                </a:r>
                <a:r>
                  <a:rPr lang="en-US" altLang="zh-CN" sz="2000" i="1" baseline="-30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值（即</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个支能级</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到</a:t>
                </a:r>
                <a:r>
                  <a:rPr lang="en-US" altLang="zh-CN" sz="2000" dirty="0" smtClean="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个</a:t>
                </a:r>
                <a:r>
                  <a:rPr lang="en-US" altLang="zh-CN" sz="2000" i="1" dirty="0">
                    <a:latin typeface="Times New Roman" panose="02020603050405020304" pitchFamily="18" charset="0"/>
                    <a:cs typeface="Times New Roman" panose="02020603050405020304" pitchFamily="18" charset="0"/>
                  </a:rPr>
                  <a:t>M</a:t>
                </a:r>
                <a:r>
                  <a:rPr lang="en-US" altLang="zh-CN" sz="2000" i="1" baseline="-30000" dirty="0">
                    <a:latin typeface="Times New Roman" panose="02020603050405020304" pitchFamily="18" charset="0"/>
                    <a:cs typeface="Times New Roman" panose="02020603050405020304" pitchFamily="18" charset="0"/>
                  </a:rPr>
                  <a:t>J</a:t>
                </a:r>
                <a:r>
                  <a:rPr lang="zh-CN" altLang="en-US" sz="2000" dirty="0" smtClean="0">
                    <a:latin typeface="Times New Roman" panose="02020603050405020304" pitchFamily="18" charset="0"/>
                    <a:cs typeface="Times New Roman" panose="02020603050405020304" pitchFamily="18" charset="0"/>
                  </a:rPr>
                  <a:t>值。</a:t>
                </a:r>
                <a:endParaRPr lang="en-US" altLang="zh-CN" sz="2000" dirty="0" smtClean="0">
                  <a:latin typeface="Times New Roman" panose="02020603050405020304" pitchFamily="18" charset="0"/>
                  <a:cs typeface="Times New Roman" panose="02020603050405020304" pitchFamily="18" charset="0"/>
                </a:endParaRPr>
              </a:p>
              <a:p>
                <a:pPr algn="just">
                  <a:spcAft>
                    <a:spcPts val="600"/>
                  </a:spcAft>
                </a:pPr>
                <a:r>
                  <a:rPr lang="zh-CN" altLang="en-US" sz="2000" dirty="0" smtClean="0">
                    <a:latin typeface="Times New Roman" panose="02020603050405020304" pitchFamily="18" charset="0"/>
                    <a:cs typeface="Times New Roman" panose="02020603050405020304" pitchFamily="18" charset="0"/>
                  </a:rPr>
                  <a:t>垂直线</a:t>
                </a:r>
                <a:r>
                  <a:rPr lang="zh-CN" altLang="en-US" sz="2000" dirty="0">
                    <a:latin typeface="Times New Roman" panose="02020603050405020304" pitchFamily="18" charset="0"/>
                    <a:cs typeface="Times New Roman" panose="02020603050405020304" pitchFamily="18" charset="0"/>
                  </a:rPr>
                  <a:t>相</a:t>
                </a:r>
                <a:r>
                  <a:rPr lang="zh-CN" altLang="en-US" sz="2000" dirty="0" smtClean="0">
                    <a:latin typeface="Times New Roman" panose="02020603050405020304" pitchFamily="18" charset="0"/>
                    <a:cs typeface="Times New Roman" panose="02020603050405020304" pitchFamily="18" charset="0"/>
                  </a:rPr>
                  <a:t>联表示</a:t>
                </a:r>
                <a:r>
                  <a:rPr lang="zh-CN" altLang="en-US" sz="2000" dirty="0">
                    <a:latin typeface="Times New Roman" panose="02020603050405020304" pitchFamily="18" charset="0"/>
                    <a:cs typeface="Times New Roman" panose="02020603050405020304" pitchFamily="18" charset="0"/>
                  </a:rPr>
                  <a:t>的跃迁</a:t>
                </a:r>
                <a:r>
                  <a:rPr lang="zh-CN" altLang="en-US" sz="20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𝜋</m:t>
                    </m:r>
                  </m:oMath>
                </a14:m>
                <a:r>
                  <a:rPr lang="zh-CN" altLang="en-US" sz="2000" dirty="0" smtClean="0">
                    <a:latin typeface="Times New Roman" panose="02020603050405020304" pitchFamily="18" charset="0"/>
                    <a:cs typeface="Times New Roman" panose="02020603050405020304" pitchFamily="18" charset="0"/>
                  </a:rPr>
                  <a:t>偏振）</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左下</a:t>
                </a:r>
                <a:r>
                  <a:rPr lang="zh-CN" altLang="en-US" sz="2000" dirty="0">
                    <a:latin typeface="Times New Roman" panose="02020603050405020304" pitchFamily="18" charset="0"/>
                    <a:cs typeface="Times New Roman" panose="02020603050405020304" pitchFamily="18" charset="0"/>
                  </a:rPr>
                  <a:t>倾斜线表示的跃迁（</a:t>
                </a:r>
                <a:r>
                  <a:rPr lang="en-US" altLang="zh-CN" sz="2000" dirty="0">
                    <a:latin typeface="Times New Roman" panose="02020603050405020304" pitchFamily="18" charset="0"/>
                    <a:cs typeface="Times New Roman" panose="02020603050405020304" pitchFamily="18" charset="0"/>
                  </a:rPr>
                  <a:t>σ</a:t>
                </a:r>
                <a:r>
                  <a:rPr lang="en-US" altLang="zh-CN" sz="2000" baseline="30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偏振）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右下倾斜线表示的跃迁（</a:t>
                </a:r>
                <a:r>
                  <a:rPr lang="en-US" altLang="zh-CN" sz="2000" dirty="0">
                    <a:latin typeface="Times New Roman" panose="02020603050405020304" pitchFamily="18" charset="0"/>
                    <a:cs typeface="Times New Roman" panose="02020603050405020304" pitchFamily="18" charset="0"/>
                  </a:rPr>
                  <a:t>σ</a:t>
                </a:r>
                <a:r>
                  <a:rPr lang="en-US" altLang="zh-CN" sz="2000" baseline="30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偏振），凡是与这三条线（上图）不平行的跃迁，都是禁戒的</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gn="just">
                  <a:spcAft>
                    <a:spcPts val="600"/>
                  </a:spcAft>
                </a:pPr>
                <a:r>
                  <a:rPr lang="zh-CN" altLang="en-US" sz="2000" dirty="0" smtClean="0">
                    <a:latin typeface="Times New Roman" panose="02020603050405020304" pitchFamily="18" charset="0"/>
                    <a:cs typeface="Times New Roman" panose="02020603050405020304" pitchFamily="18" charset="0"/>
                  </a:rPr>
                  <a:t>还</a:t>
                </a:r>
                <a:r>
                  <a:rPr lang="zh-CN" altLang="en-US" sz="2000" dirty="0">
                    <a:latin typeface="Times New Roman" panose="02020603050405020304" pitchFamily="18" charset="0"/>
                    <a:cs typeface="Times New Roman" panose="02020603050405020304" pitchFamily="18" charset="0"/>
                  </a:rPr>
                  <a:t>可把</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𝑀</m:t>
                        </m:r>
                      </m:e>
                      <m:sub>
                        <m:r>
                          <a:rPr lang="en-US" altLang="zh-CN" sz="2000" i="1" dirty="0" smtClean="0">
                            <a:latin typeface="Cambria Math" panose="02040503050406030204" pitchFamily="18" charset="0"/>
                            <a:cs typeface="Times New Roman" panose="02020603050405020304" pitchFamily="18" charset="0"/>
                          </a:rPr>
                          <m:t>𝐽</m:t>
                        </m:r>
                      </m:sub>
                    </m:s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𝑔</m:t>
                        </m:r>
                      </m:e>
                      <m:sub>
                        <m:r>
                          <a:rPr lang="en-US" altLang="zh-CN" sz="2000" i="1" dirty="0" smtClean="0">
                            <a:latin typeface="Cambria Math" panose="02040503050406030204" pitchFamily="18" charset="0"/>
                            <a:cs typeface="Times New Roman" panose="02020603050405020304" pitchFamily="18" charset="0"/>
                          </a:rPr>
                          <m:t>𝐽</m:t>
                        </m:r>
                      </m:sub>
                    </m:sSub>
                  </m:oMath>
                </a14:m>
                <a:r>
                  <a:rPr lang="zh-CN" altLang="en-US" sz="2000" dirty="0">
                    <a:latin typeface="Times New Roman" panose="02020603050405020304" pitchFamily="18" charset="0"/>
                    <a:cs typeface="Times New Roman" panose="02020603050405020304" pitchFamily="18" charset="0"/>
                  </a:rPr>
                  <a:t>的数值与</a:t>
                </a:r>
                <a:r>
                  <a:rPr lang="en-US" altLang="zh-CN" sz="2000" dirty="0">
                    <a:latin typeface="Times New Roman" panose="02020603050405020304" pitchFamily="18" charset="0"/>
                    <a:cs typeface="Times New Roman" panose="02020603050405020304" pitchFamily="18" charset="0"/>
                  </a:rPr>
                  <a:t>MJ</a:t>
                </a:r>
                <a:r>
                  <a:rPr lang="zh-CN" altLang="en-US" sz="2000" dirty="0">
                    <a:latin typeface="Times New Roman" panose="02020603050405020304" pitchFamily="18" charset="0"/>
                    <a:cs typeface="Times New Roman" panose="02020603050405020304" pitchFamily="18" charset="0"/>
                  </a:rPr>
                  <a:t>值一一对应地标上，按在三种连线逐一求出</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𝑀</m:t>
                        </m:r>
                      </m:e>
                      <m: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𝐽</m:t>
                            </m:r>
                          </m:e>
                          <m:sub>
                            <m:r>
                              <a:rPr lang="en-US" altLang="zh-CN" sz="2000" i="1" dirty="0" smtClean="0">
                                <a:latin typeface="Cambria Math" panose="02040503050406030204" pitchFamily="18" charset="0"/>
                                <a:cs typeface="Times New Roman" panose="02020603050405020304" pitchFamily="18" charset="0"/>
                              </a:rPr>
                              <m:t>2</m:t>
                            </m:r>
                          </m:sub>
                        </m:sSub>
                      </m:sub>
                    </m:s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𝑔</m:t>
                        </m:r>
                      </m:e>
                      <m: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𝐽</m:t>
                            </m:r>
                          </m:e>
                          <m:sub>
                            <m:r>
                              <a:rPr lang="en-US" altLang="zh-CN" sz="2000" i="1" dirty="0" smtClean="0">
                                <a:latin typeface="Cambria Math" panose="02040503050406030204" pitchFamily="18" charset="0"/>
                                <a:cs typeface="Times New Roman" panose="02020603050405020304" pitchFamily="18" charset="0"/>
                              </a:rPr>
                              <m:t>2</m:t>
                            </m:r>
                          </m:sub>
                        </m:sSub>
                      </m:sub>
                    </m:sSub>
                    <m:r>
                      <a:rPr lang="en-US" altLang="zh-CN" sz="2000" i="1" dirty="0" smtClean="0">
                        <a:latin typeface="Cambria Math" panose="02040503050406030204" pitchFamily="18" charset="0"/>
                        <a:cs typeface="Times New Roman" panose="02020603050405020304" pitchFamily="18" charset="0"/>
                      </a:rPr>
                      <m:t>−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𝑀</m:t>
                        </m:r>
                      </m:e>
                      <m: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𝐽</m:t>
                            </m:r>
                          </m:e>
                          <m:sub>
                            <m:r>
                              <a:rPr lang="en-US" altLang="zh-CN" sz="2000" i="1" dirty="0" smtClean="0">
                                <a:latin typeface="Cambria Math" panose="02040503050406030204" pitchFamily="18" charset="0"/>
                                <a:cs typeface="Times New Roman" panose="02020603050405020304" pitchFamily="18" charset="0"/>
                              </a:rPr>
                              <m:t>1</m:t>
                            </m:r>
                          </m:sub>
                        </m:sSub>
                      </m:sub>
                    </m:s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𝑔</m:t>
                        </m:r>
                      </m:e>
                      <m:sub>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𝐽</m:t>
                            </m:r>
                          </m:e>
                          <m:sub>
                            <m:r>
                              <a:rPr lang="en-US" altLang="zh-CN" sz="2000" i="1" dirty="0" smtClean="0">
                                <a:latin typeface="Cambria Math" panose="02040503050406030204" pitchFamily="18" charset="0"/>
                                <a:cs typeface="Times New Roman" panose="02020603050405020304" pitchFamily="18" charset="0"/>
                              </a:rPr>
                              <m:t>1</m:t>
                            </m:r>
                          </m:sub>
                        </m:sSub>
                      </m:sub>
                    </m:sSub>
                  </m:oMath>
                </a14:m>
                <a:r>
                  <a:rPr lang="zh-CN" altLang="en-US" sz="2000" dirty="0">
                    <a:latin typeface="Times New Roman" panose="02020603050405020304" pitchFamily="18" charset="0"/>
                    <a:cs typeface="Times New Roman" panose="02020603050405020304" pitchFamily="18" charset="0"/>
                  </a:rPr>
                  <a:t>，然后方便地算出塞曼谱线。</a:t>
                </a:r>
              </a:p>
              <a:p>
                <a:pPr algn="just">
                  <a:spcAft>
                    <a:spcPts val="600"/>
                  </a:spcAft>
                </a:pPr>
                <a:r>
                  <a:rPr lang="zh-CN" altLang="en-US" sz="2000" dirty="0" smtClean="0">
                    <a:latin typeface="Times New Roman" panose="02020603050405020304" pitchFamily="18" charset="0"/>
                    <a:cs typeface="Times New Roman" panose="02020603050405020304" pitchFamily="18" charset="0"/>
                  </a:rPr>
                  <a:t>塞曼效应</a:t>
                </a:r>
                <a:r>
                  <a:rPr lang="zh-CN" altLang="en-US" sz="2000" dirty="0">
                    <a:latin typeface="Times New Roman" panose="02020603050405020304" pitchFamily="18" charset="0"/>
                    <a:cs typeface="Times New Roman" panose="02020603050405020304" pitchFamily="18" charset="0"/>
                  </a:rPr>
                  <a:t>反映原子所处的状态。从塞曼效应的实验数据可以推断有关能级的分裂情况；从能级裂开层数可以知道</a:t>
                </a:r>
                <a:r>
                  <a:rPr lang="en-US" altLang="zh-CN" sz="2000"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值，而能级的间隔等于</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𝑔</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𝜇</m:t>
                        </m:r>
                      </m:e>
                      <m:sub>
                        <m:r>
                          <a:rPr lang="en-US" altLang="zh-CN" sz="2000" i="1" dirty="0" smtClean="0">
                            <a:latin typeface="Cambria Math" panose="02040503050406030204" pitchFamily="18" charset="0"/>
                            <a:cs typeface="Times New Roman" panose="02020603050405020304" pitchFamily="18" charset="0"/>
                          </a:rPr>
                          <m:t>𝐵</m:t>
                        </m:r>
                      </m:sub>
                    </m:sSub>
                    <m:r>
                      <a:rPr lang="en-US" altLang="zh-CN" sz="2000" i="1" dirty="0" smtClean="0">
                        <a:latin typeface="Cambria Math" panose="02040503050406030204" pitchFamily="18" charset="0"/>
                        <a:cs typeface="Times New Roman" panose="02020603050405020304" pitchFamily="18" charset="0"/>
                      </a:rPr>
                      <m:t>𝐵</m:t>
                    </m:r>
                  </m:oMath>
                </a14:m>
                <a:r>
                  <a:rPr lang="zh-CN" altLang="en-US" sz="2000" dirty="0">
                    <a:latin typeface="Times New Roman" panose="02020603050405020304" pitchFamily="18" charset="0"/>
                    <a:cs typeface="Times New Roman" panose="02020603050405020304" pitchFamily="18" charset="0"/>
                  </a:rPr>
                  <a:t>，因而可以知道</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值。这样就获得了原子态的重要资料。塞曼效应是研究原子结构的重要途径之一。</a:t>
                </a:r>
              </a:p>
              <a:p>
                <a:pPr algn="just">
                  <a:spcAft>
                    <a:spcPts val="600"/>
                  </a:spcAft>
                </a:pPr>
                <a:endParaRPr lang="zh-CN" altLang="en-US" sz="2000" dirty="0">
                  <a:latin typeface="Times New Roman" panose="02020603050405020304" pitchFamily="18" charset="0"/>
                  <a:cs typeface="Times New Roman" panose="02020603050405020304" pitchFamily="18"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295447"/>
                <a:ext cx="8229600" cy="4525962"/>
              </a:xfrm>
              <a:blipFill rotWithShape="0">
                <a:blip r:embed="rId2"/>
                <a:stretch>
                  <a:fillRect t="-1078" r="-74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格罗春图 </a:t>
            </a:r>
          </a:p>
        </p:txBody>
      </p:sp>
    </p:spTree>
    <p:extLst>
      <p:ext uri="{BB962C8B-B14F-4D97-AF65-F5344CB8AC3E}">
        <p14:creationId xmlns:p14="http://schemas.microsoft.com/office/powerpoint/2010/main" val="42187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9" descr="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68760"/>
            <a:ext cx="5903913"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格罗春图 </a:t>
            </a:r>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3630651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800" dirty="0" err="1" smtClean="0"/>
              <a:t>Paschen</a:t>
            </a:r>
            <a:r>
              <a:rPr lang="en-US" altLang="zh-CN" sz="2800" dirty="0" smtClean="0"/>
              <a:t>-Back</a:t>
            </a:r>
            <a:r>
              <a:rPr lang="zh-CN" altLang="en-US" sz="2800" dirty="0"/>
              <a:t>效应（强磁场） </a:t>
            </a:r>
          </a:p>
        </p:txBody>
      </p:sp>
      <p:pic>
        <p:nvPicPr>
          <p:cNvPr id="5" name="图片 4"/>
          <p:cNvPicPr>
            <a:picLocks noChangeAspect="1"/>
          </p:cNvPicPr>
          <p:nvPr/>
        </p:nvPicPr>
        <p:blipFill rotWithShape="1">
          <a:blip r:embed="rId4">
            <a:clrChange>
              <a:clrFrom>
                <a:srgbClr val="FFFFFF"/>
              </a:clrFrom>
              <a:clrTo>
                <a:srgbClr val="FFFFFF">
                  <a:alpha val="0"/>
                </a:srgbClr>
              </a:clrTo>
            </a:clrChange>
          </a:blip>
          <a:srcRect l="4802" r="5902"/>
          <a:stretch/>
        </p:blipFill>
        <p:spPr>
          <a:xfrm>
            <a:off x="3815409" y="2780928"/>
            <a:ext cx="5328591" cy="2374017"/>
          </a:xfrm>
          <a:prstGeom prst="rect">
            <a:avLst/>
          </a:prstGeom>
        </p:spPr>
      </p:pic>
    </p:spTree>
    <p:controls>
      <mc:AlternateContent xmlns:mc="http://schemas.openxmlformats.org/markup-compatibility/2006">
        <mc:Choice xmlns:v="urn:schemas-microsoft-com:vml" Requires="v">
          <p:control spid="346127" name="ShockwaveFlash1" r:id="rId2" imgW="3416400" imgH="4940280"/>
        </mc:Choice>
        <mc:Fallback>
          <p:control name="ShockwaveFlash1" r:id="rId2" imgW="3416400" imgH="4940280">
            <p:pic>
              <p:nvPicPr>
                <p:cNvPr id="6" name="ShockwaveFlash1"/>
                <p:cNvPicPr preferRelativeResize="0">
                  <a:picLocks noGrp="1" noChangeArrowheads="1" noChangeShapeType="1"/>
                </p:cNvPicPr>
                <p:nvPr/>
              </p:nvPicPr>
              <p:blipFill>
                <a:blip r:embed="rId5"/>
                <a:srcRect/>
                <a:stretch>
                  <a:fillRect/>
                </a:stretch>
              </p:blipFill>
              <p:spPr bwMode="auto">
                <a:xfrm>
                  <a:off x="107504" y="1628800"/>
                  <a:ext cx="3416300" cy="4940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120624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6" name="Text Box 6"/>
          <p:cNvSpPr txBox="1">
            <a:spLocks noChangeArrowheads="1"/>
          </p:cNvSpPr>
          <p:nvPr/>
        </p:nvSpPr>
        <p:spPr bwMode="auto">
          <a:xfrm>
            <a:off x="2268538" y="207963"/>
            <a:ext cx="5162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800" b="1" dirty="0">
                <a:solidFill>
                  <a:schemeClr val="hlink"/>
                </a:solidFill>
                <a:effectLst>
                  <a:outerShdw blurRad="38100" dist="38100" dir="2700000" algn="tl">
                    <a:srgbClr val="C0C0C0"/>
                  </a:outerShdw>
                </a:effectLst>
                <a:latin typeface="楷体_GB2312" pitchFamily="49" charset="-122"/>
                <a:ea typeface="楷体_GB2312" pitchFamily="49" charset="-122"/>
              </a:rPr>
              <a:t>强磁场时，</a:t>
            </a:r>
            <a:r>
              <a:rPr kumimoji="0" lang="en-US" altLang="zh-CN" sz="2800" b="1" dirty="0">
                <a:solidFill>
                  <a:schemeClr val="hlink"/>
                </a:solidFill>
                <a:effectLst>
                  <a:outerShdw blurRad="38100" dist="38100" dir="2700000" algn="tl">
                    <a:srgbClr val="C0C0C0"/>
                  </a:outerShdw>
                </a:effectLst>
                <a:latin typeface="楷体_GB2312" pitchFamily="49" charset="-122"/>
                <a:ea typeface="楷体_GB2312" pitchFamily="49" charset="-122"/>
              </a:rPr>
              <a:t>Na</a:t>
            </a:r>
            <a:r>
              <a:rPr kumimoji="0" lang="zh-CN" altLang="en-US" sz="2800" b="1" dirty="0">
                <a:solidFill>
                  <a:schemeClr val="hlink"/>
                </a:solidFill>
                <a:effectLst>
                  <a:outerShdw blurRad="38100" dist="38100" dir="2700000" algn="tl">
                    <a:srgbClr val="C0C0C0"/>
                  </a:outerShdw>
                </a:effectLst>
                <a:latin typeface="楷体_GB2312" pitchFamily="49" charset="-122"/>
                <a:ea typeface="楷体_GB2312" pitchFamily="49" charset="-122"/>
              </a:rPr>
              <a:t>原子能级发生分裂</a:t>
            </a:r>
          </a:p>
        </p:txBody>
      </p:sp>
      <p:pic>
        <p:nvPicPr>
          <p:cNvPr id="4" name="图片 3"/>
          <p:cNvPicPr>
            <a:picLocks noChangeAspect="1"/>
          </p:cNvPicPr>
          <p:nvPr/>
        </p:nvPicPr>
        <p:blipFill>
          <a:blip r:embed="rId2"/>
          <a:stretch>
            <a:fillRect/>
          </a:stretch>
        </p:blipFill>
        <p:spPr>
          <a:xfrm>
            <a:off x="899592" y="980728"/>
            <a:ext cx="7704856" cy="5356807"/>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1341035" y="1916832"/>
                <a:ext cx="1903726" cy="83099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=0</m:t>
                      </m:r>
                    </m:oMath>
                  </m:oMathPara>
                </a14:m>
                <a:endParaRPr lang="en-US" altLang="zh-CN" b="0" dirty="0" smtClean="0"/>
              </a:p>
              <a:p>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=0,±1</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1341035" y="1916832"/>
                <a:ext cx="1903726" cy="830997"/>
              </a:xfrm>
              <a:prstGeom prst="rect">
                <a:avLst/>
              </a:prstGeom>
              <a:blipFill rotWithShape="0">
                <a:blip r:embed="rId3"/>
                <a:stretch>
                  <a:fillRect l="-321" b="-2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65352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4"/>
              <p:cNvSpPr>
                <a:spLocks noGrp="1"/>
              </p:cNvSpPr>
              <p:nvPr>
                <p:ph idx="1"/>
              </p:nvPr>
            </p:nvSpPr>
            <p:spPr>
              <a:xfrm>
                <a:off x="457200" y="1340768"/>
                <a:ext cx="8229600" cy="4525962"/>
              </a:xfrm>
            </p:spPr>
            <p:txBody>
              <a:bodyPr/>
              <a:lstStyle/>
              <a:p>
                <a:r>
                  <a:rPr lang="zh-CN" altLang="en-US" sz="2400" dirty="0" smtClean="0"/>
                  <a:t>有些物质放在磁场中磁化后，它的宏观磁矩方向同磁场方向相反，这类物质称为</a:t>
                </a:r>
                <a:r>
                  <a:rPr lang="zh-CN" altLang="en-US" sz="2400" dirty="0" smtClean="0">
                    <a:solidFill>
                      <a:srgbClr val="0070C0"/>
                    </a:solidFill>
                  </a:rPr>
                  <a:t>抗磁性</a:t>
                </a:r>
                <a:r>
                  <a:rPr lang="zh-CN" altLang="en-US" sz="2400" dirty="0" smtClean="0"/>
                  <a:t>的。另有一些物质在磁场中磁化后的宏观磁矩的方向同磁场方向相同，这类物质称为</a:t>
                </a:r>
                <a:r>
                  <a:rPr lang="zh-CN" altLang="en-US" sz="2400" dirty="0" smtClean="0">
                    <a:solidFill>
                      <a:srgbClr val="0070C0"/>
                    </a:solidFill>
                  </a:rPr>
                  <a:t>顺磁性</a:t>
                </a:r>
                <a:r>
                  <a:rPr lang="zh-CN" altLang="en-US" sz="2400" dirty="0" smtClean="0"/>
                  <a:t>的。如果以</a:t>
                </a:r>
                <a:r>
                  <a:rPr lang="en-US" altLang="zh-CN" sz="2400" dirty="0"/>
                  <a:t>M </a:t>
                </a:r>
                <a:r>
                  <a:rPr lang="zh-CN" altLang="en-US" sz="2400" dirty="0"/>
                  <a:t>代表物质磁化后单位体积的磁矩，实验显示对抗磁性物质，</a:t>
                </a:r>
                <a:r>
                  <a:rPr lang="en-US" altLang="zh-CN" sz="2400" dirty="0"/>
                  <a:t>M </a:t>
                </a:r>
                <a:r>
                  <a:rPr lang="zh-CN" altLang="en-US" sz="2400" dirty="0"/>
                  <a:t>同磁场</a:t>
                </a:r>
                <a:r>
                  <a:rPr lang="en-US" altLang="zh-CN" sz="2400" dirty="0"/>
                  <a:t>H</a:t>
                </a:r>
                <a:r>
                  <a:rPr lang="zh-CN" altLang="en-US" sz="2400" dirty="0"/>
                  <a:t>方向相反</a:t>
                </a:r>
                <a:r>
                  <a:rPr lang="zh-CN" altLang="en-US" sz="2400" dirty="0" smtClean="0"/>
                  <a:t>，</a:t>
                </a:r>
                <a14:m>
                  <m:oMath xmlns:m="http://schemas.openxmlformats.org/officeDocument/2006/math">
                    <m:r>
                      <a:rPr lang="en-US" altLang="zh-CN" sz="2400" b="0" i="1" smtClean="0">
                        <a:latin typeface="Cambria Math" panose="02040503050406030204" pitchFamily="18" charset="0"/>
                      </a:rPr>
                      <m:t>𝜒</m:t>
                    </m:r>
                  </m:oMath>
                </a14:m>
                <a:r>
                  <a:rPr lang="zh-CN" altLang="en-US" sz="2400" dirty="0" smtClean="0"/>
                  <a:t>是</a:t>
                </a:r>
                <a:r>
                  <a:rPr lang="zh-CN" altLang="en-US" sz="2400" dirty="0"/>
                  <a:t>负的；对顺磁性物质，</a:t>
                </a:r>
                <a14:m>
                  <m:oMath xmlns:m="http://schemas.openxmlformats.org/officeDocument/2006/math">
                    <m:r>
                      <a:rPr lang="en-US" altLang="zh-CN" sz="2400" i="1">
                        <a:latin typeface="Cambria Math" panose="02040503050406030204" pitchFamily="18" charset="0"/>
                      </a:rPr>
                      <m:t>𝜒</m:t>
                    </m:r>
                  </m:oMath>
                </a14:m>
                <a:r>
                  <a:rPr lang="zh-CN" altLang="en-US" sz="2400" dirty="0"/>
                  <a:t>是正的。</a:t>
                </a:r>
                <a14:m>
                  <m:oMath xmlns:m="http://schemas.openxmlformats.org/officeDocument/2006/math">
                    <m:r>
                      <a:rPr lang="en-US" altLang="zh-CN" sz="2400" i="1">
                        <a:latin typeface="Cambria Math" panose="02040503050406030204" pitchFamily="18" charset="0"/>
                      </a:rPr>
                      <m:t>𝜒</m:t>
                    </m:r>
                  </m:oMath>
                </a14:m>
                <a:r>
                  <a:rPr lang="zh-CN" altLang="en-US" sz="2400" dirty="0"/>
                  <a:t>是代表物质磁性的一个物理量，</a:t>
                </a:r>
                <a14:m>
                  <m:oMath xmlns:m="http://schemas.openxmlformats.org/officeDocument/2006/math">
                    <m:r>
                      <a:rPr lang="en-US" altLang="zh-CN" sz="2400" i="1">
                        <a:latin typeface="Cambria Math" panose="02040503050406030204" pitchFamily="18" charset="0"/>
                      </a:rPr>
                      <m:t>𝜒</m:t>
                    </m:r>
                  </m:oMath>
                </a14:m>
                <a:r>
                  <a:rPr lang="zh-CN" altLang="en-US" sz="2400" dirty="0"/>
                  <a:t>称之为磁化率</a:t>
                </a:r>
                <a:r>
                  <a:rPr lang="zh-CN" altLang="en-US" sz="2400" dirty="0" smtClean="0"/>
                  <a:t>。</a:t>
                </a:r>
                <a:endParaRPr lang="zh-CN" altLang="en-US" sz="2400" dirty="0"/>
              </a:p>
            </p:txBody>
          </p:sp>
        </mc:Choice>
        <mc:Fallback>
          <p:sp>
            <p:nvSpPr>
              <p:cNvPr id="5" name="内容占位符 4"/>
              <p:cNvSpPr>
                <a:spLocks noGrp="1" noRot="1" noChangeAspect="1" noMove="1" noResize="1" noEditPoints="1" noAdjustHandles="1" noChangeArrowheads="1" noChangeShapeType="1" noTextEdit="1"/>
              </p:cNvSpPr>
              <p:nvPr>
                <p:ph idx="1"/>
              </p:nvPr>
            </p:nvSpPr>
            <p:spPr>
              <a:xfrm>
                <a:off x="457200" y="1340768"/>
                <a:ext cx="8229600" cy="4525962"/>
              </a:xfrm>
              <a:blipFill rotWithShape="0">
                <a:blip r:embed="rId3"/>
                <a:stretch>
                  <a:fillRect t="-1078" r="-4815"/>
                </a:stretch>
              </a:blipFill>
            </p:spPr>
            <p:txBody>
              <a:bodyPr/>
              <a:lstStyle/>
              <a:p>
                <a:r>
                  <a:rPr lang="zh-CN" altLang="en-US">
                    <a:noFill/>
                  </a:rPr>
                  <a:t> </a:t>
                </a:r>
              </a:p>
            </p:txBody>
          </p:sp>
        </mc:Fallback>
      </mc:AlternateContent>
      <p:graphicFrame>
        <p:nvGraphicFramePr>
          <p:cNvPr id="91140" name="Object 8"/>
          <p:cNvGraphicFramePr>
            <a:graphicFrameLocks noChangeAspect="1"/>
          </p:cNvGraphicFramePr>
          <p:nvPr>
            <p:extLst>
              <p:ext uri="{D42A27DB-BD31-4B8C-83A1-F6EECF244321}">
                <p14:modId xmlns:p14="http://schemas.microsoft.com/office/powerpoint/2010/main" val="3555115747"/>
              </p:ext>
            </p:extLst>
          </p:nvPr>
        </p:nvGraphicFramePr>
        <p:xfrm>
          <a:off x="2699792" y="4293096"/>
          <a:ext cx="2160588" cy="960438"/>
        </p:xfrm>
        <a:graphic>
          <a:graphicData uri="http://schemas.openxmlformats.org/presentationml/2006/ole">
            <mc:AlternateContent xmlns:mc="http://schemas.openxmlformats.org/markup-compatibility/2006">
              <mc:Choice xmlns:v="urn:schemas-microsoft-com:vml" Requires="v">
                <p:oleObj spid="_x0000_s338967" r:id="rId4" imgW="787058" imgH="355446" progId="">
                  <p:embed/>
                </p:oleObj>
              </mc:Choice>
              <mc:Fallback>
                <p:oleObj r:id="rId4" imgW="787058" imgH="35544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293096"/>
                        <a:ext cx="2160588" cy="960438"/>
                      </a:xfrm>
                      <a:prstGeom prst="rect">
                        <a:avLst/>
                      </a:prstGeom>
                      <a:solidFill>
                        <a:srgbClr val="CCFFCC"/>
                      </a:solidFill>
                    </p:spPr>
                  </p:pic>
                </p:oleObj>
              </mc:Fallback>
            </mc:AlternateContent>
          </a:graphicData>
        </a:graphic>
      </p:graphicFrame>
      <p:sp>
        <p:nvSpPr>
          <p:cNvPr id="4" name="标题 3"/>
          <p:cNvSpPr>
            <a:spLocks noGrp="1"/>
          </p:cNvSpPr>
          <p:nvPr>
            <p:ph type="title"/>
          </p:nvPr>
        </p:nvSpPr>
        <p:spPr/>
        <p:txBody>
          <a:bodyPr>
            <a:normAutofit/>
          </a:bodyPr>
          <a:lstStyle/>
          <a:p>
            <a:r>
              <a:rPr lang="zh-CN" altLang="en-US" sz="2800" dirty="0" smtClean="0"/>
              <a:t>抗磁性</a:t>
            </a:r>
            <a:r>
              <a:rPr lang="zh-CN" altLang="en-US" sz="2800" dirty="0"/>
              <a:t>、顺磁性和铁磁性 </a:t>
            </a:r>
          </a:p>
        </p:txBody>
      </p:sp>
    </p:spTree>
    <p:extLst>
      <p:ext uri="{BB962C8B-B14F-4D97-AF65-F5344CB8AC3E}">
        <p14:creationId xmlns:p14="http://schemas.microsoft.com/office/powerpoint/2010/main" val="36225420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ChangeArrowheads="1"/>
          </p:cNvSpPr>
          <p:nvPr/>
        </p:nvSpPr>
        <p:spPr bwMode="auto">
          <a:xfrm>
            <a:off x="395536" y="2852936"/>
            <a:ext cx="8280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    由</a:t>
            </a:r>
            <a:r>
              <a:rPr lang="zh-CN" altLang="en-US" dirty="0">
                <a:latin typeface="+mn-ea"/>
                <a:ea typeface="+mn-ea"/>
              </a:rPr>
              <a:t>原子和分子理论可以解释物质的磁性问题。现在知道，凡是</a:t>
            </a:r>
            <a:r>
              <a:rPr lang="zh-CN" altLang="en-US" dirty="0">
                <a:solidFill>
                  <a:srgbClr val="0070C0"/>
                </a:solidFill>
                <a:latin typeface="+mn-ea"/>
                <a:ea typeface="+mn-ea"/>
              </a:rPr>
              <a:t>总磁矩等于零</a:t>
            </a:r>
            <a:r>
              <a:rPr lang="zh-CN" altLang="en-US" dirty="0">
                <a:latin typeface="+mn-ea"/>
                <a:ea typeface="+mn-ea"/>
              </a:rPr>
              <a:t>的原子或分子都表现</a:t>
            </a:r>
            <a:r>
              <a:rPr lang="zh-CN" altLang="en-US" dirty="0">
                <a:solidFill>
                  <a:srgbClr val="0070C0"/>
                </a:solidFill>
                <a:latin typeface="+mn-ea"/>
                <a:ea typeface="+mn-ea"/>
              </a:rPr>
              <a:t>抗磁性</a:t>
            </a:r>
            <a:r>
              <a:rPr lang="zh-CN" altLang="en-US" dirty="0">
                <a:latin typeface="+mn-ea"/>
                <a:ea typeface="+mn-ea"/>
              </a:rPr>
              <a:t>；</a:t>
            </a:r>
            <a:r>
              <a:rPr lang="zh-CN" altLang="en-US" dirty="0">
                <a:solidFill>
                  <a:srgbClr val="0070C0"/>
                </a:solidFill>
                <a:latin typeface="+mn-ea"/>
                <a:ea typeface="+mn-ea"/>
              </a:rPr>
              <a:t>总磁矩不等于零</a:t>
            </a:r>
            <a:r>
              <a:rPr lang="zh-CN" altLang="en-US" dirty="0">
                <a:latin typeface="+mn-ea"/>
                <a:ea typeface="+mn-ea"/>
              </a:rPr>
              <a:t>的原子或分子表现</a:t>
            </a:r>
            <a:r>
              <a:rPr lang="zh-CN" altLang="en-US" dirty="0">
                <a:solidFill>
                  <a:srgbClr val="0070C0"/>
                </a:solidFill>
                <a:latin typeface="+mn-ea"/>
                <a:ea typeface="+mn-ea"/>
              </a:rPr>
              <a:t>顺磁性</a:t>
            </a:r>
            <a:r>
              <a:rPr lang="zh-CN" altLang="en-US" dirty="0">
                <a:latin typeface="+mn-ea"/>
                <a:ea typeface="+mn-ea"/>
              </a:rPr>
              <a:t>。单原子的物质决定于原子总磁矩的情况；由分子构成的物质决定于分子总磁矩的情况。现在分别讨论抗磁性和顺磁性。</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rot="60000">
            <a:off x="683568" y="188640"/>
            <a:ext cx="8064896" cy="2362305"/>
          </a:xfrm>
          <a:prstGeom prst="rect">
            <a:avLst/>
          </a:prstGeom>
        </p:spPr>
      </p:pic>
    </p:spTree>
    <p:extLst>
      <p:ext uri="{BB962C8B-B14F-4D97-AF65-F5344CB8AC3E}">
        <p14:creationId xmlns:p14="http://schemas.microsoft.com/office/powerpoint/2010/main" val="14236728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clrChange>
              <a:clrFrom>
                <a:srgbClr val="FFFFFF"/>
              </a:clrFrom>
              <a:clrTo>
                <a:srgbClr val="FFFFFF">
                  <a:alpha val="0"/>
                </a:srgbClr>
              </a:clrTo>
            </a:clrChange>
          </a:blip>
          <a:stretch>
            <a:fillRect/>
          </a:stretch>
        </p:blipFill>
        <p:spPr>
          <a:xfrm>
            <a:off x="3734397" y="2960802"/>
            <a:ext cx="4601781" cy="2844462"/>
          </a:xfrm>
          <a:prstGeom prst="rect">
            <a:avLst/>
          </a:prstGeom>
        </p:spPr>
      </p:pic>
      <p:sp>
        <p:nvSpPr>
          <p:cNvPr id="93186" name="Rectangle 2"/>
          <p:cNvSpPr>
            <a:spLocks noChangeArrowheads="1"/>
          </p:cNvSpPr>
          <p:nvPr/>
        </p:nvSpPr>
        <p:spPr bwMode="auto">
          <a:xfrm>
            <a:off x="395536" y="620688"/>
            <a:ext cx="2448272"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dirty="0">
                <a:latin typeface="Times New Roman" panose="02020603050405020304" pitchFamily="18" charset="0"/>
                <a:ea typeface="+mn-ea"/>
                <a:cs typeface="Times New Roman" panose="02020603050405020304" pitchFamily="18" charset="0"/>
              </a:rPr>
              <a:t>    </a:t>
            </a:r>
            <a:r>
              <a:rPr lang="en-US" altLang="zh-CN" sz="2800" dirty="0">
                <a:solidFill>
                  <a:srgbClr val="009999"/>
                </a:solidFill>
                <a:latin typeface="Times New Roman" panose="02020603050405020304" pitchFamily="18" charset="0"/>
                <a:ea typeface="+mn-ea"/>
                <a:cs typeface="Times New Roman" panose="02020603050405020304" pitchFamily="18" charset="0"/>
              </a:rPr>
              <a:t>A. </a:t>
            </a:r>
            <a:r>
              <a:rPr lang="zh-CN" altLang="en-US" sz="2800" dirty="0">
                <a:solidFill>
                  <a:srgbClr val="009999"/>
                </a:solidFill>
                <a:latin typeface="Times New Roman" panose="02020603050405020304" pitchFamily="18" charset="0"/>
                <a:ea typeface="+mn-ea"/>
                <a:cs typeface="Times New Roman" panose="02020603050405020304" pitchFamily="18" charset="0"/>
              </a:rPr>
              <a:t>抗磁性</a:t>
            </a:r>
          </a:p>
          <a:p>
            <a:pPr algn="l"/>
            <a:r>
              <a:rPr lang="zh-CN" altLang="en-US" sz="2800" dirty="0">
                <a:latin typeface="Times New Roman" panose="02020603050405020304" pitchFamily="18" charset="0"/>
                <a:ea typeface="+mn-ea"/>
                <a:cs typeface="Times New Roman" panose="02020603050405020304" pitchFamily="18" charset="0"/>
              </a:rPr>
              <a:t>   </a:t>
            </a:r>
            <a:r>
              <a:rPr lang="zh-CN" altLang="en-US" sz="2000" dirty="0" smtClean="0">
                <a:solidFill>
                  <a:srgbClr val="CC6600"/>
                </a:solidFill>
                <a:latin typeface="Times New Roman" panose="02020603050405020304" pitchFamily="18" charset="0"/>
                <a:ea typeface="+mn-ea"/>
                <a:cs typeface="Times New Roman" panose="02020603050405020304" pitchFamily="18" charset="0"/>
              </a:rPr>
              <a:t>抗磁性</a:t>
            </a:r>
            <a:r>
              <a:rPr lang="zh-CN" altLang="en-US" sz="2000" dirty="0">
                <a:solidFill>
                  <a:srgbClr val="CC6600"/>
                </a:solidFill>
                <a:latin typeface="Times New Roman" panose="02020603050405020304" pitchFamily="18" charset="0"/>
                <a:ea typeface="+mn-ea"/>
                <a:cs typeface="Times New Roman" panose="02020603050405020304" pitchFamily="18" charset="0"/>
              </a:rPr>
              <a:t>是由于磁场对电子轨道运动产生作用而引起的</a:t>
            </a:r>
            <a:r>
              <a:rPr lang="zh-CN" altLang="en-US" sz="2000" dirty="0" smtClean="0">
                <a:solidFill>
                  <a:srgbClr val="CC6600"/>
                </a:solidFill>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zh-CN" altLang="en-US" sz="2000" dirty="0" smtClean="0">
                <a:latin typeface="Times New Roman" panose="02020603050405020304" pitchFamily="18" charset="0"/>
                <a:ea typeface="+mn-ea"/>
                <a:cs typeface="Times New Roman" panose="02020603050405020304" pitchFamily="18" charset="0"/>
              </a:rPr>
              <a:t>朗</a:t>
            </a:r>
            <a:r>
              <a:rPr lang="zh-CN" altLang="en-US" sz="2000" dirty="0">
                <a:latin typeface="Times New Roman" panose="02020603050405020304" pitchFamily="18" charset="0"/>
                <a:ea typeface="+mn-ea"/>
                <a:cs typeface="Times New Roman" panose="02020603050405020304" pitchFamily="18" charset="0"/>
              </a:rPr>
              <a:t>之万（</a:t>
            </a:r>
            <a:r>
              <a:rPr lang="en-US" altLang="zh-CN" sz="2000" dirty="0" err="1">
                <a:latin typeface="Times New Roman" panose="02020603050405020304" pitchFamily="18" charset="0"/>
                <a:ea typeface="+mn-ea"/>
                <a:cs typeface="Times New Roman" panose="02020603050405020304" pitchFamily="18" charset="0"/>
              </a:rPr>
              <a:t>P.Langevin</a:t>
            </a:r>
            <a:r>
              <a:rPr lang="zh-CN" altLang="en-US" sz="2000" dirty="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曾指出</a:t>
            </a:r>
            <a:r>
              <a:rPr lang="zh-CN" altLang="en-US" sz="2000" dirty="0">
                <a:latin typeface="Times New Roman" panose="02020603050405020304" pitchFamily="18" charset="0"/>
                <a:ea typeface="+mn-ea"/>
                <a:cs typeface="Times New Roman" panose="02020603050405020304" pitchFamily="18" charset="0"/>
              </a:rPr>
              <a:t>抗磁性既是磁场对电子轨道运动的作用的结果，应该发生在任何原子或分子中，因此是普遍存在的。但是对于原子，只有在</a:t>
            </a:r>
            <a:r>
              <a:rPr lang="en-US" altLang="zh-CN" sz="2000" i="1"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rPr>
              <a:t>=</a:t>
            </a:r>
            <a:r>
              <a:rPr lang="en-US" altLang="zh-CN" sz="2000" i="1" dirty="0">
                <a:latin typeface="Times New Roman" panose="02020603050405020304" pitchFamily="18" charset="0"/>
                <a:ea typeface="+mn-ea"/>
                <a:cs typeface="Times New Roman" panose="02020603050405020304" pitchFamily="18" charset="0"/>
              </a:rPr>
              <a:t>L</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，因而</a:t>
            </a:r>
            <a:r>
              <a:rPr lang="en-US" altLang="zh-CN" sz="2000" i="1" dirty="0" err="1">
                <a:latin typeface="Times New Roman" panose="02020603050405020304" pitchFamily="18" charset="0"/>
                <a:ea typeface="+mn-ea"/>
                <a:cs typeface="Times New Roman" panose="02020603050405020304" pitchFamily="18" charset="0"/>
              </a:rPr>
              <a:t>μ</a:t>
            </a:r>
            <a:r>
              <a:rPr lang="en-US" altLang="zh-CN" sz="2000" i="1" baseline="-8000" dirty="0" err="1">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rPr>
              <a:t>=</a:t>
            </a:r>
            <a:r>
              <a:rPr lang="en-US" altLang="zh-CN" sz="2000" i="1" dirty="0" err="1">
                <a:latin typeface="Times New Roman" panose="02020603050405020304" pitchFamily="18" charset="0"/>
                <a:ea typeface="+mn-ea"/>
                <a:cs typeface="Times New Roman" panose="02020603050405020304" pitchFamily="18" charset="0"/>
              </a:rPr>
              <a:t>μ</a:t>
            </a:r>
            <a:r>
              <a:rPr lang="en-US" altLang="zh-CN" sz="2000" i="1" baseline="-8000" dirty="0" err="1">
                <a:latin typeface="Times New Roman" panose="02020603050405020304" pitchFamily="18" charset="0"/>
                <a:ea typeface="+mn-ea"/>
                <a:cs typeface="Times New Roman" panose="02020603050405020304" pitchFamily="18" charset="0"/>
              </a:rPr>
              <a:t>L</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的情况下，抗磁性才显出来</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zh-CN" altLang="en-US" sz="2000" dirty="0" smtClean="0">
                <a:latin typeface="Times New Roman" panose="02020603050405020304" pitchFamily="18" charset="0"/>
                <a:ea typeface="+mn-ea"/>
                <a:cs typeface="Times New Roman" panose="02020603050405020304" pitchFamily="18" charset="0"/>
              </a:rPr>
              <a:t>否则会被顺磁性掩盖</a:t>
            </a:r>
            <a:endParaRPr lang="zh-CN" altLang="en-US" sz="2000" dirty="0">
              <a:latin typeface="Times New Roman" panose="02020603050405020304" pitchFamily="18" charset="0"/>
              <a:ea typeface="+mn-ea"/>
              <a:cs typeface="Times New Roman" panose="02020603050405020304" pitchFamily="18" charset="0"/>
            </a:endParaRPr>
          </a:p>
        </p:txBody>
      </p:sp>
      <p:grpSp>
        <p:nvGrpSpPr>
          <p:cNvPr id="7" name="组合 6"/>
          <p:cNvGrpSpPr/>
          <p:nvPr/>
        </p:nvGrpSpPr>
        <p:grpSpPr>
          <a:xfrm>
            <a:off x="5208840" y="3573016"/>
            <a:ext cx="1245020" cy="461665"/>
            <a:chOff x="5137623" y="4119463"/>
            <a:chExt cx="1245020" cy="461665"/>
          </a:xfrm>
        </p:grpSpPr>
        <p:cxnSp>
          <p:nvCxnSpPr>
            <p:cNvPr id="5" name="直接箭头连接符 4"/>
            <p:cNvCxnSpPr/>
            <p:nvPr/>
          </p:nvCxnSpPr>
          <p:spPr>
            <a:xfrm flipH="1">
              <a:off x="5220072" y="4581128"/>
              <a:ext cx="10801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 name="文本框 5"/>
                <p:cNvSpPr txBox="1"/>
                <p:nvPr/>
              </p:nvSpPr>
              <p:spPr>
                <a:xfrm>
                  <a:off x="5137623" y="4119463"/>
                  <a:ext cx="1245020"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5137623" y="4119463"/>
                  <a:ext cx="1245020" cy="461665"/>
                </a:xfrm>
                <a:prstGeom prst="rect">
                  <a:avLst/>
                </a:prstGeom>
                <a:blipFill rotWithShape="0">
                  <a:blip r:embed="rId3"/>
                  <a:stretch>
                    <a:fillRect l="-488" b="-19737"/>
                  </a:stretch>
                </a:blipFill>
              </p:spPr>
              <p:txBody>
                <a:bodyPr/>
                <a:lstStyle/>
                <a:p>
                  <a:r>
                    <a:rPr lang="zh-CN" altLang="en-US">
                      <a:noFill/>
                    </a:rPr>
                    <a:t> </a:t>
                  </a:r>
                </a:p>
              </p:txBody>
            </p:sp>
          </mc:Fallback>
        </mc:AlternateContent>
      </p:grpSp>
      <p:pic>
        <p:nvPicPr>
          <p:cNvPr id="8" name="图片 7"/>
          <p:cNvPicPr>
            <a:picLocks noChangeAspect="1"/>
          </p:cNvPicPr>
          <p:nvPr/>
        </p:nvPicPr>
        <p:blipFill>
          <a:blip r:embed="rId4">
            <a:clrChange>
              <a:clrFrom>
                <a:srgbClr val="FFFFFF"/>
              </a:clrFrom>
              <a:clrTo>
                <a:srgbClr val="FFFFFF">
                  <a:alpha val="0"/>
                </a:srgbClr>
              </a:clrTo>
            </a:clrChange>
          </a:blip>
          <a:stretch>
            <a:fillRect/>
          </a:stretch>
        </p:blipFill>
        <p:spPr>
          <a:xfrm>
            <a:off x="2871617" y="332656"/>
            <a:ext cx="5919467" cy="3167607"/>
          </a:xfrm>
          <a:prstGeom prst="rect">
            <a:avLst/>
          </a:prstGeom>
        </p:spPr>
      </p:pic>
      <p:pic>
        <p:nvPicPr>
          <p:cNvPr id="10" name="图片 9"/>
          <p:cNvPicPr>
            <a:picLocks noChangeAspect="1"/>
          </p:cNvPicPr>
          <p:nvPr/>
        </p:nvPicPr>
        <p:blipFill>
          <a:blip r:embed="rId5">
            <a:clrChange>
              <a:clrFrom>
                <a:srgbClr val="FFFFFF"/>
              </a:clrFrom>
              <a:clrTo>
                <a:srgbClr val="FFFFFF">
                  <a:alpha val="0"/>
                </a:srgbClr>
              </a:clrTo>
            </a:clrChange>
          </a:blip>
          <a:stretch>
            <a:fillRect/>
          </a:stretch>
        </p:blipFill>
        <p:spPr>
          <a:xfrm>
            <a:off x="3237959" y="3243910"/>
            <a:ext cx="474355" cy="2212769"/>
          </a:xfrm>
          <a:prstGeom prst="rect">
            <a:avLst/>
          </a:prstGeom>
        </p:spPr>
      </p:pic>
    </p:spTree>
    <p:extLst>
      <p:ext uri="{BB962C8B-B14F-4D97-AF65-F5344CB8AC3E}">
        <p14:creationId xmlns:p14="http://schemas.microsoft.com/office/powerpoint/2010/main" val="26929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顺磁性</a:t>
            </a:r>
            <a:r>
              <a:rPr lang="en-US" altLang="zh-CN" dirty="0" smtClean="0"/>
              <a:t>——</a:t>
            </a:r>
            <a:r>
              <a:rPr lang="zh-CN" altLang="en-US" dirty="0">
                <a:solidFill>
                  <a:schemeClr val="tx1"/>
                </a:solidFill>
                <a:latin typeface="Times New Roman" panose="02020603050405020304" pitchFamily="18" charset="0"/>
                <a:cs typeface="Times New Roman" panose="02020603050405020304" pitchFamily="18" charset="0"/>
              </a:rPr>
              <a:t>原子磁矩在磁场中的</a:t>
            </a:r>
            <a:r>
              <a:rPr lang="zh-CN" altLang="en-US" dirty="0" smtClean="0">
                <a:solidFill>
                  <a:schemeClr val="tx1"/>
                </a:solidFill>
                <a:latin typeface="Times New Roman" panose="02020603050405020304" pitchFamily="18" charset="0"/>
                <a:cs typeface="Times New Roman" panose="02020603050405020304" pitchFamily="18" charset="0"/>
              </a:rPr>
              <a:t>取向量子化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23528" y="1268760"/>
                <a:ext cx="8229600" cy="4525962"/>
              </a:xfrm>
            </p:spPr>
            <p:txBody>
              <a:bodyPr/>
              <a:lstStyle/>
              <a:p>
                <a14:m>
                  <m:oMath xmlns:m="http://schemas.openxmlformats.org/officeDocument/2006/math">
                    <m:r>
                      <m:rPr>
                        <m:sty m:val="p"/>
                      </m:rPr>
                      <a:rPr lang="en-US" altLang="zh-CN" sz="2000" b="0" i="0" smtClean="0">
                        <a:solidFill>
                          <a:srgbClr val="800080"/>
                        </a:solidFill>
                        <a:latin typeface="Cambria Math" panose="02040503050406030204" pitchFamily="18" charset="0"/>
                        <a:cs typeface="Times New Roman" panose="02020603050405020304" pitchFamily="18" charset="0"/>
                      </a:rPr>
                      <m:t>Δ</m:t>
                    </m:r>
                    <m:r>
                      <a:rPr lang="en-US" altLang="zh-CN" sz="2000" b="0" i="1" smtClean="0">
                        <a:solidFill>
                          <a:srgbClr val="800080"/>
                        </a:solidFill>
                        <a:latin typeface="Cambria Math" panose="02040503050406030204" pitchFamily="18" charset="0"/>
                        <a:cs typeface="Times New Roman" panose="02020603050405020304" pitchFamily="18" charset="0"/>
                      </a:rPr>
                      <m:t>𝐸</m:t>
                    </m:r>
                    <m:r>
                      <a:rPr lang="en-US" altLang="zh-CN" sz="2000" b="0" i="1" smtClean="0">
                        <a:solidFill>
                          <a:srgbClr val="800080"/>
                        </a:solidFill>
                        <a:latin typeface="Cambria Math" panose="02040503050406030204" pitchFamily="18" charset="0"/>
                        <a:cs typeface="Times New Roman" panose="02020603050405020304" pitchFamily="18" charset="0"/>
                      </a:rPr>
                      <m:t>=−</m:t>
                    </m:r>
                    <m:sSub>
                      <m:sSubPr>
                        <m:ctrlPr>
                          <a:rPr lang="en-US" altLang="zh-CN" sz="2000" b="0" i="1" smtClean="0">
                            <a:solidFill>
                              <a:srgbClr val="800080"/>
                            </a:solidFill>
                            <a:latin typeface="Cambria Math" panose="02040503050406030204" pitchFamily="18" charset="0"/>
                            <a:cs typeface="Times New Roman" panose="02020603050405020304" pitchFamily="18" charset="0"/>
                          </a:rPr>
                        </m:ctrlPr>
                      </m:sSubPr>
                      <m:e>
                        <m:r>
                          <a:rPr lang="en-US" altLang="zh-CN" sz="2000" b="0" i="1" smtClean="0">
                            <a:solidFill>
                              <a:srgbClr val="800080"/>
                            </a:solidFill>
                            <a:latin typeface="Cambria Math" panose="02040503050406030204" pitchFamily="18" charset="0"/>
                            <a:cs typeface="Times New Roman" panose="02020603050405020304" pitchFamily="18" charset="0"/>
                          </a:rPr>
                          <m:t>𝜇</m:t>
                        </m:r>
                      </m:e>
                      <m:sub>
                        <m:r>
                          <a:rPr lang="en-US" altLang="zh-CN" sz="2000" b="0" i="1" smtClean="0">
                            <a:solidFill>
                              <a:srgbClr val="800080"/>
                            </a:solidFill>
                            <a:latin typeface="Cambria Math" panose="02040503050406030204" pitchFamily="18" charset="0"/>
                            <a:cs typeface="Times New Roman" panose="02020603050405020304" pitchFamily="18" charset="0"/>
                          </a:rPr>
                          <m:t>𝑍</m:t>
                        </m:r>
                      </m:sub>
                    </m:sSub>
                    <m:r>
                      <a:rPr lang="en-US" altLang="zh-CN" sz="2000" b="0" i="1" smtClean="0">
                        <a:solidFill>
                          <a:srgbClr val="800080"/>
                        </a:solidFill>
                        <a:latin typeface="Cambria Math" panose="02040503050406030204" pitchFamily="18" charset="0"/>
                        <a:cs typeface="Times New Roman" panose="02020603050405020304" pitchFamily="18" charset="0"/>
                      </a:rPr>
                      <m:t>𝐵</m:t>
                    </m:r>
                    <m:r>
                      <a:rPr lang="en-US" altLang="zh-CN" sz="2000" b="0" i="1" smtClean="0">
                        <a:solidFill>
                          <a:srgbClr val="800080"/>
                        </a:solidFill>
                        <a:latin typeface="Cambria Math" panose="02040503050406030204" pitchFamily="18" charset="0"/>
                        <a:cs typeface="Times New Roman" panose="02020603050405020304" pitchFamily="18" charset="0"/>
                      </a:rPr>
                      <m:t>=</m:t>
                    </m:r>
                    <m:sSub>
                      <m:sSubPr>
                        <m:ctrlPr>
                          <a:rPr lang="en-US" altLang="zh-CN" sz="2000" b="0" i="1" smtClean="0">
                            <a:solidFill>
                              <a:srgbClr val="800080"/>
                            </a:solidFill>
                            <a:latin typeface="Cambria Math" panose="02040503050406030204" pitchFamily="18" charset="0"/>
                            <a:cs typeface="Times New Roman" panose="02020603050405020304" pitchFamily="18" charset="0"/>
                          </a:rPr>
                        </m:ctrlPr>
                      </m:sSubPr>
                      <m:e>
                        <m:r>
                          <a:rPr lang="en-US" altLang="zh-CN" sz="2000" b="0" i="1" smtClean="0">
                            <a:solidFill>
                              <a:srgbClr val="800080"/>
                            </a:solidFill>
                            <a:latin typeface="Cambria Math" panose="02040503050406030204" pitchFamily="18" charset="0"/>
                            <a:cs typeface="Times New Roman" panose="02020603050405020304" pitchFamily="18" charset="0"/>
                          </a:rPr>
                          <m:t>𝑚</m:t>
                        </m:r>
                      </m:e>
                      <m:sub>
                        <m:r>
                          <a:rPr lang="en-US" altLang="zh-CN" sz="2000" b="0" i="1" smtClean="0">
                            <a:solidFill>
                              <a:srgbClr val="800080"/>
                            </a:solidFill>
                            <a:latin typeface="Cambria Math" panose="02040503050406030204" pitchFamily="18" charset="0"/>
                            <a:cs typeface="Times New Roman" panose="02020603050405020304" pitchFamily="18" charset="0"/>
                          </a:rPr>
                          <m:t>𝑗</m:t>
                        </m:r>
                      </m:sub>
                    </m:sSub>
                    <m:sSub>
                      <m:sSubPr>
                        <m:ctrlPr>
                          <a:rPr lang="en-US" altLang="zh-CN" sz="2000" b="0" i="1" smtClean="0">
                            <a:solidFill>
                              <a:srgbClr val="800080"/>
                            </a:solidFill>
                            <a:latin typeface="Cambria Math" panose="02040503050406030204" pitchFamily="18" charset="0"/>
                            <a:cs typeface="Times New Roman" panose="02020603050405020304" pitchFamily="18" charset="0"/>
                          </a:rPr>
                        </m:ctrlPr>
                      </m:sSubPr>
                      <m:e>
                        <m:r>
                          <a:rPr lang="en-US" altLang="zh-CN" sz="2000" b="0" i="1" smtClean="0">
                            <a:solidFill>
                              <a:srgbClr val="800080"/>
                            </a:solidFill>
                            <a:latin typeface="Cambria Math" panose="02040503050406030204" pitchFamily="18" charset="0"/>
                            <a:cs typeface="Times New Roman" panose="02020603050405020304" pitchFamily="18" charset="0"/>
                          </a:rPr>
                          <m:t>𝑔</m:t>
                        </m:r>
                      </m:e>
                      <m:sub>
                        <m:r>
                          <a:rPr lang="en-US" altLang="zh-CN" sz="2000" b="0" i="1" smtClean="0">
                            <a:solidFill>
                              <a:srgbClr val="800080"/>
                            </a:solidFill>
                            <a:latin typeface="Cambria Math" panose="02040503050406030204" pitchFamily="18" charset="0"/>
                            <a:cs typeface="Times New Roman" panose="02020603050405020304" pitchFamily="18" charset="0"/>
                          </a:rPr>
                          <m:t>𝑗</m:t>
                        </m:r>
                      </m:sub>
                    </m:sSub>
                    <m:sSub>
                      <m:sSubPr>
                        <m:ctrlPr>
                          <a:rPr lang="en-US" altLang="zh-CN" sz="2000" b="0" i="1" smtClean="0">
                            <a:solidFill>
                              <a:srgbClr val="800080"/>
                            </a:solidFill>
                            <a:latin typeface="Cambria Math" panose="02040503050406030204" pitchFamily="18" charset="0"/>
                            <a:cs typeface="Times New Roman" panose="02020603050405020304" pitchFamily="18" charset="0"/>
                          </a:rPr>
                        </m:ctrlPr>
                      </m:sSubPr>
                      <m:e>
                        <m:r>
                          <a:rPr lang="en-US" altLang="zh-CN" sz="2000" b="0" i="1" smtClean="0">
                            <a:solidFill>
                              <a:srgbClr val="800080"/>
                            </a:solidFill>
                            <a:latin typeface="Cambria Math" panose="02040503050406030204" pitchFamily="18" charset="0"/>
                            <a:cs typeface="Times New Roman" panose="02020603050405020304" pitchFamily="18" charset="0"/>
                          </a:rPr>
                          <m:t>𝜇</m:t>
                        </m:r>
                      </m:e>
                      <m:sub>
                        <m:r>
                          <a:rPr lang="en-US" altLang="zh-CN" sz="2000" b="0" i="1" smtClean="0">
                            <a:solidFill>
                              <a:srgbClr val="800080"/>
                            </a:solidFill>
                            <a:latin typeface="Cambria Math" panose="02040503050406030204" pitchFamily="18" charset="0"/>
                            <a:cs typeface="Times New Roman" panose="02020603050405020304" pitchFamily="18" charset="0"/>
                          </a:rPr>
                          <m:t>𝐵</m:t>
                        </m:r>
                      </m:sub>
                    </m:sSub>
                    <m:r>
                      <a:rPr lang="en-US" altLang="zh-CN" sz="2000" b="0" i="1" smtClean="0">
                        <a:solidFill>
                          <a:srgbClr val="800080"/>
                        </a:solidFill>
                        <a:latin typeface="Cambria Math" panose="02040503050406030204" pitchFamily="18" charset="0"/>
                        <a:cs typeface="Times New Roman" panose="02020603050405020304" pitchFamily="18" charset="0"/>
                      </a:rPr>
                      <m:t>𝐵</m:t>
                    </m:r>
                  </m:oMath>
                </a14:m>
                <a:endParaRPr lang="en-US" altLang="zh-CN" sz="2000" dirty="0" smtClean="0">
                  <a:solidFill>
                    <a:srgbClr val="800080"/>
                  </a:solidFill>
                  <a:latin typeface="Times New Roman" panose="02020603050405020304" pitchFamily="18" charset="0"/>
                  <a:cs typeface="Times New Roman" panose="02020603050405020304" pitchFamily="18" charset="0"/>
                </a:endParaRPr>
              </a:p>
              <a:p>
                <a:r>
                  <a:rPr lang="zh-CN" altLang="en-US" sz="2000" dirty="0" smtClean="0">
                    <a:solidFill>
                      <a:srgbClr val="0070C0"/>
                    </a:solidFill>
                    <a:latin typeface="Times New Roman" panose="02020603050405020304" pitchFamily="18" charset="0"/>
                    <a:cs typeface="Times New Roman" panose="02020603050405020304" pitchFamily="18" charset="0"/>
                  </a:rPr>
                  <a:t>原子</a:t>
                </a:r>
                <a:r>
                  <a:rPr lang="zh-CN" altLang="en-US" sz="2000" dirty="0">
                    <a:solidFill>
                      <a:srgbClr val="0070C0"/>
                    </a:solidFill>
                    <a:latin typeface="Times New Roman" panose="02020603050405020304" pitchFamily="18" charset="0"/>
                    <a:cs typeface="Times New Roman" panose="02020603050405020304" pitchFamily="18" charset="0"/>
                  </a:rPr>
                  <a:t>在诸能级的分布符合波耳兹曼分布律</a:t>
                </a:r>
                <a:r>
                  <a:rPr lang="zh-CN" altLang="en-US" sz="2000" dirty="0">
                    <a:latin typeface="Times New Roman" panose="02020603050405020304" pitchFamily="18" charset="0"/>
                    <a:cs typeface="Times New Roman" panose="02020603050405020304" pitchFamily="18" charset="0"/>
                  </a:rPr>
                  <a:t>，即各能级的原子数同 </a:t>
                </a:r>
                <a:r>
                  <a:rPr lang="en-US" altLang="zh-CN" sz="2000" dirty="0" err="1">
                    <a:solidFill>
                      <a:srgbClr val="0070C0"/>
                    </a:solidFill>
                    <a:latin typeface="Times New Roman" panose="02020603050405020304" pitchFamily="18" charset="0"/>
                    <a:cs typeface="Times New Roman" panose="02020603050405020304" pitchFamily="18" charset="0"/>
                  </a:rPr>
                  <a:t>exp</a:t>
                </a:r>
                <a:r>
                  <a:rPr lang="en-US" altLang="zh-CN" sz="2000" dirty="0">
                    <a:solidFill>
                      <a:srgbClr val="0070C0"/>
                    </a:solidFill>
                    <a:latin typeface="Times New Roman" panose="02020603050405020304" pitchFamily="18" charset="0"/>
                    <a:cs typeface="Times New Roman" panose="02020603050405020304" pitchFamily="18" charset="0"/>
                  </a:rPr>
                  <a:t>(-</a:t>
                </a:r>
                <a:r>
                  <a:rPr lang="en-US" altLang="en-US" sz="2000" i="1" dirty="0">
                    <a:solidFill>
                      <a:srgbClr val="0070C0"/>
                    </a:solidFill>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E/</a:t>
                </a:r>
                <a:r>
                  <a:rPr lang="en-US" altLang="zh-CN" sz="2000" i="1" dirty="0" err="1">
                    <a:solidFill>
                      <a:srgbClr val="0070C0"/>
                    </a:solidFill>
                    <a:latin typeface="Times New Roman" panose="02020603050405020304" pitchFamily="18" charset="0"/>
                    <a:cs typeface="Times New Roman" panose="02020603050405020304" pitchFamily="18" charset="0"/>
                  </a:rPr>
                  <a:t>kT</a:t>
                </a:r>
                <a:r>
                  <a:rPr lang="en-US" altLang="zh-CN" sz="2000" dirty="0">
                    <a:solidFill>
                      <a:srgbClr val="0070C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成正比。</a:t>
                </a:r>
                <a:r>
                  <a:rPr lang="zh-CN" altLang="en-US" sz="2000" dirty="0">
                    <a:solidFill>
                      <a:srgbClr val="C00000"/>
                    </a:solidFill>
                    <a:latin typeface="Times New Roman" panose="02020603050405020304" pitchFamily="18" charset="0"/>
                    <a:cs typeface="Times New Roman" panose="02020603050405020304" pitchFamily="18" charset="0"/>
                  </a:rPr>
                  <a:t>每一个能级相当于磁矩的一个取向</a:t>
                </a:r>
                <a:r>
                  <a:rPr lang="zh-CN" altLang="en-US" sz="2000" dirty="0">
                    <a:latin typeface="Times New Roman" panose="02020603050405020304" pitchFamily="18" charset="0"/>
                    <a:cs typeface="Times New Roman" panose="02020603050405020304" pitchFamily="18" charset="0"/>
                  </a:rPr>
                  <a:t>，各有其</a:t>
                </a:r>
                <a14:m>
                  <m:oMath xmlns:m="http://schemas.openxmlformats.org/officeDocument/2006/math">
                    <m:r>
                      <a:rPr lang="en-US" altLang="zh-CN" sz="2000" b="1" i="1" dirty="0">
                        <a:latin typeface="Cambria Math" panose="02040503050406030204" pitchFamily="18" charset="0"/>
                        <a:cs typeface="Times New Roman" panose="02020603050405020304" pitchFamily="18" charset="0"/>
                      </a:rPr>
                      <m:t>𝑩</m:t>
                    </m:r>
                  </m:oMath>
                </a14:m>
                <a:r>
                  <a:rPr lang="zh-CN" altLang="en-US" sz="2000" dirty="0">
                    <a:latin typeface="Times New Roman" panose="02020603050405020304" pitchFamily="18" charset="0"/>
                    <a:cs typeface="Times New Roman" panose="02020603050405020304" pitchFamily="18" charset="0"/>
                  </a:rPr>
                  <a:t>方向</a:t>
                </a:r>
                <a:r>
                  <a:rPr lang="zh-CN" altLang="en-US" sz="2000" dirty="0">
                    <a:latin typeface="Times New Roman" panose="02020603050405020304" pitchFamily="18" charset="0"/>
                    <a:cs typeface="Times New Roman" panose="02020603050405020304" pitchFamily="18" charset="0"/>
                  </a:rPr>
                  <a:t>的分量</a:t>
                </a:r>
                <a:r>
                  <a:rPr lang="en-US" altLang="zh-CN" sz="2000" i="1" dirty="0" err="1">
                    <a:latin typeface="Times New Roman" panose="02020603050405020304" pitchFamily="18" charset="0"/>
                    <a:cs typeface="Times New Roman" panose="02020603050405020304" pitchFamily="18" charset="0"/>
                  </a:rPr>
                  <a:t>μ</a:t>
                </a:r>
                <a:r>
                  <a:rPr lang="en-US" altLang="zh-CN" sz="2000" i="1" baseline="-8000" dirty="0" err="1">
                    <a:latin typeface="Times New Roman" panose="02020603050405020304" pitchFamily="18" charset="0"/>
                    <a:cs typeface="Times New Roman" panose="02020603050405020304" pitchFamily="18" charset="0"/>
                  </a:rPr>
                  <a:t>z</a:t>
                </a:r>
                <a:r>
                  <a:rPr lang="zh-CN" altLang="en-US" sz="2000" dirty="0">
                    <a:latin typeface="Times New Roman" panose="02020603050405020304" pitchFamily="18" charset="0"/>
                    <a:cs typeface="Times New Roman" panose="02020603050405020304" pitchFamily="18" charset="0"/>
                  </a:rPr>
                  <a:t>。在上述分布中，</a:t>
                </a:r>
                <a:r>
                  <a:rPr lang="zh-CN" altLang="en-US" sz="2000" dirty="0">
                    <a:solidFill>
                      <a:srgbClr val="0070C0"/>
                    </a:solidFill>
                    <a:latin typeface="Times New Roman" panose="02020603050405020304" pitchFamily="18" charset="0"/>
                    <a:cs typeface="Times New Roman" panose="02020603050405020304" pitchFamily="18" charset="0"/>
                  </a:rPr>
                  <a:t>具有较低能级的原子数比高能级的原子数要多</a:t>
                </a:r>
                <a:r>
                  <a:rPr lang="zh-CN" altLang="en-US" sz="2000" dirty="0">
                    <a:latin typeface="Times New Roman" panose="02020603050405020304" pitchFamily="18" charset="0"/>
                    <a:cs typeface="Times New Roman" panose="02020603050405020304" pitchFamily="18" charset="0"/>
                  </a:rPr>
                  <a:t>。而</a:t>
                </a:r>
                <a:r>
                  <a:rPr lang="en-US" altLang="zh-CN" sz="2000" i="1" dirty="0" err="1">
                    <a:solidFill>
                      <a:srgbClr val="0070C0"/>
                    </a:solidFill>
                    <a:latin typeface="Times New Roman" panose="02020603050405020304" pitchFamily="18" charset="0"/>
                    <a:cs typeface="Times New Roman" panose="02020603050405020304" pitchFamily="18" charset="0"/>
                  </a:rPr>
                  <a:t>μ</a:t>
                </a:r>
                <a:r>
                  <a:rPr lang="en-US" altLang="zh-CN" sz="2000" i="1" baseline="-8000" dirty="0" err="1">
                    <a:solidFill>
                      <a:srgbClr val="0070C0"/>
                    </a:solidFill>
                    <a:latin typeface="Times New Roman" panose="02020603050405020304" pitchFamily="18" charset="0"/>
                    <a:cs typeface="Times New Roman" panose="02020603050405020304" pitchFamily="18" charset="0"/>
                  </a:rPr>
                  <a:t>z</a:t>
                </a:r>
                <a:r>
                  <a:rPr lang="zh-CN" altLang="en-US" sz="2000" dirty="0">
                    <a:solidFill>
                      <a:srgbClr val="0070C0"/>
                    </a:solidFill>
                    <a:latin typeface="Times New Roman" panose="02020603050405020304" pitchFamily="18" charset="0"/>
                    <a:cs typeface="Times New Roman" panose="02020603050405020304" pitchFamily="18" charset="0"/>
                  </a:rPr>
                  <a:t>是正值的能级</a:t>
                </a:r>
                <a:r>
                  <a:rPr lang="zh-CN" altLang="en-US"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μ</a:t>
                </a:r>
                <a:r>
                  <a:rPr lang="en-US" altLang="zh-CN" sz="2000" i="1" baseline="-8000" dirty="0" err="1">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的夹角小于</a:t>
                </a:r>
                <a:r>
                  <a:rPr lang="en-US" altLang="zh-CN" sz="2000" dirty="0">
                    <a:latin typeface="Times New Roman" panose="02020603050405020304" pitchFamily="18" charset="0"/>
                    <a:cs typeface="Times New Roman" panose="02020603050405020304" pitchFamily="18" charset="0"/>
                  </a:rPr>
                  <a:t>90°</a:t>
                </a:r>
                <a:r>
                  <a:rPr lang="zh-CN" altLang="en-US" sz="2000" dirty="0">
                    <a:latin typeface="Times New Roman" panose="02020603050405020304" pitchFamily="18" charset="0"/>
                    <a:cs typeface="Times New Roman" panose="02020603050405020304" pitchFamily="18" charset="0"/>
                  </a:rPr>
                  <a:t>的情况）</a:t>
                </a:r>
                <a:r>
                  <a:rPr lang="zh-CN" altLang="en-US" sz="2000" dirty="0">
                    <a:solidFill>
                      <a:srgbClr val="0070C0"/>
                    </a:solidFill>
                    <a:latin typeface="Times New Roman" panose="02020603050405020304" pitchFamily="18" charset="0"/>
                    <a:cs typeface="Times New Roman" panose="02020603050405020304" pitchFamily="18" charset="0"/>
                  </a:rPr>
                  <a:t>低于</a:t>
                </a:r>
                <a:r>
                  <a:rPr lang="en-US" altLang="zh-CN" sz="2000" i="1" dirty="0" err="1">
                    <a:solidFill>
                      <a:srgbClr val="0070C0"/>
                    </a:solidFill>
                    <a:latin typeface="Times New Roman" panose="02020603050405020304" pitchFamily="18" charset="0"/>
                    <a:cs typeface="Times New Roman" panose="02020603050405020304" pitchFamily="18" charset="0"/>
                  </a:rPr>
                  <a:t>μ</a:t>
                </a:r>
                <a:r>
                  <a:rPr lang="en-US" altLang="zh-CN" sz="2000" i="1" baseline="-8000" dirty="0" err="1">
                    <a:solidFill>
                      <a:srgbClr val="0070C0"/>
                    </a:solidFill>
                    <a:latin typeface="Times New Roman" panose="02020603050405020304" pitchFamily="18" charset="0"/>
                    <a:cs typeface="Times New Roman" panose="02020603050405020304" pitchFamily="18" charset="0"/>
                  </a:rPr>
                  <a:t>z</a:t>
                </a:r>
                <a:r>
                  <a:rPr lang="zh-CN" altLang="en-US" sz="2000" dirty="0">
                    <a:solidFill>
                      <a:srgbClr val="0070C0"/>
                    </a:solidFill>
                    <a:latin typeface="Times New Roman" panose="02020603050405020304" pitchFamily="18" charset="0"/>
                    <a:cs typeface="Times New Roman" panose="02020603050405020304" pitchFamily="18" charset="0"/>
                  </a:rPr>
                  <a:t>是负值的能级</a:t>
                </a:r>
                <a:r>
                  <a:rPr lang="zh-CN" altLang="en-US" sz="2000" dirty="0">
                    <a:latin typeface="Times New Roman" panose="02020603050405020304" pitchFamily="18" charset="0"/>
                    <a:cs typeface="Times New Roman" panose="02020603050405020304" pitchFamily="18" charset="0"/>
                  </a:rPr>
                  <a:t>。 </a:t>
                </a:r>
                <a:endParaRPr lang="en-US" altLang="zh-CN" sz="2000" dirty="0" smtClean="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所以</a:t>
                </a:r>
                <a:r>
                  <a:rPr lang="zh-CN" altLang="en-US" sz="2000" dirty="0">
                    <a:latin typeface="Times New Roman" panose="02020603050405020304" pitchFamily="18" charset="0"/>
                    <a:cs typeface="Times New Roman" panose="02020603050405020304" pitchFamily="18" charset="0"/>
                  </a:rPr>
                  <a:t>大量具有总磁矩的原子的平均磁矩是正的，也就是</a:t>
                </a:r>
                <a:r>
                  <a:rPr lang="zh-CN" altLang="en-US" sz="2000" dirty="0">
                    <a:solidFill>
                      <a:srgbClr val="0070C0"/>
                    </a:solidFill>
                    <a:latin typeface="Times New Roman" panose="02020603050405020304" pitchFamily="18" charset="0"/>
                    <a:cs typeface="Times New Roman" panose="02020603050405020304" pitchFamily="18" charset="0"/>
                  </a:rPr>
                  <a:t>平均磁矩是向着磁场</a:t>
                </a:r>
                <a:r>
                  <a:rPr lang="en-US" altLang="zh-CN" sz="2000" i="1" dirty="0">
                    <a:solidFill>
                      <a:srgbClr val="0070C0"/>
                    </a:solidFill>
                    <a:latin typeface="Times New Roman" panose="02020603050405020304" pitchFamily="18" charset="0"/>
                    <a:cs typeface="Times New Roman" panose="02020603050405020304" pitchFamily="18" charset="0"/>
                  </a:rPr>
                  <a:t>H</a:t>
                </a:r>
                <a:r>
                  <a:rPr lang="zh-CN" altLang="en-US" sz="2000" dirty="0">
                    <a:solidFill>
                      <a:srgbClr val="0070C0"/>
                    </a:solidFill>
                    <a:latin typeface="Times New Roman" panose="02020603050405020304" pitchFamily="18" charset="0"/>
                    <a:cs typeface="Times New Roman" panose="02020603050405020304" pitchFamily="18" charset="0"/>
                  </a:rPr>
                  <a:t>方向的。这就显出顺磁性</a:t>
                </a:r>
                <a:r>
                  <a:rPr lang="zh-CN" altLang="en-US" sz="2000" dirty="0">
                    <a:latin typeface="Times New Roman" panose="02020603050405020304" pitchFamily="18" charset="0"/>
                    <a:cs typeface="Times New Roman" panose="02020603050405020304" pitchFamily="18" charset="0"/>
                  </a:rPr>
                  <a:t>，且与绝对温度有关</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r>
                  <a:rPr lang="zh-CN" altLang="en-US" sz="2000" dirty="0" smtClean="0">
                    <a:solidFill>
                      <a:srgbClr val="0070C0"/>
                    </a:solidFill>
                    <a:latin typeface="Times New Roman" panose="02020603050405020304" pitchFamily="18" charset="0"/>
                    <a:cs typeface="Times New Roman" panose="02020603050405020304" pitchFamily="18" charset="0"/>
                  </a:rPr>
                  <a:t>由</a:t>
                </a:r>
                <a:r>
                  <a:rPr lang="zh-CN" altLang="en-US" sz="2000" dirty="0">
                    <a:solidFill>
                      <a:srgbClr val="0070C0"/>
                    </a:solidFill>
                    <a:latin typeface="Times New Roman" panose="02020603050405020304" pitchFamily="18" charset="0"/>
                    <a:cs typeface="Times New Roman" panose="02020603050405020304" pitchFamily="18" charset="0"/>
                  </a:rPr>
                  <a:t>分子构成的物体的磁性决定于分子</a:t>
                </a:r>
                <a:r>
                  <a:rPr lang="zh-CN" altLang="en-US" sz="2000" dirty="0">
                    <a:latin typeface="Times New Roman" panose="02020603050405020304" pitchFamily="18" charset="0"/>
                    <a:cs typeface="Times New Roman" panose="02020603050405020304" pitchFamily="18" charset="0"/>
                  </a:rPr>
                  <a:t>。例如氮原子在基态的</a:t>
                </a:r>
                <a:r>
                  <a:rPr lang="en-US" altLang="zh-CN" sz="2000" i="1"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等于</a:t>
                </a:r>
                <a:r>
                  <a:rPr lang="en-US" altLang="zh-CN" sz="2000" dirty="0">
                    <a:latin typeface="Times New Roman" panose="02020603050405020304" pitchFamily="18" charset="0"/>
                    <a:cs typeface="Times New Roman" panose="02020603050405020304" pitchFamily="18" charset="0"/>
                  </a:rPr>
                  <a:t>3/2</a:t>
                </a:r>
                <a:r>
                  <a:rPr lang="zh-CN" altLang="en-US" sz="2000" dirty="0">
                    <a:latin typeface="Times New Roman" panose="02020603050405020304" pitchFamily="18" charset="0"/>
                    <a:cs typeface="Times New Roman" panose="02020603050405020304" pitchFamily="18" charset="0"/>
                  </a:rPr>
                  <a:t>，氧原子在基态的</a:t>
                </a:r>
                <a:r>
                  <a:rPr lang="en-US" altLang="zh-CN" sz="2000" i="1"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等于</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，这两种原子应该都是顺磁性的；但由实验得知氮气是抗磁性的，氧气是顺磁性的，这是由于</a:t>
                </a:r>
                <a:r>
                  <a:rPr lang="zh-CN" altLang="en-US" sz="2000" dirty="0">
                    <a:solidFill>
                      <a:srgbClr val="C00000"/>
                    </a:solidFill>
                    <a:latin typeface="Times New Roman" panose="02020603050405020304" pitchFamily="18" charset="0"/>
                    <a:cs typeface="Times New Roman" panose="02020603050405020304" pitchFamily="18" charset="0"/>
                  </a:rPr>
                  <a:t>氮分子</a:t>
                </a:r>
                <a:r>
                  <a:rPr lang="en-US" altLang="zh-CN" sz="2000" dirty="0">
                    <a:solidFill>
                      <a:srgbClr val="C00000"/>
                    </a:solidFill>
                    <a:latin typeface="Times New Roman" panose="02020603050405020304" pitchFamily="18" charset="0"/>
                    <a:cs typeface="Times New Roman" panose="02020603050405020304" pitchFamily="18" charset="0"/>
                  </a:rPr>
                  <a:t>N</a:t>
                </a:r>
                <a:r>
                  <a:rPr lang="en-US" altLang="zh-CN" sz="2000" baseline="-30000" dirty="0">
                    <a:solidFill>
                      <a:srgbClr val="C00000"/>
                    </a:solidFill>
                    <a:latin typeface="Times New Roman" panose="02020603050405020304" pitchFamily="18" charset="0"/>
                    <a:cs typeface="Times New Roman" panose="02020603050405020304" pitchFamily="18" charset="0"/>
                  </a:rPr>
                  <a:t>2</a:t>
                </a:r>
                <a:r>
                  <a:rPr lang="zh-CN" altLang="en-US" sz="2000" dirty="0">
                    <a:solidFill>
                      <a:srgbClr val="C00000"/>
                    </a:solidFill>
                    <a:latin typeface="Times New Roman" panose="02020603050405020304" pitchFamily="18" charset="0"/>
                    <a:cs typeface="Times New Roman" panose="02020603050405020304" pitchFamily="18" charset="0"/>
                  </a:rPr>
                  <a:t>的总角动量是零</a:t>
                </a:r>
                <a:r>
                  <a:rPr lang="zh-CN" altLang="en-US" sz="2000" dirty="0">
                    <a:latin typeface="Times New Roman" panose="02020603050405020304" pitchFamily="18" charset="0"/>
                    <a:cs typeface="Times New Roman" panose="02020603050405020304" pitchFamily="18" charset="0"/>
                  </a:rPr>
                  <a:t>，而氧分子</a:t>
                </a:r>
                <a:r>
                  <a:rPr lang="en-US" altLang="zh-CN" sz="2000" dirty="0">
                    <a:latin typeface="Times New Roman" panose="02020603050405020304" pitchFamily="18" charset="0"/>
                    <a:cs typeface="Times New Roman" panose="02020603050405020304" pitchFamily="18" charset="0"/>
                  </a:rPr>
                  <a:t>O</a:t>
                </a:r>
                <a:r>
                  <a:rPr lang="en-US" altLang="zh-CN" sz="2000" baseline="-30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的总角动量不等于零。</a:t>
                </a:r>
                <a:r>
                  <a:rPr lang="zh-CN" altLang="en-US" sz="2000" dirty="0">
                    <a:solidFill>
                      <a:srgbClr val="0070C0"/>
                    </a:solidFill>
                    <a:latin typeface="Times New Roman" panose="02020603050405020304" pitchFamily="18" charset="0"/>
                    <a:cs typeface="Times New Roman" panose="02020603050405020304" pitchFamily="18" charset="0"/>
                  </a:rPr>
                  <a:t>固体的磁性还同固体的结构有关</a:t>
                </a:r>
                <a:r>
                  <a:rPr lang="zh-CN" altLang="en-US" sz="2000" dirty="0">
                    <a:latin typeface="Times New Roman" panose="02020603050405020304" pitchFamily="18" charset="0"/>
                    <a:cs typeface="Times New Roman" panose="02020603050405020304" pitchFamily="18" charset="0"/>
                  </a:rPr>
                  <a:t>。</a:t>
                </a:r>
              </a:p>
              <a:p>
                <a:pPr marL="82153" indent="0">
                  <a:buNone/>
                </a:pP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1268760"/>
                <a:ext cx="8229600" cy="4525962"/>
              </a:xfrm>
              <a:blipFill rotWithShape="0">
                <a:blip r:embed="rId2"/>
                <a:stretch>
                  <a:fillRect r="-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059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2"/>
          </a:xfrm>
        </p:spPr>
        <p:txBody>
          <a:bodyPr/>
          <a:lstStyle/>
          <a:p>
            <a:pPr>
              <a:spcAft>
                <a:spcPts val="600"/>
              </a:spcAft>
            </a:pPr>
            <a:r>
              <a:rPr lang="zh-CN" altLang="en-US" sz="2000" dirty="0">
                <a:solidFill>
                  <a:srgbClr val="C00000"/>
                </a:solidFill>
                <a:latin typeface="+mn-ea"/>
              </a:rPr>
              <a:t>某些物质</a:t>
            </a:r>
            <a:r>
              <a:rPr lang="zh-CN" altLang="en-US" sz="2000" dirty="0">
                <a:latin typeface="+mn-ea"/>
              </a:rPr>
              <a:t>，如铁、钴、镍和某些稀土元素以及好多种氧化物，</a:t>
            </a:r>
            <a:r>
              <a:rPr lang="zh-CN" altLang="en-US" sz="2000" dirty="0">
                <a:solidFill>
                  <a:srgbClr val="C00000"/>
                </a:solidFill>
                <a:latin typeface="+mn-ea"/>
              </a:rPr>
              <a:t>在受外磁场磁化时，显示出比顺磁性强得很多的磁性，而且在去了磁场之后，仍然保留磁性</a:t>
            </a:r>
            <a:r>
              <a:rPr lang="zh-CN" altLang="en-US" sz="2000" dirty="0">
                <a:latin typeface="+mn-ea"/>
              </a:rPr>
              <a:t>。这一现象称为</a:t>
            </a:r>
            <a:r>
              <a:rPr lang="zh-CN" altLang="en-US" sz="2000" dirty="0">
                <a:solidFill>
                  <a:srgbClr val="C00000"/>
                </a:solidFill>
                <a:latin typeface="+mn-ea"/>
              </a:rPr>
              <a:t>铁磁性</a:t>
            </a:r>
            <a:r>
              <a:rPr lang="zh-CN" altLang="en-US" sz="2000" dirty="0">
                <a:latin typeface="+mn-ea"/>
              </a:rPr>
              <a:t>。铁磁物质的</a:t>
            </a:r>
            <a:r>
              <a:rPr lang="zh-CN" altLang="en-US" sz="2000" dirty="0">
                <a:solidFill>
                  <a:srgbClr val="C00000"/>
                </a:solidFill>
                <a:latin typeface="+mn-ea"/>
              </a:rPr>
              <a:t>原子本身具有磁矩</a:t>
            </a:r>
            <a:r>
              <a:rPr lang="zh-CN" altLang="en-US" sz="2000" dirty="0" smtClean="0">
                <a:latin typeface="+mn-ea"/>
              </a:rPr>
              <a:t>。</a:t>
            </a:r>
            <a:endParaRPr lang="en-US" altLang="zh-CN" sz="2000" dirty="0" smtClean="0">
              <a:latin typeface="+mn-ea"/>
            </a:endParaRPr>
          </a:p>
          <a:p>
            <a:pPr>
              <a:spcAft>
                <a:spcPts val="600"/>
              </a:spcAft>
            </a:pPr>
            <a:r>
              <a:rPr lang="zh-CN" altLang="en-US" sz="2000" dirty="0" smtClean="0">
                <a:latin typeface="+mn-ea"/>
              </a:rPr>
              <a:t>在</a:t>
            </a:r>
            <a:r>
              <a:rPr lang="zh-CN" altLang="en-US" sz="2000" dirty="0">
                <a:latin typeface="+mn-ea"/>
              </a:rPr>
              <a:t>小区域内</a:t>
            </a:r>
            <a:r>
              <a:rPr lang="zh-CN" altLang="en-US" sz="2000" dirty="0" smtClean="0">
                <a:latin typeface="+mn-ea"/>
              </a:rPr>
              <a:t>原子固有磁矩有序排列</a:t>
            </a:r>
            <a:r>
              <a:rPr lang="zh-CN" altLang="en-US" sz="2000" dirty="0">
                <a:latin typeface="+mn-ea"/>
              </a:rPr>
              <a:t>起来</a:t>
            </a:r>
            <a:r>
              <a:rPr lang="zh-CN" altLang="en-US" sz="2000" dirty="0" smtClean="0">
                <a:latin typeface="+mn-ea"/>
              </a:rPr>
              <a:t>，这样</a:t>
            </a:r>
            <a:r>
              <a:rPr lang="zh-CN" altLang="en-US" sz="2000" dirty="0">
                <a:latin typeface="+mn-ea"/>
              </a:rPr>
              <a:t>的小区称为磁畴。</a:t>
            </a:r>
            <a:r>
              <a:rPr lang="zh-CN" altLang="en-US" sz="2000" dirty="0">
                <a:solidFill>
                  <a:srgbClr val="C00000"/>
                </a:solidFill>
                <a:latin typeface="+mn-ea"/>
              </a:rPr>
              <a:t>一块磁性材料分成数量很大的这样的磁畴</a:t>
            </a:r>
            <a:r>
              <a:rPr lang="zh-CN" altLang="en-US" sz="2000" dirty="0">
                <a:latin typeface="+mn-ea"/>
              </a:rPr>
              <a:t>。但每个磁畴的磁矩有各自不同取向，彼此间的相对取向是无序的。</a:t>
            </a:r>
            <a:r>
              <a:rPr lang="zh-CN" altLang="en-US" sz="2000" dirty="0">
                <a:solidFill>
                  <a:srgbClr val="0070C0"/>
                </a:solidFill>
                <a:latin typeface="+mn-ea"/>
              </a:rPr>
              <a:t>在未加外磁场前，对外的效果互相抵消，不显示磁性</a:t>
            </a:r>
            <a:r>
              <a:rPr lang="zh-CN" altLang="en-US" sz="2000" dirty="0" smtClean="0">
                <a:latin typeface="+mn-ea"/>
              </a:rPr>
              <a:t>。</a:t>
            </a:r>
            <a:endParaRPr lang="en-US" altLang="zh-CN" sz="2000" dirty="0" smtClean="0">
              <a:latin typeface="+mn-ea"/>
            </a:endParaRPr>
          </a:p>
          <a:p>
            <a:pPr>
              <a:spcAft>
                <a:spcPts val="600"/>
              </a:spcAft>
            </a:pPr>
            <a:r>
              <a:rPr lang="zh-CN" altLang="en-US" sz="2000" dirty="0" smtClean="0">
                <a:latin typeface="+mn-ea"/>
              </a:rPr>
              <a:t>在</a:t>
            </a:r>
            <a:r>
              <a:rPr lang="zh-CN" altLang="en-US" sz="2000" dirty="0">
                <a:solidFill>
                  <a:srgbClr val="0070C0"/>
                </a:solidFill>
                <a:latin typeface="+mn-ea"/>
              </a:rPr>
              <a:t>加外磁场后</a:t>
            </a:r>
            <a:r>
              <a:rPr lang="zh-CN" altLang="en-US" sz="2000" dirty="0">
                <a:latin typeface="+mn-ea"/>
              </a:rPr>
              <a:t>，各磁畴的磁矩再向外磁场方向转动，这样才对外</a:t>
            </a:r>
            <a:r>
              <a:rPr lang="zh-CN" altLang="en-US" sz="2000" dirty="0">
                <a:solidFill>
                  <a:srgbClr val="0070C0"/>
                </a:solidFill>
                <a:latin typeface="+mn-ea"/>
              </a:rPr>
              <a:t>显出较强的宏观磁性</a:t>
            </a:r>
            <a:r>
              <a:rPr lang="zh-CN" altLang="en-US" sz="2000" dirty="0">
                <a:latin typeface="+mn-ea"/>
              </a:rPr>
              <a:t>。所以</a:t>
            </a:r>
            <a:r>
              <a:rPr lang="zh-CN" altLang="en-US" sz="2000" dirty="0">
                <a:solidFill>
                  <a:srgbClr val="0070C0"/>
                </a:solidFill>
                <a:latin typeface="+mn-ea"/>
              </a:rPr>
              <a:t>铁磁性同材料的固体结构有密切关系，已经不是孤立原子的磁性了</a:t>
            </a:r>
            <a:r>
              <a:rPr lang="zh-CN" altLang="en-US" sz="2000" dirty="0">
                <a:latin typeface="+mn-ea"/>
              </a:rPr>
              <a:t>。</a:t>
            </a:r>
          </a:p>
          <a:p>
            <a:pPr>
              <a:spcAft>
                <a:spcPts val="600"/>
              </a:spcAft>
            </a:pPr>
            <a:endParaRPr lang="zh-CN" altLang="en-US" sz="2000" dirty="0"/>
          </a:p>
        </p:txBody>
      </p:sp>
      <p:sp>
        <p:nvSpPr>
          <p:cNvPr id="3" name="标题 2"/>
          <p:cNvSpPr>
            <a:spLocks noGrp="1"/>
          </p:cNvSpPr>
          <p:nvPr>
            <p:ph type="title"/>
          </p:nvPr>
        </p:nvSpPr>
        <p:spPr/>
        <p:txBody>
          <a:bodyPr>
            <a:normAutofit/>
          </a:bodyPr>
          <a:lstStyle/>
          <a:p>
            <a:r>
              <a:rPr lang="zh-CN" altLang="en-US" sz="2800" dirty="0" smtClean="0"/>
              <a:t>铁磁性</a:t>
            </a:r>
            <a:r>
              <a:rPr lang="en-US" altLang="zh-CN" sz="2800" dirty="0" smtClean="0"/>
              <a:t>——</a:t>
            </a:r>
            <a:r>
              <a:rPr lang="zh-CN" altLang="en-US" sz="2800" dirty="0" smtClean="0"/>
              <a:t>磁畴结构</a:t>
            </a:r>
            <a:endParaRPr lang="zh-CN" altLang="en-US" sz="2800" dirty="0"/>
          </a:p>
        </p:txBody>
      </p:sp>
    </p:spTree>
    <p:extLst>
      <p:ext uri="{BB962C8B-B14F-4D97-AF65-F5344CB8AC3E}">
        <p14:creationId xmlns:p14="http://schemas.microsoft.com/office/powerpoint/2010/main" val="25368301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4"/>
              <p:cNvSpPr>
                <a:spLocks noGrp="1"/>
              </p:cNvSpPr>
              <p:nvPr>
                <p:ph idx="1"/>
              </p:nvPr>
            </p:nvSpPr>
            <p:spPr>
              <a:xfrm>
                <a:off x="457200" y="1412776"/>
                <a:ext cx="8229600" cy="4525962"/>
              </a:xfrm>
            </p:spPr>
            <p:txBody>
              <a:bodyPr/>
              <a:lstStyle/>
              <a:p>
                <a:pPr>
                  <a:spcAft>
                    <a:spcPts val="600"/>
                  </a:spcAft>
                </a:pPr>
                <a:r>
                  <a:rPr lang="zh-CN" altLang="en-US" sz="2000" dirty="0" smtClean="0"/>
                  <a:t>氢</a:t>
                </a:r>
                <a:r>
                  <a:rPr lang="en-US" altLang="zh-CN" sz="2000" dirty="0" smtClean="0"/>
                  <a:t>:16</a:t>
                </a:r>
                <a:r>
                  <a:rPr lang="zh-CN" altLang="en-US" sz="2000" dirty="0"/>
                  <a:t>世纪初就由冯霍恩海姆（</a:t>
                </a:r>
                <a:r>
                  <a:rPr lang="en-US" altLang="zh-CN" sz="2000" dirty="0"/>
                  <a:t>von. </a:t>
                </a:r>
                <a:r>
                  <a:rPr lang="en-US" altLang="zh-CN" sz="2000" dirty="0" err="1"/>
                  <a:t>Hohenheim</a:t>
                </a:r>
                <a:r>
                  <a:rPr lang="zh-CN" altLang="en-US" sz="2000" dirty="0"/>
                  <a:t>）在</a:t>
                </a:r>
                <a:r>
                  <a:rPr lang="zh-CN" altLang="en-US" sz="2000" dirty="0" smtClean="0"/>
                  <a:t>化学反应</a:t>
                </a:r>
                <a:r>
                  <a:rPr lang="en-US" altLang="zh-CN" sz="2000" dirty="0" smtClean="0"/>
                  <a:t>;</a:t>
                </a:r>
                <a:r>
                  <a:rPr lang="zh-CN" altLang="en-US" sz="2000" dirty="0" smtClean="0"/>
                  <a:t> 卡</a:t>
                </a:r>
                <a:r>
                  <a:rPr lang="zh-CN" altLang="en-US" sz="2000" dirty="0"/>
                  <a:t>文迪许（</a:t>
                </a:r>
                <a:r>
                  <a:rPr lang="en-US" altLang="zh-CN" sz="2000" dirty="0"/>
                  <a:t>Henry. Ca-</a:t>
                </a:r>
                <a:r>
                  <a:rPr lang="en-US" altLang="zh-CN" sz="2000" dirty="0" err="1"/>
                  <a:t>vendish</a:t>
                </a:r>
                <a:r>
                  <a:rPr lang="zh-CN" altLang="en-US" sz="2000" dirty="0" smtClean="0"/>
                  <a:t>）</a:t>
                </a:r>
                <a:r>
                  <a:rPr lang="en-US" altLang="zh-CN" sz="2000" dirty="0" smtClean="0"/>
                  <a:t>1776:</a:t>
                </a:r>
                <a:r>
                  <a:rPr lang="zh-CN" altLang="en-US" sz="2000" dirty="0" smtClean="0"/>
                  <a:t>氢</a:t>
                </a:r>
                <a:r>
                  <a:rPr lang="zh-CN" altLang="en-US" sz="2000" dirty="0"/>
                  <a:t>纯化</a:t>
                </a:r>
                <a:r>
                  <a:rPr lang="zh-CN" altLang="en-US" sz="2000" dirty="0" smtClean="0"/>
                  <a:t>，测量了密度。</a:t>
                </a:r>
                <a:endParaRPr lang="en-US" altLang="zh-CN" sz="2000" dirty="0" smtClean="0"/>
              </a:p>
              <a:p>
                <a:pPr>
                  <a:spcAft>
                    <a:spcPts val="600"/>
                  </a:spcAft>
                </a:pPr>
                <a:r>
                  <a:rPr lang="zh-CN" altLang="en-US" sz="2000" dirty="0"/>
                  <a:t>夫琅和费（</a:t>
                </a:r>
                <a:r>
                  <a:rPr lang="en-US" altLang="zh-CN" sz="2000" dirty="0"/>
                  <a:t>Joseph. </a:t>
                </a:r>
                <a:r>
                  <a:rPr lang="en-US" altLang="zh-CN" sz="2000" dirty="0" err="1"/>
                  <a:t>Fraunhofer</a:t>
                </a:r>
                <a:r>
                  <a:rPr lang="zh-CN" altLang="en-US" sz="2000" dirty="0" smtClean="0"/>
                  <a:t>）</a:t>
                </a:r>
                <a:r>
                  <a:rPr lang="en-US" altLang="zh-CN" sz="2000" dirty="0" smtClean="0"/>
                  <a:t>1817:</a:t>
                </a:r>
                <a:r>
                  <a:rPr lang="zh-CN" altLang="en-US" sz="2000" dirty="0" smtClean="0"/>
                  <a:t>年</a:t>
                </a:r>
                <a:r>
                  <a:rPr lang="zh-CN" altLang="en-US" sz="2000" dirty="0"/>
                  <a:t>用棱镜测量了太阳光谱，最强的有八条线，其中包含氢的</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𝐻</m:t>
                        </m:r>
                      </m:e>
                      <m:sub>
                        <m:r>
                          <a:rPr lang="zh-CN" altLang="en-US" sz="2000" i="1" dirty="0" smtClean="0">
                            <a:latin typeface="Cambria Math" panose="02040503050406030204" pitchFamily="18" charset="0"/>
                          </a:rPr>
                          <m:t>𝛼</m:t>
                        </m:r>
                      </m:sub>
                    </m:sSub>
                  </m:oMath>
                </a14:m>
                <a:r>
                  <a:rPr lang="zh-CN" altLang="en-US" sz="2000" dirty="0" smtClean="0"/>
                  <a:t>和</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𝐻</m:t>
                        </m:r>
                      </m:e>
                      <m:sub>
                        <m:r>
                          <a:rPr lang="zh-CN" altLang="en-US" sz="2000" i="1" dirty="0">
                            <a:latin typeface="Cambria Math" panose="02040503050406030204" pitchFamily="18" charset="0"/>
                          </a:rPr>
                          <m:t>𝛽</m:t>
                        </m:r>
                      </m:sub>
                    </m:sSub>
                  </m:oMath>
                </a14:m>
                <a:r>
                  <a:rPr lang="zh-CN" altLang="en-US" sz="2000" dirty="0"/>
                  <a:t>。但第一个确定氢光谱、并作出较精确测量的是埃格斯特朗在</a:t>
                </a:r>
                <a:r>
                  <a:rPr lang="en-US" altLang="zh-CN" sz="2000" dirty="0"/>
                  <a:t>1853</a:t>
                </a:r>
                <a:r>
                  <a:rPr lang="zh-CN" altLang="en-US" sz="2000" dirty="0"/>
                  <a:t>年作出的</a:t>
                </a:r>
                <a:r>
                  <a:rPr lang="zh-CN" altLang="en-US" sz="2000" dirty="0" smtClean="0"/>
                  <a:t>。</a:t>
                </a:r>
                <a:endParaRPr lang="en-US" altLang="zh-CN" sz="2000" dirty="0" smtClean="0"/>
              </a:p>
              <a:p>
                <a:pPr>
                  <a:spcAft>
                    <a:spcPts val="600"/>
                  </a:spcAft>
                </a:pPr>
                <a:r>
                  <a:rPr lang="en-US" altLang="zh-CN" sz="2000" dirty="0" smtClean="0"/>
                  <a:t>1885</a:t>
                </a:r>
                <a:r>
                  <a:rPr lang="zh-CN" altLang="en-US" sz="2000" dirty="0"/>
                  <a:t>年，</a:t>
                </a:r>
                <a:r>
                  <a:rPr lang="en-US" altLang="zh-CN" sz="2000" dirty="0" err="1" smtClean="0"/>
                  <a:t>Balmer</a:t>
                </a:r>
                <a:r>
                  <a:rPr lang="zh-CN" altLang="en-US" sz="2000" dirty="0" smtClean="0"/>
                  <a:t>公式，</a:t>
                </a:r>
                <a:r>
                  <a:rPr lang="en-US" altLang="zh-CN" sz="2000" dirty="0"/>
                  <a:t>Niles Bohr</a:t>
                </a:r>
                <a:r>
                  <a:rPr lang="zh-CN" altLang="en-US" sz="2000" dirty="0" smtClean="0"/>
                  <a:t>诞生</a:t>
                </a:r>
                <a:endParaRPr lang="zh-CN" altLang="en-US" sz="2000" dirty="0"/>
              </a:p>
              <a:p>
                <a:pPr>
                  <a:spcAft>
                    <a:spcPts val="600"/>
                  </a:spcAft>
                </a:pPr>
                <a:r>
                  <a:rPr lang="zh-CN" altLang="en-US" sz="2000" dirty="0"/>
                  <a:t>  氢原子的结构如何？与光谱有什么关系？在</a:t>
                </a:r>
                <a:r>
                  <a:rPr lang="en-US" altLang="zh-CN" sz="2000" dirty="0"/>
                  <a:t>1904</a:t>
                </a:r>
                <a:r>
                  <a:rPr lang="zh-CN" altLang="en-US" sz="2000" dirty="0"/>
                  <a:t>年以前，金斯（</a:t>
                </a:r>
                <a:r>
                  <a:rPr lang="en-US" altLang="zh-CN" sz="2000" dirty="0" err="1"/>
                  <a:t>J.H.Jeans</a:t>
                </a:r>
                <a:r>
                  <a:rPr lang="zh-CN" altLang="en-US" sz="2000" dirty="0"/>
                  <a:t>）估计</a:t>
                </a:r>
                <a:r>
                  <a:rPr lang="en-US" altLang="zh-CN" sz="2000" dirty="0"/>
                  <a:t>,</a:t>
                </a:r>
                <a:r>
                  <a:rPr lang="zh-CN" altLang="en-US" sz="2000" dirty="0"/>
                  <a:t>氢原子中有</a:t>
                </a:r>
                <a:r>
                  <a:rPr lang="en-US" altLang="zh-CN" sz="2000" dirty="0"/>
                  <a:t>700</a:t>
                </a:r>
                <a:r>
                  <a:rPr lang="zh-CN" altLang="en-US" sz="2000" dirty="0"/>
                  <a:t>个电子。有人甚至说，“可以有无穷多个电子”。从光谱规律寻找原子结构，被某些人比喻为“凭铃声猜出铃的形状”。</a:t>
                </a:r>
              </a:p>
              <a:p>
                <a:pPr>
                  <a:spcAft>
                    <a:spcPts val="600"/>
                  </a:spcAft>
                </a:pPr>
                <a:endParaRPr lang="zh-CN" altLang="en-US" sz="2000" dirty="0"/>
              </a:p>
            </p:txBody>
          </p:sp>
        </mc:Choice>
        <mc:Fallback>
          <p:sp>
            <p:nvSpPr>
              <p:cNvPr id="5" name="内容占位符 4"/>
              <p:cNvSpPr>
                <a:spLocks noGrp="1" noRot="1" noChangeAspect="1" noMove="1" noResize="1" noEditPoints="1" noAdjustHandles="1" noChangeArrowheads="1" noChangeShapeType="1" noTextEdit="1"/>
              </p:cNvSpPr>
              <p:nvPr>
                <p:ph idx="1"/>
              </p:nvPr>
            </p:nvSpPr>
            <p:spPr>
              <a:xfrm>
                <a:off x="457200" y="1412776"/>
                <a:ext cx="8229600" cy="4525962"/>
              </a:xfrm>
              <a:blipFill rotWithShape="0">
                <a:blip r:embed="rId2"/>
                <a:stretch>
                  <a:fillRect t="-1482" r="-519"/>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lang="zh-CN" altLang="en-US" sz="2800" dirty="0" smtClean="0"/>
              <a:t>氢原子</a:t>
            </a:r>
            <a:r>
              <a:rPr lang="zh-CN" altLang="en-US" sz="2800" dirty="0"/>
              <a:t>能谱的研究发展</a:t>
            </a:r>
            <a:r>
              <a:rPr lang="zh-CN" altLang="en-US" sz="2800" dirty="0" smtClean="0"/>
              <a:t>过程</a:t>
            </a:r>
            <a:endParaRPr lang="zh-CN" altLang="en-US" sz="2800" dirty="0"/>
          </a:p>
        </p:txBody>
      </p:sp>
    </p:spTree>
    <p:extLst>
      <p:ext uri="{BB962C8B-B14F-4D97-AF65-F5344CB8AC3E}">
        <p14:creationId xmlns:p14="http://schemas.microsoft.com/office/powerpoint/2010/main" val="638077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2"/>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力矩：角动量变化 </a:t>
                </a:r>
                <a14:m>
                  <m:oMath xmlns:m="http://schemas.openxmlformats.org/officeDocument/2006/math">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𝑳</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磁矩、角动量关系</a:t>
                </a:r>
                <a14:m>
                  <m:oMath xmlns:m="http://schemas.openxmlformats.org/officeDocument/2006/math">
                    <m:f>
                      <m:fPr>
                        <m:ctrlPr>
                          <a:rPr lang="en-US" altLang="zh-CN" sz="2400" b="1"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a:latin typeface="Cambria Math" panose="02040503050406030204" pitchFamily="18" charset="0"/>
                          </a:rPr>
                          <m:t>𝝁</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角动量，</a:t>
                </a:r>
                <a:r>
                  <a:rPr lang="en-US" altLang="zh-CN" sz="2400" dirty="0" err="1" smtClean="0"/>
                  <a:t>Larmor</a:t>
                </a:r>
                <a:r>
                  <a:rPr lang="zh-CN" altLang="en-US" sz="2400" dirty="0" smtClean="0"/>
                  <a:t>进动</a:t>
                </a:r>
                <a:endParaRPr lang="en-US" altLang="zh-CN" sz="2400" dirty="0" smtClean="0"/>
              </a:p>
              <a:p>
                <a:pPr marL="82153"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a:latin typeface="Cambria Math" panose="02040503050406030204" pitchFamily="18" charset="0"/>
                            </a:rPr>
                            <m:t>𝝁</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m:oMathPara>
                </a14:m>
                <a:endParaRPr lang="en-US" altLang="zh-CN" sz="2400" b="1" dirty="0" smtClean="0"/>
              </a:p>
              <a:p>
                <a:pPr>
                  <a:spcAft>
                    <a:spcPts val="1200"/>
                  </a:spcAft>
                </a:pP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en-US" altLang="zh-CN" sz="2400" b="1" dirty="0" err="1" smtClean="0"/>
                  <a:t>Larmor</a:t>
                </a:r>
                <a:r>
                  <a:rPr lang="zh-CN" altLang="en-US" sz="2400" b="1" dirty="0" smtClean="0"/>
                  <a:t>频率 </a:t>
                </a:r>
                <a14:m>
                  <m:oMath xmlns:m="http://schemas.openxmlformats.org/officeDocument/2006/math">
                    <m:r>
                      <a:rPr lang="en-US" altLang="zh-CN" sz="2400" b="1" i="1" smtClean="0">
                        <a:latin typeface="Cambria Math" panose="02040503050406030204" pitchFamily="18" charset="0"/>
                      </a:rPr>
                      <m:t>𝝂</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𝝎</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𝑒</m:t>
                        </m:r>
                        <m:r>
                          <a:rPr lang="en-US" altLang="zh-CN" sz="2400" b="1" i="1" smtClean="0">
                            <a:latin typeface="Cambria Math" panose="02040503050406030204" pitchFamily="18" charset="0"/>
                          </a:rPr>
                          <m:t>𝑩</m:t>
                        </m:r>
                      </m:num>
                      <m:den>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𝑚</m:t>
                        </m:r>
                      </m:den>
                    </m:f>
                  </m:oMath>
                </a14:m>
                <a:endParaRPr lang="en-US" altLang="zh-CN" sz="2400" dirty="0"/>
              </a:p>
              <a:p>
                <a:pPr>
                  <a:spcAft>
                    <a:spcPts val="1200"/>
                  </a:spcAft>
                </a:pP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rotWithShape="0">
                <a:blip r:embed="rId2"/>
                <a:stretch>
                  <a:fillRect t="-2019" b="-3230"/>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14128163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340768"/>
            <a:ext cx="8229600" cy="4525962"/>
          </a:xfrm>
        </p:spPr>
        <p:txBody>
          <a:bodyPr/>
          <a:lstStyle/>
          <a:p>
            <a:r>
              <a:rPr lang="en-US" altLang="zh-CN" sz="2000" dirty="0"/>
              <a:t>1906</a:t>
            </a:r>
            <a:r>
              <a:rPr lang="zh-CN" altLang="en-US" sz="2000" dirty="0"/>
              <a:t>年，</a:t>
            </a:r>
            <a:r>
              <a:rPr lang="en-US" altLang="zh-CN" sz="2000" dirty="0">
                <a:solidFill>
                  <a:srgbClr val="C00000"/>
                </a:solidFill>
              </a:rPr>
              <a:t>Thompson</a:t>
            </a:r>
            <a:r>
              <a:rPr lang="zh-CN" altLang="en-US" sz="2000" dirty="0"/>
              <a:t>正确估算出氢原子中只有一个电子。</a:t>
            </a:r>
          </a:p>
          <a:p>
            <a:r>
              <a:rPr lang="en-US" altLang="zh-CN" sz="2000" dirty="0"/>
              <a:t>1911</a:t>
            </a:r>
            <a:r>
              <a:rPr lang="zh-CN" altLang="en-US" sz="2000" dirty="0"/>
              <a:t>年，</a:t>
            </a:r>
            <a:r>
              <a:rPr lang="en-US" altLang="zh-CN" sz="2000" dirty="0">
                <a:solidFill>
                  <a:srgbClr val="C00000"/>
                </a:solidFill>
              </a:rPr>
              <a:t>Rutherford</a:t>
            </a:r>
            <a:r>
              <a:rPr lang="zh-CN" altLang="en-US" sz="2000" dirty="0"/>
              <a:t>建立了正确的原子结构模型。</a:t>
            </a:r>
          </a:p>
          <a:p>
            <a:r>
              <a:rPr lang="en-US" altLang="zh-CN" sz="2000" dirty="0"/>
              <a:t>1913</a:t>
            </a:r>
            <a:r>
              <a:rPr lang="zh-CN" altLang="en-US" sz="2000" dirty="0"/>
              <a:t>年，</a:t>
            </a:r>
            <a:r>
              <a:rPr lang="en-US" altLang="zh-CN" sz="2000" dirty="0">
                <a:solidFill>
                  <a:srgbClr val="C00000"/>
                </a:solidFill>
              </a:rPr>
              <a:t>Bohr</a:t>
            </a:r>
            <a:r>
              <a:rPr lang="zh-CN" altLang="en-US" sz="2000" dirty="0"/>
              <a:t>用圆轨道（一维）的量子化条件，在只考虑电子与核的静电相互作用的情况下，给出了氢原子的能级，解释了氢光谱的巴耳末线系。实验证实了</a:t>
            </a:r>
            <a:r>
              <a:rPr lang="en-US" altLang="zh-CN" sz="2000" dirty="0">
                <a:solidFill>
                  <a:srgbClr val="C00000"/>
                </a:solidFill>
              </a:rPr>
              <a:t>Bohr</a:t>
            </a:r>
            <a:r>
              <a:rPr lang="zh-CN" altLang="en-US" sz="2000" dirty="0"/>
              <a:t>理论给出的能量值，即</a:t>
            </a:r>
          </a:p>
          <a:p>
            <a:endParaRPr lang="zh-CN" altLang="en-US" sz="2000" dirty="0"/>
          </a:p>
          <a:p>
            <a:endParaRPr lang="zh-CN" altLang="en-US" sz="2000" dirty="0"/>
          </a:p>
          <a:p>
            <a:pPr marL="82153" indent="0">
              <a:buNone/>
            </a:pPr>
            <a:r>
              <a:rPr lang="zh-CN" altLang="en-US" sz="2000" dirty="0" smtClean="0"/>
              <a:t> </a:t>
            </a:r>
            <a:endParaRPr lang="en-US" altLang="zh-CN" sz="2000" dirty="0" smtClean="0"/>
          </a:p>
          <a:p>
            <a:endParaRPr lang="zh-CN" altLang="en-US" sz="2000" dirty="0"/>
          </a:p>
          <a:p>
            <a:r>
              <a:rPr lang="zh-CN" altLang="en-US" sz="2000" dirty="0"/>
              <a:t>  这里</a:t>
            </a:r>
            <a:r>
              <a:rPr lang="en-US" altLang="zh-CN" sz="2000" dirty="0"/>
              <a:t>Z—σ</a:t>
            </a:r>
            <a:r>
              <a:rPr lang="zh-CN" altLang="en-US" sz="2000" dirty="0"/>
              <a:t>就是以前用</a:t>
            </a:r>
            <a:r>
              <a:rPr lang="en-US" altLang="zh-CN" sz="2000" dirty="0"/>
              <a:t>Z*</a:t>
            </a:r>
            <a:r>
              <a:rPr lang="zh-CN" altLang="en-US" sz="2000" dirty="0"/>
              <a:t>表示的有效电荷数．对氢，</a:t>
            </a:r>
            <a:r>
              <a:rPr lang="en-US" altLang="zh-CN" sz="2000" dirty="0"/>
              <a:t>(Z—σ)= Z = 1</a:t>
            </a:r>
            <a:r>
              <a:rPr lang="zh-CN" altLang="en-US" sz="2000" dirty="0"/>
              <a:t>。式中仍保留有效电荷数</a:t>
            </a:r>
            <a:r>
              <a:rPr lang="en-US" altLang="zh-CN" sz="2000" dirty="0"/>
              <a:t>Z—σ</a:t>
            </a:r>
            <a:r>
              <a:rPr lang="zh-CN" altLang="en-US" sz="2000" dirty="0"/>
              <a:t>作为一般的表达式（包含氢原子、类氢离子和碱金属等）。</a:t>
            </a:r>
            <a:r>
              <a:rPr lang="en-US" altLang="zh-CN" sz="2000" dirty="0"/>
              <a:t>Rydberg</a:t>
            </a:r>
            <a:r>
              <a:rPr lang="zh-CN" altLang="en-US" sz="2000" dirty="0"/>
              <a:t>常数的玻尔理论值与实验符合得很好。</a:t>
            </a:r>
          </a:p>
          <a:p>
            <a:endParaRPr lang="zh-CN" altLang="en-US" sz="2000" dirty="0"/>
          </a:p>
        </p:txBody>
      </p:sp>
      <p:graphicFrame>
        <p:nvGraphicFramePr>
          <p:cNvPr id="99331" name="Object 3"/>
          <p:cNvGraphicFramePr>
            <a:graphicFrameLocks noChangeAspect="1"/>
          </p:cNvGraphicFramePr>
          <p:nvPr>
            <p:extLst>
              <p:ext uri="{D42A27DB-BD31-4B8C-83A1-F6EECF244321}">
                <p14:modId xmlns:p14="http://schemas.microsoft.com/office/powerpoint/2010/main" val="4135069454"/>
              </p:ext>
            </p:extLst>
          </p:nvPr>
        </p:nvGraphicFramePr>
        <p:xfrm>
          <a:off x="1547664" y="3140968"/>
          <a:ext cx="4176712" cy="979488"/>
        </p:xfrm>
        <a:graphic>
          <a:graphicData uri="http://schemas.openxmlformats.org/presentationml/2006/ole">
            <mc:AlternateContent xmlns:mc="http://schemas.openxmlformats.org/markup-compatibility/2006">
              <mc:Choice xmlns:v="urn:schemas-microsoft-com:vml" Requires="v">
                <p:oleObj spid="_x0000_s341010" r:id="rId3" imgW="2819400" imgH="660400" progId="">
                  <p:embed/>
                </p:oleObj>
              </mc:Choice>
              <mc:Fallback>
                <p:oleObj r:id="rId3" imgW="2819400" imgH="660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3140968"/>
                        <a:ext cx="4176712" cy="979488"/>
                      </a:xfrm>
                      <a:prstGeom prst="rect">
                        <a:avLst/>
                      </a:prstGeom>
                      <a:solidFill>
                        <a:srgbClr val="FFCC99"/>
                      </a:solidFill>
                    </p:spPr>
                  </p:pic>
                </p:oleObj>
              </mc:Fallback>
            </mc:AlternateContent>
          </a:graphicData>
        </a:graphic>
      </p:graphicFrame>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dirty="0" smtClean="0"/>
                  <a:t>第一步</a:t>
                </a:r>
                <a:r>
                  <a:rPr lang="en-US" altLang="zh-CN" dirty="0" smtClean="0"/>
                  <a:t>: Bohr,</a:t>
                </a:r>
                <a:r>
                  <a:rPr lang="zh-CN" altLang="en-US" dirty="0" smtClean="0"/>
                  <a:t>主量子数</a:t>
                </a:r>
                <a14:m>
                  <m:oMath xmlns:m="http://schemas.openxmlformats.org/officeDocument/2006/math">
                    <m:r>
                      <a:rPr lang="en-US" altLang="zh-CN" b="1" i="1" smtClean="0">
                        <a:latin typeface="Cambria Math" panose="02040503050406030204" pitchFamily="18" charset="0"/>
                      </a:rPr>
                      <m:t>𝒏</m:t>
                    </m:r>
                  </m:oMath>
                </a14:m>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27023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03648" y="-297"/>
            <a:ext cx="5976664" cy="6858594"/>
          </a:xfrm>
          <a:prstGeom prst="rect">
            <a:avLst/>
          </a:prstGeom>
        </p:spPr>
      </p:pic>
      <p:sp>
        <p:nvSpPr>
          <p:cNvPr id="5" name="文本框 4"/>
          <p:cNvSpPr txBox="1"/>
          <p:nvPr/>
        </p:nvSpPr>
        <p:spPr>
          <a:xfrm>
            <a:off x="4572000" y="3284984"/>
            <a:ext cx="1656184" cy="461665"/>
          </a:xfrm>
          <a:prstGeom prst="rect">
            <a:avLst/>
          </a:prstGeom>
          <a:noFill/>
        </p:spPr>
        <p:txBody>
          <a:bodyPr wrap="square" rtlCol="0">
            <a:spAutoFit/>
          </a:bodyPr>
          <a:lstStyle/>
          <a:p>
            <a:r>
              <a:rPr lang="zh-CN" altLang="en-US" b="1" dirty="0" smtClean="0">
                <a:solidFill>
                  <a:srgbClr val="C00000"/>
                </a:solidFill>
              </a:rPr>
              <a:t>主量子数</a:t>
            </a:r>
            <a:r>
              <a:rPr lang="en-US" altLang="zh-CN" b="1" dirty="0" smtClean="0">
                <a:solidFill>
                  <a:srgbClr val="C00000"/>
                </a:solidFill>
              </a:rPr>
              <a:t>n</a:t>
            </a:r>
            <a:endParaRPr lang="zh-CN" altLang="en-US" b="1" dirty="0">
              <a:solidFill>
                <a:srgbClr val="C00000"/>
              </a:solidFill>
            </a:endParaRPr>
          </a:p>
        </p:txBody>
      </p:sp>
    </p:spTree>
    <p:extLst>
      <p:ext uri="{BB962C8B-B14F-4D97-AF65-F5344CB8AC3E}">
        <p14:creationId xmlns:p14="http://schemas.microsoft.com/office/powerpoint/2010/main" val="17534455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6104" y="908720"/>
            <a:ext cx="8229600" cy="4525962"/>
          </a:xfrm>
        </p:spPr>
        <p:txBody>
          <a:bodyPr/>
          <a:lstStyle/>
          <a:p>
            <a:pPr>
              <a:spcAft>
                <a:spcPts val="600"/>
              </a:spcAft>
            </a:pPr>
            <a:r>
              <a:rPr lang="zh-CN" altLang="en-US" sz="2000" dirty="0" smtClean="0"/>
              <a:t> </a:t>
            </a:r>
            <a:r>
              <a:rPr lang="en-US" altLang="zh-CN" sz="2000" dirty="0"/>
              <a:t>1916</a:t>
            </a:r>
            <a:r>
              <a:rPr lang="zh-CN" altLang="en-US" sz="2000" dirty="0"/>
              <a:t>年</a:t>
            </a:r>
            <a:r>
              <a:rPr lang="zh-CN" altLang="en-US" sz="2000" dirty="0" smtClean="0"/>
              <a:t>，</a:t>
            </a:r>
            <a:r>
              <a:rPr lang="en-US" altLang="zh-CN" sz="2000" dirty="0"/>
              <a:t> </a:t>
            </a:r>
            <a:r>
              <a:rPr lang="en-US" altLang="zh-CN" sz="2000" dirty="0" smtClean="0">
                <a:solidFill>
                  <a:srgbClr val="C00000"/>
                </a:solidFill>
              </a:rPr>
              <a:t>Somerfield</a:t>
            </a:r>
            <a:r>
              <a:rPr lang="zh-CN" altLang="en-US" sz="2000" dirty="0" smtClean="0"/>
              <a:t>椭圆轨道</a:t>
            </a:r>
            <a:r>
              <a:rPr lang="en-US" altLang="zh-CN" sz="2000" dirty="0" smtClean="0"/>
              <a:t>+</a:t>
            </a:r>
            <a:r>
              <a:rPr lang="zh-CN" altLang="en-US" sz="2000" dirty="0" smtClean="0"/>
              <a:t>相对论效应，能量</a:t>
            </a:r>
            <a:r>
              <a:rPr lang="zh-CN" altLang="en-US" sz="2000" dirty="0"/>
              <a:t>修正项</a:t>
            </a:r>
            <a:r>
              <a:rPr lang="zh-CN" altLang="en-US" sz="2000" dirty="0" smtClean="0"/>
              <a:t>为</a:t>
            </a:r>
            <a:endParaRPr lang="en-US" altLang="zh-CN" sz="2000" dirty="0" smtClean="0"/>
          </a:p>
          <a:p>
            <a:pPr>
              <a:spcAft>
                <a:spcPts val="600"/>
              </a:spcAft>
            </a:pPr>
            <a:endParaRPr lang="zh-CN" altLang="en-US" sz="2000" dirty="0"/>
          </a:p>
          <a:p>
            <a:pPr marL="82153" indent="0">
              <a:spcAft>
                <a:spcPts val="600"/>
              </a:spcAft>
              <a:buNone/>
            </a:pPr>
            <a:r>
              <a:rPr lang="zh-CN" altLang="en-US" sz="2000" dirty="0" smtClean="0"/>
              <a:t>                          </a:t>
            </a:r>
            <a:endParaRPr lang="zh-CN" altLang="en-US" sz="2000" dirty="0"/>
          </a:p>
          <a:p>
            <a:pPr>
              <a:spcAft>
                <a:spcPts val="600"/>
              </a:spcAft>
            </a:pPr>
            <a:r>
              <a:rPr lang="en-US" altLang="zh-CN" sz="2000" dirty="0" smtClean="0"/>
              <a:t>1926</a:t>
            </a:r>
            <a:r>
              <a:rPr lang="zh-CN" altLang="en-US" sz="2000" dirty="0"/>
              <a:t>年</a:t>
            </a:r>
            <a:r>
              <a:rPr lang="zh-CN" altLang="en-US" sz="2000" dirty="0" smtClean="0"/>
              <a:t>，</a:t>
            </a:r>
            <a:r>
              <a:rPr lang="en-US" altLang="zh-CN" sz="2000" dirty="0" err="1" smtClean="0">
                <a:solidFill>
                  <a:srgbClr val="C00000"/>
                </a:solidFill>
              </a:rPr>
              <a:t>W.Heisenberg</a:t>
            </a:r>
            <a:r>
              <a:rPr lang="zh-CN" altLang="en-US" sz="2000" dirty="0" smtClean="0"/>
              <a:t>用</a:t>
            </a:r>
            <a:r>
              <a:rPr lang="zh-CN" altLang="en-US" sz="2000" dirty="0"/>
              <a:t>量子力学严格导出上式为</a:t>
            </a:r>
          </a:p>
          <a:p>
            <a:pPr>
              <a:spcAft>
                <a:spcPts val="600"/>
              </a:spcAft>
            </a:pPr>
            <a:endParaRPr lang="zh-CN" altLang="en-US" sz="2000" dirty="0"/>
          </a:p>
          <a:p>
            <a:pPr marL="82153" indent="0">
              <a:spcAft>
                <a:spcPts val="600"/>
              </a:spcAft>
              <a:buNone/>
            </a:pPr>
            <a:r>
              <a:rPr lang="zh-CN" altLang="en-US" sz="2000" dirty="0"/>
              <a:t>     </a:t>
            </a:r>
          </a:p>
          <a:p>
            <a:pPr>
              <a:spcAft>
                <a:spcPts val="600"/>
              </a:spcAft>
            </a:pPr>
            <a:r>
              <a:rPr lang="zh-CN" altLang="en-US" sz="2000" dirty="0" smtClean="0">
                <a:solidFill>
                  <a:srgbClr val="CC6600"/>
                </a:solidFill>
              </a:rPr>
              <a:t>这时</a:t>
            </a:r>
            <a:r>
              <a:rPr lang="zh-CN" altLang="en-US" sz="2000" dirty="0">
                <a:solidFill>
                  <a:srgbClr val="CC6600"/>
                </a:solidFill>
              </a:rPr>
              <a:t>谱线分裂的理论与实验反而不符合了，问题出在那里呢</a:t>
            </a:r>
            <a:r>
              <a:rPr lang="zh-CN" altLang="en-US" sz="2000" dirty="0" smtClean="0">
                <a:solidFill>
                  <a:srgbClr val="CC6600"/>
                </a:solidFill>
              </a:rPr>
              <a:t>？</a:t>
            </a:r>
            <a:endParaRPr lang="en-US" altLang="zh-CN" sz="2000" dirty="0" smtClean="0">
              <a:solidFill>
                <a:srgbClr val="CC6600"/>
              </a:solidFill>
            </a:endParaRPr>
          </a:p>
          <a:p>
            <a:pPr>
              <a:spcAft>
                <a:spcPts val="600"/>
              </a:spcAft>
            </a:pPr>
            <a:r>
              <a:rPr lang="en-US" altLang="zh-CN" sz="2000" dirty="0"/>
              <a:t>1928</a:t>
            </a:r>
            <a:r>
              <a:rPr lang="zh-CN" altLang="en-US" sz="2000" dirty="0"/>
              <a:t>年，</a:t>
            </a:r>
            <a:r>
              <a:rPr lang="en-US" altLang="zh-CN" sz="2000" dirty="0">
                <a:solidFill>
                  <a:srgbClr val="C00000"/>
                </a:solidFill>
              </a:rPr>
              <a:t>Dirac</a:t>
            </a:r>
            <a:r>
              <a:rPr lang="zh-CN" altLang="en-US" sz="2000" dirty="0"/>
              <a:t>的</a:t>
            </a:r>
            <a:r>
              <a:rPr lang="zh-CN" altLang="en-US" sz="2000" dirty="0" smtClean="0"/>
              <a:t>相对论量子力学计入自旋，自旋</a:t>
            </a:r>
            <a:r>
              <a:rPr lang="en-US" altLang="zh-CN" sz="2000" dirty="0" smtClean="0"/>
              <a:t>-</a:t>
            </a:r>
            <a:r>
              <a:rPr lang="zh-CN" altLang="en-US" sz="2000" dirty="0" smtClean="0"/>
              <a:t>轨道耦合附加项</a:t>
            </a:r>
            <a:endParaRPr lang="zh-CN" altLang="en-US" sz="2000" dirty="0"/>
          </a:p>
          <a:p>
            <a:pPr>
              <a:spcAft>
                <a:spcPts val="600"/>
              </a:spcAft>
            </a:pPr>
            <a:endParaRPr lang="zh-CN" altLang="en-US" sz="2000" dirty="0"/>
          </a:p>
          <a:p>
            <a:pPr>
              <a:spcAft>
                <a:spcPts val="600"/>
              </a:spcAft>
            </a:pPr>
            <a:endParaRPr lang="zh-CN" altLang="en-US" sz="2000" dirty="0"/>
          </a:p>
          <a:p>
            <a:pPr>
              <a:spcAft>
                <a:spcPts val="600"/>
              </a:spcAft>
            </a:pPr>
            <a:r>
              <a:rPr lang="zh-CN" altLang="en-US" sz="2000" dirty="0" smtClean="0"/>
              <a:t>把</a:t>
            </a:r>
            <a:r>
              <a:rPr lang="en-US" altLang="zh-CN" sz="2000" dirty="0">
                <a:solidFill>
                  <a:srgbClr val="C00000"/>
                </a:solidFill>
              </a:rPr>
              <a:t>Heisenberg</a:t>
            </a:r>
            <a:r>
              <a:rPr lang="zh-CN" altLang="en-US" sz="2000" dirty="0"/>
              <a:t>给出的公式与上式加起来，那就可以得到 </a:t>
            </a:r>
          </a:p>
          <a:p>
            <a:pPr marL="82153" indent="0">
              <a:spcAft>
                <a:spcPts val="600"/>
              </a:spcAft>
              <a:buNone/>
            </a:pPr>
            <a:endParaRPr lang="zh-CN" altLang="en-US" sz="2000" dirty="0">
              <a:solidFill>
                <a:srgbClr val="CC6600"/>
              </a:solidFill>
            </a:endParaRPr>
          </a:p>
        </p:txBody>
      </p:sp>
      <p:graphicFrame>
        <p:nvGraphicFramePr>
          <p:cNvPr id="100355" name="Object 3"/>
          <p:cNvGraphicFramePr>
            <a:graphicFrameLocks noChangeAspect="1"/>
          </p:cNvGraphicFramePr>
          <p:nvPr>
            <p:extLst>
              <p:ext uri="{D42A27DB-BD31-4B8C-83A1-F6EECF244321}">
                <p14:modId xmlns:p14="http://schemas.microsoft.com/office/powerpoint/2010/main" val="1435314472"/>
              </p:ext>
            </p:extLst>
          </p:nvPr>
        </p:nvGraphicFramePr>
        <p:xfrm>
          <a:off x="2123728" y="1340768"/>
          <a:ext cx="3312368" cy="758594"/>
        </p:xfrm>
        <a:graphic>
          <a:graphicData uri="http://schemas.openxmlformats.org/presentationml/2006/ole">
            <mc:AlternateContent xmlns:mc="http://schemas.openxmlformats.org/markup-compatibility/2006">
              <mc:Choice xmlns:v="urn:schemas-microsoft-com:vml" Requires="v">
                <p:oleObj spid="_x0000_s342066" r:id="rId3" imgW="3136900" imgH="723900" progId="Equation.3">
                  <p:embed/>
                </p:oleObj>
              </mc:Choice>
              <mc:Fallback>
                <p:oleObj r:id="rId3" imgW="3136900" imgH="7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340768"/>
                        <a:ext cx="3312368" cy="758594"/>
                      </a:xfrm>
                      <a:prstGeom prst="rect">
                        <a:avLst/>
                      </a:prstGeom>
                      <a:solidFill>
                        <a:srgbClr val="FFCC99"/>
                      </a:solidFill>
                    </p:spPr>
                  </p:pic>
                </p:oleObj>
              </mc:Fallback>
            </mc:AlternateContent>
          </a:graphicData>
        </a:graphic>
      </p:graphicFrame>
      <p:graphicFrame>
        <p:nvGraphicFramePr>
          <p:cNvPr id="100356" name="Object 5"/>
          <p:cNvGraphicFramePr>
            <a:graphicFrameLocks noChangeAspect="1"/>
          </p:cNvGraphicFramePr>
          <p:nvPr>
            <p:extLst>
              <p:ext uri="{D42A27DB-BD31-4B8C-83A1-F6EECF244321}">
                <p14:modId xmlns:p14="http://schemas.microsoft.com/office/powerpoint/2010/main" val="402046885"/>
              </p:ext>
            </p:extLst>
          </p:nvPr>
        </p:nvGraphicFramePr>
        <p:xfrm>
          <a:off x="1763688" y="2530642"/>
          <a:ext cx="4032448" cy="763265"/>
        </p:xfrm>
        <a:graphic>
          <a:graphicData uri="http://schemas.openxmlformats.org/presentationml/2006/ole">
            <mc:AlternateContent xmlns:mc="http://schemas.openxmlformats.org/markup-compatibility/2006">
              <mc:Choice xmlns:v="urn:schemas-microsoft-com:vml" Requires="v">
                <p:oleObj spid="_x0000_s342067" name="Equation" r:id="rId5" imgW="3365500" imgH="635000" progId="Equation.3">
                  <p:embed/>
                </p:oleObj>
              </mc:Choice>
              <mc:Fallback>
                <p:oleObj name="Equation" r:id="rId5" imgW="3365500" imgH="63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2530642"/>
                        <a:ext cx="4032448" cy="763265"/>
                      </a:xfrm>
                      <a:prstGeom prst="rect">
                        <a:avLst/>
                      </a:prstGeom>
                      <a:solidFill>
                        <a:srgbClr val="FFCC99"/>
                      </a:solidFill>
                    </p:spPr>
                  </p:pic>
                </p:oleObj>
              </mc:Fallback>
            </mc:AlternateContent>
          </a:graphicData>
        </a:graphic>
      </p:graphicFrame>
      <mc:AlternateContent xmlns:mc="http://schemas.openxmlformats.org/markup-compatibility/2006">
        <mc:Choice xmlns:a14="http://schemas.microsoft.com/office/drawing/2010/main" Requires="a14">
          <p:sp>
            <p:nvSpPr>
              <p:cNvPr id="2" name="标题 1"/>
              <p:cNvSpPr>
                <a:spLocks noGrp="1"/>
              </p:cNvSpPr>
              <p:nvPr>
                <p:ph type="title"/>
              </p:nvPr>
            </p:nvSpPr>
            <p:spPr>
              <a:xfrm>
                <a:off x="107504" y="95807"/>
                <a:ext cx="8686800" cy="994122"/>
              </a:xfrm>
            </p:spPr>
            <p:txBody>
              <a:bodyPr/>
              <a:lstStyle/>
              <a:p>
                <a:r>
                  <a:rPr lang="zh-CN" altLang="en-US" dirty="0"/>
                  <a:t>第二个</a:t>
                </a:r>
                <a:r>
                  <a:rPr lang="zh-CN" altLang="en-US" dirty="0" smtClean="0"/>
                  <a:t>量子数</a:t>
                </a:r>
                <a:r>
                  <a:rPr lang="en-US" altLang="zh-CN" dirty="0" smtClean="0"/>
                  <a:t>(</a:t>
                </a:r>
                <a14:m>
                  <m:oMath xmlns:m="http://schemas.openxmlformats.org/officeDocument/2006/math">
                    <m:r>
                      <a:rPr lang="en-US" altLang="zh-CN" i="1" dirty="0" smtClean="0">
                        <a:latin typeface="Cambria Math" panose="02040503050406030204" pitchFamily="18" charset="0"/>
                      </a:rPr>
                      <m:t>𝑘</m:t>
                    </m:r>
                  </m:oMath>
                </a14:m>
                <a:r>
                  <a:rPr lang="en-US" altLang="zh-CN" dirty="0" smtClean="0"/>
                  <a:t> or </a:t>
                </a:r>
                <a14:m>
                  <m:oMath xmlns:m="http://schemas.openxmlformats.org/officeDocument/2006/math">
                    <m:r>
                      <a:rPr lang="en-US" altLang="zh-CN" i="1" dirty="0" smtClean="0">
                        <a:latin typeface="Cambria Math" panose="02040503050406030204" pitchFamily="18" charset="0"/>
                      </a:rPr>
                      <m:t>𝑙</m:t>
                    </m:r>
                  </m:oMath>
                </a14:m>
                <a:r>
                  <a:rPr lang="en-US" altLang="zh-CN" dirty="0" smtClean="0"/>
                  <a:t> or </a:t>
                </a:r>
                <a14:m>
                  <m:oMath xmlns:m="http://schemas.openxmlformats.org/officeDocument/2006/math">
                    <m:r>
                      <a:rPr lang="en-US" altLang="zh-CN" i="1" dirty="0" smtClean="0">
                        <a:latin typeface="Cambria Math" panose="02040503050406030204" pitchFamily="18" charset="0"/>
                      </a:rPr>
                      <m:t>𝑗</m:t>
                    </m:r>
                  </m:oMath>
                </a14:m>
                <a:r>
                  <a:rPr lang="en-US" altLang="zh-CN" dirty="0" smtClean="0"/>
                  <a:t>)——Somerfield, Heisenberg, Dirac</a:t>
                </a:r>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xfrm>
                <a:off x="107504" y="95807"/>
                <a:ext cx="8686800" cy="994122"/>
              </a:xfrm>
              <a:blipFill rotWithShape="0">
                <a:blip r:embed="rId7"/>
                <a:stretch>
                  <a:fillRect/>
                </a:stretch>
              </a:blipFill>
            </p:spPr>
            <p:txBody>
              <a:bodyPr/>
              <a:lstStyle/>
              <a:p>
                <a:r>
                  <a:rPr lang="zh-CN" altLang="en-US">
                    <a:noFill/>
                  </a:rPr>
                  <a:t> </a:t>
                </a:r>
              </a:p>
            </p:txBody>
          </p:sp>
        </mc:Fallback>
      </mc:AlternateContent>
      <p:graphicFrame>
        <p:nvGraphicFramePr>
          <p:cNvPr id="7" name="Object 3"/>
          <p:cNvGraphicFramePr>
            <a:graphicFrameLocks noChangeAspect="1"/>
          </p:cNvGraphicFramePr>
          <p:nvPr>
            <p:extLst>
              <p:ext uri="{D42A27DB-BD31-4B8C-83A1-F6EECF244321}">
                <p14:modId xmlns:p14="http://schemas.microsoft.com/office/powerpoint/2010/main" val="2394517372"/>
              </p:ext>
            </p:extLst>
          </p:nvPr>
        </p:nvGraphicFramePr>
        <p:xfrm>
          <a:off x="1151992" y="4221088"/>
          <a:ext cx="5832648" cy="853208"/>
        </p:xfrm>
        <a:graphic>
          <a:graphicData uri="http://schemas.openxmlformats.org/presentationml/2006/ole">
            <mc:AlternateContent xmlns:mc="http://schemas.openxmlformats.org/markup-compatibility/2006">
              <mc:Choice xmlns:v="urn:schemas-microsoft-com:vml" Requires="v">
                <p:oleObj spid="_x0000_s342068" r:id="rId8" imgW="4953000" imgH="736600" progId="">
                  <p:embed/>
                </p:oleObj>
              </mc:Choice>
              <mc:Fallback>
                <p:oleObj r:id="rId8" imgW="4953000" imgH="7366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992" y="4221088"/>
                        <a:ext cx="5832648" cy="853208"/>
                      </a:xfrm>
                      <a:prstGeom prst="rect">
                        <a:avLst/>
                      </a:prstGeom>
                      <a:solidFill>
                        <a:srgbClr val="FFCC99"/>
                      </a:solidFill>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18215094"/>
              </p:ext>
            </p:extLst>
          </p:nvPr>
        </p:nvGraphicFramePr>
        <p:xfrm>
          <a:off x="1691680" y="5483599"/>
          <a:ext cx="4753272" cy="829347"/>
        </p:xfrm>
        <a:graphic>
          <a:graphicData uri="http://schemas.openxmlformats.org/presentationml/2006/ole">
            <mc:AlternateContent xmlns:mc="http://schemas.openxmlformats.org/markup-compatibility/2006">
              <mc:Choice xmlns:v="urn:schemas-microsoft-com:vml" Requires="v">
                <p:oleObj spid="_x0000_s342069" r:id="rId10" imgW="3949700" imgH="685800" progId="">
                  <p:embed/>
                </p:oleObj>
              </mc:Choice>
              <mc:Fallback>
                <p:oleObj r:id="rId10" imgW="3949700" imgH="6858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1680" y="5483599"/>
                        <a:ext cx="4753272" cy="829347"/>
                      </a:xfrm>
                      <a:prstGeom prst="rect">
                        <a:avLst/>
                      </a:prstGeom>
                      <a:solidFill>
                        <a:srgbClr val="FFCC99"/>
                      </a:solidFill>
                    </p:spPr>
                  </p:pic>
                </p:oleObj>
              </mc:Fallback>
            </mc:AlternateContent>
          </a:graphicData>
        </a:graphic>
      </p:graphicFrame>
    </p:spTree>
    <p:extLst>
      <p:ext uri="{BB962C8B-B14F-4D97-AF65-F5344CB8AC3E}">
        <p14:creationId xmlns:p14="http://schemas.microsoft.com/office/powerpoint/2010/main" val="31365459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Picture 3" descr="4Z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640" y="272725"/>
            <a:ext cx="6480720" cy="6404827"/>
          </a:xfrm>
          <a:prstGeom prst="rect">
            <a:avLst/>
          </a:prstGeom>
          <a:solidFill>
            <a:srgbClr val="FFFFCC"/>
          </a:solidFill>
        </p:spPr>
      </p:pic>
    </p:spTree>
    <p:extLst>
      <p:ext uri="{BB962C8B-B14F-4D97-AF65-F5344CB8AC3E}">
        <p14:creationId xmlns:p14="http://schemas.microsoft.com/office/powerpoint/2010/main" val="4768023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95536" y="620688"/>
            <a:ext cx="835342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mn-ea"/>
                <a:ea typeface="+mn-ea"/>
              </a:rPr>
              <a:t>这样，</a:t>
            </a:r>
            <a:r>
              <a:rPr lang="en-US" altLang="zh-CN" dirty="0">
                <a:solidFill>
                  <a:schemeClr val="hlink"/>
                </a:solidFill>
                <a:latin typeface="+mn-ea"/>
                <a:ea typeface="+mn-ea"/>
              </a:rPr>
              <a:t>H</a:t>
            </a:r>
            <a:r>
              <a:rPr lang="zh-CN" altLang="en-US" dirty="0">
                <a:solidFill>
                  <a:schemeClr val="hlink"/>
                </a:solidFill>
                <a:latin typeface="+mn-ea"/>
                <a:ea typeface="+mn-ea"/>
              </a:rPr>
              <a:t>的总能量</a:t>
            </a:r>
            <a:r>
              <a:rPr lang="zh-CN" altLang="en-US" dirty="0">
                <a:latin typeface="+mn-ea"/>
                <a:ea typeface="+mn-ea"/>
              </a:rPr>
              <a:t>就可以表示为</a:t>
            </a:r>
          </a:p>
          <a:p>
            <a:pPr algn="just" eaLnBrk="1" hangingPunct="1"/>
            <a:endParaRPr lang="zh-CN" altLang="en-US" dirty="0">
              <a:latin typeface="+mn-ea"/>
              <a:ea typeface="+mn-ea"/>
            </a:endParaRPr>
          </a:p>
          <a:p>
            <a:pPr algn="just" eaLnBrk="1" hangingPunct="1"/>
            <a:endParaRPr lang="zh-CN" altLang="en-US" dirty="0">
              <a:latin typeface="+mn-ea"/>
              <a:ea typeface="+mn-ea"/>
            </a:endParaRPr>
          </a:p>
          <a:p>
            <a:pPr algn="just" eaLnBrk="1" hangingPunct="1"/>
            <a:endParaRPr lang="zh-CN" altLang="en-US" dirty="0">
              <a:latin typeface="+mn-ea"/>
              <a:ea typeface="+mn-ea"/>
            </a:endParaRPr>
          </a:p>
          <a:p>
            <a:pPr algn="just" eaLnBrk="1" hangingPunct="1"/>
            <a:endParaRPr lang="zh-CN" altLang="en-US" dirty="0">
              <a:latin typeface="+mn-ea"/>
              <a:ea typeface="+mn-ea"/>
            </a:endParaRPr>
          </a:p>
          <a:p>
            <a:pPr algn="just" eaLnBrk="1" hangingPunct="1"/>
            <a:endParaRPr lang="zh-CN" altLang="en-US" dirty="0">
              <a:latin typeface="+mn-ea"/>
              <a:ea typeface="+mn-ea"/>
            </a:endParaRPr>
          </a:p>
          <a:p>
            <a:pPr algn="just" eaLnBrk="1" hangingPunct="1"/>
            <a:r>
              <a:rPr lang="zh-CN" altLang="en-US" dirty="0">
                <a:latin typeface="+mn-ea"/>
                <a:ea typeface="+mn-ea"/>
              </a:rPr>
              <a:t>此</a:t>
            </a:r>
            <a:r>
              <a:rPr lang="zh-CN" altLang="en-US" dirty="0" smtClean="0">
                <a:latin typeface="+mn-ea"/>
                <a:ea typeface="+mn-ea"/>
              </a:rPr>
              <a:t>结果与</a:t>
            </a:r>
            <a:r>
              <a:rPr lang="en-US" altLang="zh-CN" dirty="0" smtClean="0">
                <a:latin typeface="+mn-ea"/>
                <a:ea typeface="+mn-ea"/>
              </a:rPr>
              <a:t>Somerfield</a:t>
            </a:r>
            <a:r>
              <a:rPr lang="zh-CN" altLang="en-US" dirty="0" smtClean="0">
                <a:latin typeface="+mn-ea"/>
                <a:ea typeface="+mn-ea"/>
              </a:rPr>
              <a:t>的</a:t>
            </a:r>
            <a:r>
              <a:rPr lang="zh-CN" altLang="en-US" dirty="0">
                <a:latin typeface="+mn-ea"/>
                <a:ea typeface="+mn-ea"/>
              </a:rPr>
              <a:t>一样与实验符合很好，</a:t>
            </a:r>
            <a:r>
              <a:rPr lang="zh-CN" altLang="en-US" dirty="0" smtClean="0">
                <a:latin typeface="+mn-ea"/>
                <a:ea typeface="+mn-ea"/>
              </a:rPr>
              <a:t>但</a:t>
            </a:r>
            <a:r>
              <a:rPr lang="zh-CN" altLang="en-US" dirty="0" smtClean="0">
                <a:solidFill>
                  <a:schemeClr val="hlink"/>
                </a:solidFill>
                <a:latin typeface="+mn-ea"/>
                <a:ea typeface="+mn-ea"/>
              </a:rPr>
              <a:t>物理</a:t>
            </a:r>
            <a:r>
              <a:rPr lang="zh-CN" altLang="en-US" dirty="0">
                <a:solidFill>
                  <a:schemeClr val="hlink"/>
                </a:solidFill>
                <a:latin typeface="+mn-ea"/>
                <a:ea typeface="+mn-ea"/>
              </a:rPr>
              <a:t>含义</a:t>
            </a:r>
            <a:r>
              <a:rPr lang="zh-CN" altLang="en-US" dirty="0" smtClean="0">
                <a:latin typeface="+mn-ea"/>
                <a:ea typeface="+mn-ea"/>
              </a:rPr>
              <a:t>与完全</a:t>
            </a:r>
            <a:r>
              <a:rPr lang="zh-CN" altLang="en-US" dirty="0">
                <a:latin typeface="+mn-ea"/>
                <a:ea typeface="+mn-ea"/>
              </a:rPr>
              <a:t>不同</a:t>
            </a:r>
            <a:r>
              <a:rPr lang="zh-CN" altLang="en-US" dirty="0" smtClean="0">
                <a:latin typeface="+mn-ea"/>
                <a:ea typeface="+mn-ea"/>
              </a:rPr>
              <a:t>，包含自旋</a:t>
            </a:r>
            <a:r>
              <a:rPr lang="en-US" altLang="zh-CN" dirty="0" smtClean="0">
                <a:latin typeface="+mn-ea"/>
                <a:ea typeface="+mn-ea"/>
              </a:rPr>
              <a:t>-</a:t>
            </a:r>
            <a:r>
              <a:rPr lang="zh-CN" altLang="en-US" dirty="0" smtClean="0">
                <a:latin typeface="+mn-ea"/>
                <a:ea typeface="+mn-ea"/>
              </a:rPr>
              <a:t>轨道耦合</a:t>
            </a:r>
            <a:r>
              <a:rPr lang="zh-CN" altLang="en-US" dirty="0">
                <a:latin typeface="+mn-ea"/>
                <a:ea typeface="+mn-ea"/>
              </a:rPr>
              <a:t>。在索末菲的</a:t>
            </a:r>
            <a:r>
              <a:rPr lang="zh-CN" altLang="en-US" dirty="0" smtClean="0">
                <a:latin typeface="+mn-ea"/>
                <a:ea typeface="+mn-ea"/>
              </a:rPr>
              <a:t>理论，</a:t>
            </a:r>
            <a:r>
              <a:rPr lang="zh-CN" altLang="en-US" dirty="0">
                <a:latin typeface="+mn-ea"/>
                <a:ea typeface="+mn-ea"/>
              </a:rPr>
              <a:t>两个正确的项都未被考虑，但它们相加以后其中有些项正好相互抵消，致使索末菲的结果能与实验有良好的符合</a:t>
            </a:r>
            <a:r>
              <a:rPr lang="zh-CN" altLang="en-US" dirty="0" smtClean="0">
                <a:latin typeface="+mn-ea"/>
                <a:ea typeface="+mn-ea"/>
              </a:rPr>
              <a:t>。</a:t>
            </a:r>
            <a:endParaRPr lang="en-US" altLang="zh-CN" dirty="0" smtClean="0">
              <a:latin typeface="+mn-ea"/>
              <a:ea typeface="+mn-ea"/>
            </a:endParaRPr>
          </a:p>
          <a:p>
            <a:pPr algn="just" eaLnBrk="1" hangingPunct="1"/>
            <a:r>
              <a:rPr lang="zh-CN" altLang="en-US" dirty="0" smtClean="0">
                <a:solidFill>
                  <a:schemeClr val="folHlink"/>
                </a:solidFill>
                <a:latin typeface="+mn-ea"/>
                <a:ea typeface="+mn-ea"/>
              </a:rPr>
              <a:t>索末菲</a:t>
            </a:r>
            <a:r>
              <a:rPr lang="zh-CN" altLang="en-US" dirty="0">
                <a:solidFill>
                  <a:schemeClr val="folHlink"/>
                </a:solidFill>
                <a:latin typeface="+mn-ea"/>
                <a:ea typeface="+mn-ea"/>
              </a:rPr>
              <a:t>引入精细结构常数的重要</a:t>
            </a:r>
            <a:r>
              <a:rPr lang="zh-CN" altLang="en-US" dirty="0" smtClean="0">
                <a:solidFill>
                  <a:schemeClr val="folHlink"/>
                </a:solidFill>
                <a:latin typeface="+mn-ea"/>
                <a:ea typeface="+mn-ea"/>
              </a:rPr>
              <a:t>意义</a:t>
            </a:r>
            <a:r>
              <a:rPr lang="en-US" altLang="zh-CN" dirty="0">
                <a:solidFill>
                  <a:schemeClr val="folHlink"/>
                </a:solidFill>
                <a:latin typeface="+mn-ea"/>
                <a:ea typeface="+mn-ea"/>
              </a:rPr>
              <a:t>——</a:t>
            </a:r>
            <a:r>
              <a:rPr lang="zh-CN" altLang="en-US" dirty="0" smtClean="0">
                <a:solidFill>
                  <a:srgbClr val="C00000"/>
                </a:solidFill>
                <a:latin typeface="+mn-ea"/>
                <a:ea typeface="+mn-ea"/>
              </a:rPr>
              <a:t>最</a:t>
            </a:r>
            <a:r>
              <a:rPr lang="zh-CN" altLang="en-US" dirty="0">
                <a:solidFill>
                  <a:srgbClr val="C00000"/>
                </a:solidFill>
                <a:latin typeface="+mn-ea"/>
                <a:ea typeface="+mn-ea"/>
              </a:rPr>
              <a:t>值得庆贺的失败。</a:t>
            </a:r>
          </a:p>
        </p:txBody>
      </p:sp>
      <p:graphicFrame>
        <p:nvGraphicFramePr>
          <p:cNvPr id="102403" name="Object 4"/>
          <p:cNvGraphicFramePr>
            <a:graphicFrameLocks noChangeAspect="1"/>
          </p:cNvGraphicFramePr>
          <p:nvPr>
            <p:extLst>
              <p:ext uri="{D42A27DB-BD31-4B8C-83A1-F6EECF244321}">
                <p14:modId xmlns:p14="http://schemas.microsoft.com/office/powerpoint/2010/main" val="3552189505"/>
              </p:ext>
            </p:extLst>
          </p:nvPr>
        </p:nvGraphicFramePr>
        <p:xfrm>
          <a:off x="826766" y="1484859"/>
          <a:ext cx="7696200" cy="1101725"/>
        </p:xfrm>
        <a:graphic>
          <a:graphicData uri="http://schemas.openxmlformats.org/presentationml/2006/ole">
            <mc:AlternateContent xmlns:mc="http://schemas.openxmlformats.org/markup-compatibility/2006">
              <mc:Choice xmlns:v="urn:schemas-microsoft-com:vml" Requires="v">
                <p:oleObj spid="_x0000_s344082" r:id="rId3" imgW="4813300" imgH="685800" progId="">
                  <p:embed/>
                </p:oleObj>
              </mc:Choice>
              <mc:Fallback>
                <p:oleObj r:id="rId3" imgW="4813300" imgH="685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66" y="1484859"/>
                        <a:ext cx="7696200" cy="1101725"/>
                      </a:xfrm>
                      <a:prstGeom prst="rect">
                        <a:avLst/>
                      </a:prstGeom>
                      <a:solidFill>
                        <a:srgbClr val="FFCC99"/>
                      </a:solidFill>
                    </p:spPr>
                  </p:pic>
                </p:oleObj>
              </mc:Fallback>
            </mc:AlternateContent>
          </a:graphicData>
        </a:graphic>
      </p:graphicFrame>
    </p:spTree>
    <p:extLst>
      <p:ext uri="{BB962C8B-B14F-4D97-AF65-F5344CB8AC3E}">
        <p14:creationId xmlns:p14="http://schemas.microsoft.com/office/powerpoint/2010/main" val="35152119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endParaRPr lang="zh-CN" altLang="en-US" sz="2800">
              <a:latin typeface="Times New Roman" panose="02020603050405020304" pitchFamily="18" charset="0"/>
              <a:ea typeface="楷体_GB2312" pitchFamily="49" charset="-122"/>
            </a:endParaRPr>
          </a:p>
        </p:txBody>
      </p:sp>
      <p:pic>
        <p:nvPicPr>
          <p:cNvPr id="104451" name="Picture 4"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5"/>
          <p:cNvSpPr>
            <a:spLocks noChangeArrowheads="1"/>
          </p:cNvSpPr>
          <p:nvPr/>
        </p:nvSpPr>
        <p:spPr bwMode="auto">
          <a:xfrm>
            <a:off x="5435600" y="3933825"/>
            <a:ext cx="3276600" cy="155257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solidFill>
                  <a:srgbClr val="CC6600"/>
                </a:solidFill>
                <a:latin typeface="Times New Roman" panose="02020603050405020304" pitchFamily="18" charset="0"/>
                <a:ea typeface="楷体_GB2312" pitchFamily="49" charset="-122"/>
              </a:rPr>
              <a:t>狄拉克的理论表明，氢原子能级只决定于主量子数 </a:t>
            </a:r>
            <a:r>
              <a:rPr lang="en-US" altLang="zh-CN" b="1" i="1">
                <a:solidFill>
                  <a:srgbClr val="CC6600"/>
                </a:solidFill>
                <a:latin typeface="Times New Roman" panose="02020603050405020304" pitchFamily="18" charset="0"/>
                <a:ea typeface="楷体_GB2312" pitchFamily="49" charset="-122"/>
              </a:rPr>
              <a:t>n </a:t>
            </a:r>
            <a:r>
              <a:rPr lang="zh-CN" altLang="en-US" b="1">
                <a:solidFill>
                  <a:srgbClr val="CC6600"/>
                </a:solidFill>
                <a:latin typeface="Times New Roman" panose="02020603050405020304" pitchFamily="18" charset="0"/>
                <a:ea typeface="楷体_GB2312" pitchFamily="49" charset="-122"/>
              </a:rPr>
              <a:t>和总角动量量子数</a:t>
            </a:r>
            <a:r>
              <a:rPr lang="en-US" altLang="zh-CN" b="1" i="1">
                <a:solidFill>
                  <a:srgbClr val="CC6600"/>
                </a:solidFill>
                <a:latin typeface="Times New Roman" panose="02020603050405020304" pitchFamily="18" charset="0"/>
                <a:ea typeface="楷体_GB2312" pitchFamily="49" charset="-122"/>
              </a:rPr>
              <a:t>j </a:t>
            </a:r>
            <a:r>
              <a:rPr lang="zh-CN" altLang="en-US" b="1">
                <a:solidFill>
                  <a:srgbClr val="CC6600"/>
                </a:solidFill>
                <a:latin typeface="Times New Roman" panose="02020603050405020304" pitchFamily="18" charset="0"/>
                <a:ea typeface="楷体_GB2312" pitchFamily="49" charset="-122"/>
              </a:rPr>
              <a:t>。</a:t>
            </a:r>
            <a:endParaRPr lang="zh-CN" altLang="en-US">
              <a:solidFill>
                <a:srgbClr val="CC6600"/>
              </a:solidFill>
              <a:latin typeface="Times New Roman" panose="02020603050405020304" pitchFamily="18" charset="0"/>
              <a:ea typeface="楷体_GB2312" pitchFamily="49" charset="-122"/>
            </a:endParaRPr>
          </a:p>
        </p:txBody>
      </p:sp>
      <p:sp>
        <p:nvSpPr>
          <p:cNvPr id="283654" name="AutoShape 6"/>
          <p:cNvSpPr>
            <a:spLocks noChangeArrowheads="1"/>
          </p:cNvSpPr>
          <p:nvPr/>
        </p:nvSpPr>
        <p:spPr bwMode="auto">
          <a:xfrm>
            <a:off x="468313" y="4797425"/>
            <a:ext cx="1008062" cy="576263"/>
          </a:xfrm>
          <a:prstGeom prst="wedgeRoundRectCallout">
            <a:avLst>
              <a:gd name="adj1" fmla="val 248111"/>
              <a:gd name="adj2" fmla="val -110329"/>
              <a:gd name="adj3" fmla="val 16667"/>
            </a:avLst>
          </a:prstGeom>
          <a:solidFill>
            <a:srgbClr val="FFCC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sz="2800" b="1">
                <a:solidFill>
                  <a:schemeClr val="hlink"/>
                </a:solidFill>
                <a:effectLst>
                  <a:outerShdw blurRad="38100" dist="38100" dir="2700000" algn="tl">
                    <a:srgbClr val="000000"/>
                  </a:outerShdw>
                </a:effectLst>
                <a:ea typeface="楷体_GB2312" pitchFamily="49" charset="-122"/>
              </a:rPr>
              <a:t>简并</a:t>
            </a:r>
          </a:p>
        </p:txBody>
      </p:sp>
    </p:spTree>
    <p:extLst>
      <p:ext uri="{BB962C8B-B14F-4D97-AF65-F5344CB8AC3E}">
        <p14:creationId xmlns:p14="http://schemas.microsoft.com/office/powerpoint/2010/main" val="96742928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5" name="Picture 9" descr="4Z13"/>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295" r="11777"/>
          <a:stretch/>
        </p:blipFill>
        <p:spPr bwMode="auto">
          <a:xfrm>
            <a:off x="5148064" y="1263751"/>
            <a:ext cx="3816424" cy="4510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dirty="0" smtClean="0"/>
                  <a:t>量子数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𝒍</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oMath>
                </a14:m>
                <a:r>
                  <a:rPr lang="en-US" altLang="zh-CN" dirty="0" smtClean="0"/>
                  <a:t>——Lamb Shift</a:t>
                </a:r>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sp>
        <p:nvSpPr>
          <p:cNvPr id="3" name="内容占位符 2"/>
          <p:cNvSpPr>
            <a:spLocks noGrp="1"/>
          </p:cNvSpPr>
          <p:nvPr>
            <p:ph idx="1"/>
          </p:nvPr>
        </p:nvSpPr>
        <p:spPr>
          <a:xfrm>
            <a:off x="457200" y="1412776"/>
            <a:ext cx="4618856" cy="4525962"/>
          </a:xfrm>
        </p:spPr>
        <p:txBody>
          <a:bodyPr/>
          <a:lstStyle/>
          <a:p>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1947</a:t>
            </a:r>
            <a:r>
              <a:rPr lang="zh-CN" altLang="en-US" sz="2000" dirty="0">
                <a:latin typeface="Times New Roman" panose="02020603050405020304" pitchFamily="18" charset="0"/>
                <a:cs typeface="Times New Roman" panose="02020603050405020304" pitchFamily="18" charset="0"/>
              </a:rPr>
              <a:t>年，兰姆（</a:t>
            </a:r>
            <a:r>
              <a:rPr lang="en-US" altLang="zh-CN" sz="2000" dirty="0" err="1">
                <a:latin typeface="Times New Roman" panose="02020603050405020304" pitchFamily="18" charset="0"/>
                <a:cs typeface="Times New Roman" panose="02020603050405020304" pitchFamily="18" charset="0"/>
              </a:rPr>
              <a:t>W.E.Lamb</a:t>
            </a:r>
            <a:r>
              <a:rPr lang="zh-CN" altLang="en-US" sz="2000" dirty="0">
                <a:latin typeface="Times New Roman" panose="02020603050405020304" pitchFamily="18" charset="0"/>
                <a:cs typeface="Times New Roman" panose="02020603050405020304" pitchFamily="18" charset="0"/>
              </a:rPr>
              <a:t>）和他的学生雷瑟福</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R.C.Retherford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宣布了他们精密的实验结果：他们观察到氢原子的</a:t>
            </a:r>
            <a:r>
              <a:rPr lang="en-US" altLang="zh-CN" sz="2000" dirty="0">
                <a:latin typeface="Times New Roman" panose="02020603050405020304" pitchFamily="18" charset="0"/>
                <a:cs typeface="Times New Roman" panose="02020603050405020304" pitchFamily="18" charset="0"/>
              </a:rPr>
              <a:t>2</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S</a:t>
            </a:r>
            <a:r>
              <a:rPr lang="en-US" altLang="zh-CN" sz="2000" baseline="-25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2</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P</a:t>
            </a:r>
            <a:r>
              <a:rPr lang="en-US" altLang="zh-CN" sz="2000" baseline="-25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能级并不重合，而有一个大小为</a:t>
            </a:r>
            <a:r>
              <a:rPr lang="en-US" altLang="zh-CN" sz="2000" dirty="0">
                <a:latin typeface="Times New Roman" panose="02020603050405020304" pitchFamily="18" charset="0"/>
                <a:cs typeface="Times New Roman" panose="02020603050405020304" pitchFamily="18" charset="0"/>
              </a:rPr>
              <a:t>1057.8M Hz (4.37</a:t>
            </a:r>
            <a:r>
              <a:rPr lang="el-GR" altLang="zh-CN" sz="2000" i="1" dirty="0">
                <a:latin typeface="Times New Roman" panose="02020603050405020304" pitchFamily="18" charset="0"/>
                <a:cs typeface="Times New Roman" panose="02020603050405020304" pitchFamily="18" charset="0"/>
              </a:rPr>
              <a:t>μ</a:t>
            </a:r>
            <a:r>
              <a:rPr lang="en-US" altLang="zh-CN" sz="2000" i="1" dirty="0">
                <a:latin typeface="Times New Roman" panose="02020603050405020304" pitchFamily="18" charset="0"/>
                <a:cs typeface="Times New Roman" panose="02020603050405020304" pitchFamily="18" charset="0"/>
              </a:rPr>
              <a:t>eV</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的裂距，这就是著名的兰姆移位。考虑了一因素之后，氢的光谱线就发生了进一步分裂，以</a:t>
            </a:r>
            <a:r>
              <a:rPr lang="en-US" altLang="zh-CN" sz="2000"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α</a:t>
            </a:r>
            <a:r>
              <a:rPr lang="zh-CN" altLang="en-US" sz="2000" dirty="0">
                <a:latin typeface="Times New Roman" panose="02020603050405020304" pitchFamily="18" charset="0"/>
                <a:cs typeface="Times New Roman" panose="02020603050405020304" pitchFamily="18" charset="0"/>
              </a:rPr>
              <a:t>线为例，就包含着七条谱线。兰姆移位的大小约是（</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 =2</a:t>
            </a:r>
            <a:r>
              <a:rPr lang="zh-CN" altLang="en-US" sz="2000" dirty="0">
                <a:latin typeface="Times New Roman" panose="02020603050405020304" pitchFamily="18" charset="0"/>
                <a:cs typeface="Times New Roman" panose="02020603050405020304" pitchFamily="18" charset="0"/>
              </a:rPr>
              <a:t>）精细结构（自旋</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轨道相互作用引起的）分裂的</a:t>
            </a:r>
            <a:r>
              <a:rPr lang="en-US" altLang="zh-CN" sz="2000" dirty="0">
                <a:latin typeface="Times New Roman" panose="02020603050405020304" pitchFamily="18" charset="0"/>
                <a:cs typeface="Times New Roman" panose="02020603050405020304" pitchFamily="18" charset="0"/>
              </a:rPr>
              <a:t>1/10</a:t>
            </a:r>
            <a:r>
              <a:rPr lang="zh-CN" altLang="en-US" sz="2000" dirty="0">
                <a:latin typeface="Times New Roman" panose="02020603050405020304" pitchFamily="18" charset="0"/>
                <a:cs typeface="Times New Roman" panose="02020603050405020304" pitchFamily="18" charset="0"/>
              </a:rPr>
              <a:t>；对于</a:t>
            </a:r>
            <a:r>
              <a:rPr lang="en-US" altLang="zh-CN" sz="2000" i="1" dirty="0">
                <a:latin typeface="Times New Roman" panose="02020603050405020304" pitchFamily="18" charset="0"/>
                <a:cs typeface="Times New Roman" panose="02020603050405020304" pitchFamily="18" charset="0"/>
              </a:rPr>
              <a:t>j</a:t>
            </a:r>
            <a:r>
              <a:rPr lang="en-US" altLang="zh-CN" sz="2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的能级的姆移位，则几乎小到完全可以忽略。</a:t>
            </a:r>
          </a:p>
        </p:txBody>
      </p:sp>
    </p:spTree>
    <p:extLst>
      <p:ext uri="{BB962C8B-B14F-4D97-AF65-F5344CB8AC3E}">
        <p14:creationId xmlns:p14="http://schemas.microsoft.com/office/powerpoint/2010/main" val="27312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1238250" y="476672"/>
            <a:ext cx="7905750" cy="6134100"/>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2051720" y="912232"/>
                <a:ext cx="1152128" cy="5262979"/>
              </a:xfrm>
              <a:prstGeom prst="rect">
                <a:avLst/>
              </a:prstGeom>
              <a:noFill/>
              <a:ln w="28575">
                <a:solidFill>
                  <a:srgbClr val="FF0000"/>
                </a:solidFill>
              </a:ln>
            </p:spPr>
            <p:txBody>
              <a:bodyPr wrap="square" rtlCol="0">
                <a:spAutoFit/>
              </a:bodyPr>
              <a:lstStyle/>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r>
                  <a:rPr lang="zh-CN" altLang="en-US" b="1" dirty="0" smtClean="0">
                    <a:solidFill>
                      <a:srgbClr val="FF0000"/>
                    </a:solidFill>
                    <a:latin typeface="+mn-ea"/>
                    <a:ea typeface="+mn-ea"/>
                  </a:rPr>
                  <a:t>量子数</a:t>
                </a:r>
                <a:endParaRPr lang="en-US" altLang="zh-CN" b="1" dirty="0" smtClean="0">
                  <a:solidFill>
                    <a:srgbClr val="FF0000"/>
                  </a:solidFill>
                  <a:latin typeface="+mn-ea"/>
                  <a:ea typeface="+mn-ea"/>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mn-ea"/>
                        </a:rPr>
                        <m:t>𝒏</m:t>
                      </m:r>
                    </m:oMath>
                  </m:oMathPara>
                </a14:m>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zh-CN" altLang="en-US" b="1" dirty="0">
                  <a:solidFill>
                    <a:srgbClr val="FF0000"/>
                  </a:solidFill>
                  <a:latin typeface="+mn-ea"/>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051720" y="912232"/>
                <a:ext cx="1152128" cy="5262979"/>
              </a:xfrm>
              <a:prstGeom prst="rect">
                <a:avLst/>
              </a:prstGeom>
              <a:blipFill rotWithShape="0">
                <a:blip r:embed="rId4"/>
                <a:stretch>
                  <a:fillRect l="-5155" r="-4124"/>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491880" y="944311"/>
                <a:ext cx="1224136" cy="5262979"/>
              </a:xfrm>
              <a:prstGeom prst="rect">
                <a:avLst/>
              </a:prstGeom>
              <a:noFill/>
              <a:ln w="28575">
                <a:solidFill>
                  <a:srgbClr val="FF0000"/>
                </a:solidFill>
              </a:ln>
            </p:spPr>
            <p:txBody>
              <a:bodyPr wrap="square" rtlCol="0">
                <a:spAutoFit/>
              </a:bodyPr>
              <a:lstStyle/>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r>
                  <a:rPr lang="zh-CN" altLang="en-US" b="1" dirty="0" smtClean="0">
                    <a:solidFill>
                      <a:srgbClr val="FF0000"/>
                    </a:solidFill>
                    <a:latin typeface="+mn-ea"/>
                    <a:ea typeface="+mn-ea"/>
                  </a:rPr>
                  <a:t>量子数</a:t>
                </a:r>
                <a:endParaRPr lang="en-US" altLang="zh-CN" b="1" dirty="0" smtClean="0">
                  <a:solidFill>
                    <a:srgbClr val="FF0000"/>
                  </a:solidFill>
                  <a:latin typeface="+mn-ea"/>
                  <a:ea typeface="+mn-ea"/>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mn-ea"/>
                        </a:rPr>
                        <m:t>𝒏</m:t>
                      </m:r>
                      <m:r>
                        <a:rPr lang="en-US" altLang="zh-CN" b="1" i="0"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𝒌</m:t>
                      </m:r>
                    </m:oMath>
                  </m:oMathPara>
                </a14:m>
                <a:endParaRPr lang="en-US" altLang="zh-CN" b="1" i="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zh-CN" altLang="en-US" b="1" dirty="0">
                  <a:solidFill>
                    <a:srgbClr val="FF0000"/>
                  </a:solidFill>
                  <a:latin typeface="+mn-ea"/>
                  <a:ea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491880" y="944311"/>
                <a:ext cx="1224136" cy="5262979"/>
              </a:xfrm>
              <a:prstGeom prst="rect">
                <a:avLst/>
              </a:prstGeom>
              <a:blipFill rotWithShape="0">
                <a:blip r:embed="rId5"/>
                <a:stretch>
                  <a:fillRect l="-1942" r="-971"/>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805059" y="944311"/>
                <a:ext cx="1279110" cy="5262979"/>
              </a:xfrm>
              <a:prstGeom prst="rect">
                <a:avLst/>
              </a:prstGeom>
              <a:noFill/>
              <a:ln w="28575">
                <a:solidFill>
                  <a:srgbClr val="FF0000"/>
                </a:solidFill>
              </a:ln>
            </p:spPr>
            <p:txBody>
              <a:bodyPr wrap="square" rtlCol="0">
                <a:spAutoFit/>
              </a:bodyPr>
              <a:lstStyle/>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r>
                  <a:rPr lang="zh-CN" altLang="en-US" b="1" dirty="0" smtClean="0">
                    <a:solidFill>
                      <a:srgbClr val="FF0000"/>
                    </a:solidFill>
                    <a:latin typeface="+mn-ea"/>
                    <a:ea typeface="+mn-ea"/>
                  </a:rPr>
                  <a:t>量子数</a:t>
                </a:r>
                <a:endParaRPr lang="en-US" altLang="zh-CN" b="1" dirty="0" smtClean="0">
                  <a:solidFill>
                    <a:srgbClr val="FF0000"/>
                  </a:solidFill>
                  <a:latin typeface="+mn-ea"/>
                  <a:ea typeface="+mn-ea"/>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mn-ea"/>
                        </a:rPr>
                        <m:t>𝒏</m:t>
                      </m:r>
                      <m:r>
                        <a:rPr lang="en-US" altLang="zh-CN" b="1" i="0"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𝒍</m:t>
                      </m:r>
                    </m:oMath>
                  </m:oMathPara>
                </a14:m>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zh-CN" altLang="en-US" b="1" dirty="0">
                  <a:solidFill>
                    <a:srgbClr val="FF0000"/>
                  </a:solidFill>
                  <a:latin typeface="+mn-ea"/>
                  <a:ea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805059" y="944311"/>
                <a:ext cx="1279110" cy="5262979"/>
              </a:xfrm>
              <a:prstGeom prst="rect">
                <a:avLst/>
              </a:prstGeom>
              <a:blipFill rotWithShape="0">
                <a:blip r:embed="rId6"/>
                <a:stretch>
                  <a:fillRect/>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73212" y="944311"/>
                <a:ext cx="1279110" cy="5262979"/>
              </a:xfrm>
              <a:prstGeom prst="rect">
                <a:avLst/>
              </a:prstGeom>
              <a:noFill/>
              <a:ln w="28575">
                <a:solidFill>
                  <a:srgbClr val="FF0000"/>
                </a:solidFill>
              </a:ln>
            </p:spPr>
            <p:txBody>
              <a:bodyPr wrap="square" rtlCol="0">
                <a:spAutoFit/>
              </a:bodyPr>
              <a:lstStyle/>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r>
                  <a:rPr lang="zh-CN" altLang="en-US" b="1" dirty="0" smtClean="0">
                    <a:solidFill>
                      <a:srgbClr val="FF0000"/>
                    </a:solidFill>
                    <a:latin typeface="+mn-ea"/>
                    <a:ea typeface="+mn-ea"/>
                  </a:rPr>
                  <a:t>量子数</a:t>
                </a:r>
                <a:endParaRPr lang="en-US" altLang="zh-CN" b="1" dirty="0" smtClean="0">
                  <a:solidFill>
                    <a:srgbClr val="FF0000"/>
                  </a:solidFill>
                  <a:latin typeface="+mn-ea"/>
                  <a:ea typeface="+mn-ea"/>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mn-ea"/>
                        </a:rPr>
                        <m:t>𝒏</m:t>
                      </m:r>
                      <m:r>
                        <a:rPr lang="en-US" altLang="zh-CN" b="1" i="0"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𝒋</m:t>
                      </m:r>
                    </m:oMath>
                  </m:oMathPara>
                </a14:m>
                <a:endParaRPr lang="en-US" altLang="zh-CN" b="1" dirty="0" smtClean="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zh-CN" altLang="en-US" b="1" dirty="0">
                  <a:solidFill>
                    <a:srgbClr val="FF0000"/>
                  </a:solidFill>
                  <a:latin typeface="+mn-ea"/>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173212" y="944311"/>
                <a:ext cx="1279110" cy="5262979"/>
              </a:xfrm>
              <a:prstGeom prst="rect">
                <a:avLst/>
              </a:prstGeom>
              <a:blipFill rotWithShape="0">
                <a:blip r:embed="rId7"/>
                <a:stretch>
                  <a:fillRect/>
                </a:stretch>
              </a:blipFill>
              <a:ln w="28575">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658606" y="944311"/>
                <a:ext cx="1279110" cy="5262979"/>
              </a:xfrm>
              <a:prstGeom prst="rect">
                <a:avLst/>
              </a:prstGeom>
              <a:noFill/>
              <a:ln w="28575">
                <a:solidFill>
                  <a:srgbClr val="FF0000"/>
                </a:solidFill>
              </a:ln>
            </p:spPr>
            <p:txBody>
              <a:bodyPr wrap="square" rtlCol="0">
                <a:spAutoFit/>
              </a:bodyPr>
              <a:lstStyle/>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r>
                  <a:rPr lang="zh-CN" altLang="en-US" b="1" dirty="0" smtClean="0">
                    <a:solidFill>
                      <a:srgbClr val="FF0000"/>
                    </a:solidFill>
                    <a:latin typeface="+mn-ea"/>
                    <a:ea typeface="+mn-ea"/>
                  </a:rPr>
                  <a:t>量子数</a:t>
                </a:r>
                <a:endParaRPr lang="en-US" altLang="zh-CN" b="1" dirty="0" smtClean="0">
                  <a:solidFill>
                    <a:srgbClr val="FF0000"/>
                  </a:solidFill>
                  <a:latin typeface="+mn-ea"/>
                  <a:ea typeface="+mn-ea"/>
                </a:endParaRPr>
              </a:p>
              <a:p>
                <a:pPr algn="ct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mn-ea"/>
                        </a:rPr>
                        <m:t>𝒏</m:t>
                      </m:r>
                      <m:r>
                        <a:rPr lang="en-US" altLang="zh-CN" b="1" i="0"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𝒋</m:t>
                      </m:r>
                      <m:r>
                        <a:rPr lang="en-US" altLang="zh-CN" b="1" i="1"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𝒍</m:t>
                      </m:r>
                      <m:r>
                        <a:rPr lang="en-US" altLang="zh-CN" b="1" i="1" dirty="0" smtClean="0">
                          <a:solidFill>
                            <a:srgbClr val="FF0000"/>
                          </a:solidFill>
                          <a:latin typeface="Cambria Math" panose="02040503050406030204" pitchFamily="18" charset="0"/>
                          <a:ea typeface="+mn-ea"/>
                        </a:rPr>
                        <m:t>,</m:t>
                      </m:r>
                      <m:r>
                        <a:rPr lang="en-US" altLang="zh-CN" b="1" i="1" dirty="0" smtClean="0">
                          <a:solidFill>
                            <a:srgbClr val="FF0000"/>
                          </a:solidFill>
                          <a:latin typeface="Cambria Math" panose="02040503050406030204" pitchFamily="18" charset="0"/>
                          <a:ea typeface="+mn-ea"/>
                        </a:rPr>
                        <m:t>𝒔</m:t>
                      </m:r>
                    </m:oMath>
                  </m:oMathPara>
                </a14:m>
                <a:endParaRPr lang="en-US" altLang="zh-CN" b="1" dirty="0" smtClean="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en-US" altLang="zh-CN" b="1" dirty="0">
                  <a:solidFill>
                    <a:srgbClr val="FF0000"/>
                  </a:solidFill>
                  <a:latin typeface="+mn-ea"/>
                  <a:ea typeface="+mn-ea"/>
                </a:endParaRPr>
              </a:p>
              <a:p>
                <a:pPr algn="ctr"/>
                <a:endParaRPr lang="en-US" altLang="zh-CN" b="1" dirty="0" smtClean="0">
                  <a:solidFill>
                    <a:srgbClr val="FF0000"/>
                  </a:solidFill>
                  <a:latin typeface="+mn-ea"/>
                  <a:ea typeface="+mn-ea"/>
                </a:endParaRPr>
              </a:p>
              <a:p>
                <a:pPr algn="ctr"/>
                <a:endParaRPr lang="zh-CN" altLang="en-US" b="1" dirty="0">
                  <a:solidFill>
                    <a:srgbClr val="FF0000"/>
                  </a:solidFill>
                  <a:latin typeface="+mn-ea"/>
                  <a:ea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658606" y="944311"/>
                <a:ext cx="1279110" cy="5262979"/>
              </a:xfrm>
              <a:prstGeom prst="rect">
                <a:avLst/>
              </a:prstGeom>
              <a:blipFill rotWithShape="0">
                <a:blip r:embed="rId8"/>
                <a:stretch>
                  <a:fillRect l="-5581"/>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45824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1680" y="480094"/>
            <a:ext cx="6589199" cy="788666"/>
          </a:xfrm>
        </p:spPr>
        <p:txBody>
          <a:bodyPr/>
          <a:lstStyle/>
          <a:p>
            <a:r>
              <a:rPr lang="zh-CN" altLang="en-US" dirty="0"/>
              <a:t>双光子过程</a:t>
            </a:r>
          </a:p>
        </p:txBody>
      </p:sp>
      <p:sp>
        <p:nvSpPr>
          <p:cNvPr id="3" name="内容占位符 2"/>
          <p:cNvSpPr>
            <a:spLocks noGrp="1"/>
          </p:cNvSpPr>
          <p:nvPr>
            <p:ph idx="1"/>
          </p:nvPr>
        </p:nvSpPr>
        <p:spPr>
          <a:xfrm>
            <a:off x="539552" y="1395442"/>
            <a:ext cx="7056784" cy="4265806"/>
          </a:xfrm>
        </p:spPr>
        <p:txBody>
          <a:bodyPr/>
          <a:lstStyle/>
          <a:p>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100286" y="1268760"/>
            <a:ext cx="6496050" cy="5143500"/>
          </a:xfrm>
          <a:prstGeom prst="rect">
            <a:avLst/>
          </a:prstGeom>
        </p:spPr>
      </p:pic>
    </p:spTree>
    <p:extLst>
      <p:ext uri="{BB962C8B-B14F-4D97-AF65-F5344CB8AC3E}">
        <p14:creationId xmlns:p14="http://schemas.microsoft.com/office/powerpoint/2010/main" val="28694750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1556792"/>
                <a:ext cx="8064896" cy="4210414"/>
              </a:xfrm>
            </p:spPr>
            <p:txBody>
              <a:bodyPr/>
              <a:lstStyle/>
              <a:p>
                <a:r>
                  <a:rPr lang="zh-CN" altLang="en-US" sz="2400" dirty="0" smtClean="0">
                    <a:solidFill>
                      <a:srgbClr val="C00000"/>
                    </a:solidFill>
                  </a:rPr>
                  <a:t>一个假设：电子自旋</a:t>
                </a:r>
                <a:endParaRPr lang="en-US" altLang="zh-CN" sz="2400" dirty="0" smtClean="0">
                  <a:solidFill>
                    <a:srgbClr val="C00000"/>
                  </a:solidFill>
                </a:endParaRPr>
              </a:p>
              <a:p>
                <a:r>
                  <a:rPr lang="zh-CN" altLang="en-US" sz="2400" dirty="0">
                    <a:solidFill>
                      <a:srgbClr val="C00000"/>
                    </a:solidFill>
                  </a:rPr>
                  <a:t>三个</a:t>
                </a:r>
                <a:r>
                  <a:rPr lang="zh-CN" altLang="en-US" sz="2400" dirty="0" smtClean="0">
                    <a:solidFill>
                      <a:srgbClr val="C00000"/>
                    </a:solidFill>
                  </a:rPr>
                  <a:t>实验：碱金属双线，施特恩</a:t>
                </a:r>
                <a:r>
                  <a:rPr lang="en-US" altLang="zh-CN" sz="2400" dirty="0" smtClean="0">
                    <a:solidFill>
                      <a:srgbClr val="C00000"/>
                    </a:solidFill>
                  </a:rPr>
                  <a:t>-</a:t>
                </a:r>
                <a:r>
                  <a:rPr lang="zh-CN" altLang="en-US" sz="2400" dirty="0" smtClean="0">
                    <a:solidFill>
                      <a:srgbClr val="C00000"/>
                    </a:solidFill>
                  </a:rPr>
                  <a:t>盖拉赫实验，塞曼效应</a:t>
                </a:r>
                <a:endParaRPr lang="en-US" altLang="zh-CN" sz="2400" dirty="0" smtClean="0">
                  <a:solidFill>
                    <a:srgbClr val="C00000"/>
                  </a:solidFill>
                </a:endParaRPr>
              </a:p>
              <a:p>
                <a:r>
                  <a:rPr lang="zh-CN" altLang="en-US" sz="2400" dirty="0">
                    <a:solidFill>
                      <a:srgbClr val="C00000"/>
                    </a:solidFill>
                  </a:rPr>
                  <a:t>四个</a:t>
                </a:r>
                <a:r>
                  <a:rPr lang="zh-CN" altLang="en-US" sz="2400" dirty="0" smtClean="0">
                    <a:solidFill>
                      <a:srgbClr val="C00000"/>
                    </a:solidFill>
                  </a:rPr>
                  <a:t>量子数：</a:t>
                </a:r>
                <a14:m>
                  <m:oMath xmlns:m="http://schemas.openxmlformats.org/officeDocument/2006/math">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𝑙</m:t>
                        </m:r>
                      </m:sub>
                    </m:sSub>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𝑠</m:t>
                        </m:r>
                      </m:sub>
                    </m:sSub>
                  </m:oMath>
                </a14:m>
                <a:endParaRPr lang="en-US" altLang="zh-CN" sz="2400" dirty="0" smtClean="0">
                  <a:solidFill>
                    <a:srgbClr val="C00000"/>
                  </a:solidFill>
                </a:endParaRPr>
              </a:p>
              <a:p>
                <a:r>
                  <a:rPr lang="zh-CN" altLang="en-US" sz="2400" dirty="0">
                    <a:solidFill>
                      <a:srgbClr val="C00000"/>
                    </a:solidFill>
                  </a:rPr>
                  <a:t>看</a:t>
                </a:r>
                <a:r>
                  <a:rPr lang="zh-CN" altLang="en-US" sz="2400" dirty="0" smtClean="0">
                    <a:solidFill>
                      <a:srgbClr val="C00000"/>
                    </a:solidFill>
                  </a:rPr>
                  <a:t>光谱：</a:t>
                </a:r>
                <a14:m>
                  <m:oMath xmlns:m="http://schemas.openxmlformats.org/officeDocument/2006/math">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𝑗</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𝑠</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𝑗</m:t>
                        </m:r>
                      </m:sub>
                    </m:sSub>
                  </m:oMath>
                </a14:m>
                <a:endParaRPr lang="en-US" altLang="zh-CN" sz="2400" b="0" dirty="0" smtClean="0"/>
              </a:p>
              <a:p>
                <a:r>
                  <a:rPr lang="zh-CN" altLang="en-US" sz="2400" dirty="0" smtClean="0"/>
                  <a:t>氢原子光谱的进展：玻尔</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smtClean="0"/>
                  <a:t>，索末菲</a:t>
                </a:r>
                <a:r>
                  <a:rPr lang="en-US" altLang="zh-CN" sz="2400" dirty="0" smtClean="0"/>
                  <a:t>(great loser</a:t>
                </a:r>
                <a:r>
                  <a:rPr lang="en-US" altLang="zh-CN" sz="2400" dirty="0"/>
                  <a:t>)</a:t>
                </a:r>
                <a:r>
                  <a:rPr lang="en-US" altLang="zh-CN" sz="2400" dirty="0" smtClean="0"/>
                  <a:t>,</a:t>
                </a:r>
                <a:r>
                  <a:rPr lang="zh-CN" altLang="en-US" sz="2400" dirty="0" smtClean="0"/>
                  <a:t>海森堡</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oMath>
                </a14:m>
                <a:r>
                  <a:rPr lang="en-US" altLang="zh-CN" sz="2400" dirty="0" smtClean="0"/>
                  <a:t>)</a:t>
                </a:r>
                <a:r>
                  <a:rPr lang="zh-CN" altLang="en-US" sz="2400" dirty="0" smtClean="0"/>
                  <a:t>，狄拉克</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smtClean="0"/>
                  <a:t>，兰姆 </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r>
                  <a:rPr lang="en-US" altLang="zh-CN" sz="2400" dirty="0" smtClean="0"/>
                  <a:t>)</a:t>
                </a: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4" y="1556792"/>
                <a:ext cx="8064896" cy="4210414"/>
              </a:xfrm>
              <a:blipFill rotWithShape="0">
                <a:blip r:embed="rId2"/>
                <a:stretch>
                  <a:fillRect t="-21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5183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D:\T7\009.jp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981200" y="228600"/>
            <a:ext cx="4876800" cy="36560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D:\T7\010.jpg"/>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339752" y="3645024"/>
            <a:ext cx="37338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24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8264" y="648015"/>
            <a:ext cx="6589199" cy="860674"/>
          </a:xfrm>
        </p:spPr>
        <p:txBody>
          <a:bodyPr/>
          <a:lstStyle/>
          <a:p>
            <a:r>
              <a:rPr lang="zh-CN" altLang="en-US" sz="3200" dirty="0" smtClean="0"/>
              <a:t>对于单电子，跃迁选择定则</a:t>
            </a:r>
            <a:endParaRPr lang="zh-CN" altLang="en-US" sz="3200" dirty="0"/>
          </a:p>
        </p:txBody>
      </p:sp>
      <p:sp>
        <p:nvSpPr>
          <p:cNvPr id="4" name="标题 1"/>
          <p:cNvSpPr txBox="1">
            <a:spLocks/>
          </p:cNvSpPr>
          <p:nvPr/>
        </p:nvSpPr>
        <p:spPr bwMode="auto">
          <a:xfrm>
            <a:off x="539552" y="2516336"/>
            <a:ext cx="6589199" cy="86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base">
              <a:spcBef>
                <a:spcPct val="0"/>
              </a:spcBef>
              <a:spcAft>
                <a:spcPct val="0"/>
              </a:spcAft>
              <a:defRPr sz="3600" kern="1200">
                <a:solidFill>
                  <a:srgbClr val="262626"/>
                </a:solidFill>
                <a:latin typeface="+mj-lt"/>
                <a:ea typeface="+mj-ea"/>
                <a:cs typeface="+mj-cs"/>
              </a:defRPr>
            </a:lvl1pPr>
            <a:lvl2pPr algn="l" defTabSz="457200" rtl="0" fontAlgn="base">
              <a:spcBef>
                <a:spcPct val="0"/>
              </a:spcBef>
              <a:spcAft>
                <a:spcPct val="0"/>
              </a:spcAft>
              <a:defRPr sz="3600">
                <a:solidFill>
                  <a:srgbClr val="262626"/>
                </a:solidFill>
                <a:latin typeface="Century Gothic" panose="020B0502020202020204" pitchFamily="34" charset="0"/>
              </a:defRPr>
            </a:lvl2pPr>
            <a:lvl3pPr algn="l" defTabSz="457200" rtl="0" fontAlgn="base">
              <a:spcBef>
                <a:spcPct val="0"/>
              </a:spcBef>
              <a:spcAft>
                <a:spcPct val="0"/>
              </a:spcAft>
              <a:defRPr sz="3600">
                <a:solidFill>
                  <a:srgbClr val="262626"/>
                </a:solidFill>
                <a:latin typeface="Century Gothic" panose="020B0502020202020204" pitchFamily="34" charset="0"/>
              </a:defRPr>
            </a:lvl3pPr>
            <a:lvl4pPr algn="l" defTabSz="457200" rtl="0" fontAlgn="base">
              <a:spcBef>
                <a:spcPct val="0"/>
              </a:spcBef>
              <a:spcAft>
                <a:spcPct val="0"/>
              </a:spcAft>
              <a:defRPr sz="3600">
                <a:solidFill>
                  <a:srgbClr val="262626"/>
                </a:solidFill>
                <a:latin typeface="Century Gothic" panose="020B0502020202020204" pitchFamily="34" charset="0"/>
              </a:defRPr>
            </a:lvl4pPr>
            <a:lvl5pPr algn="l" defTabSz="457200" rtl="0" fontAlgn="base">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kumimoji="0" lang="zh-CN" altLang="en-US" sz="3200" dirty="0"/>
              <a:t>原子符号</a:t>
            </a:r>
          </a:p>
        </p:txBody>
      </p:sp>
      <mc:AlternateContent xmlns:mc="http://schemas.openxmlformats.org/markup-compatibility/2006">
        <mc:Choice xmlns:a14="http://schemas.microsoft.com/office/drawing/2010/main" Requires="a14">
          <p:sp>
            <p:nvSpPr>
              <p:cNvPr id="6" name="矩形 5"/>
              <p:cNvSpPr/>
              <p:nvPr/>
            </p:nvSpPr>
            <p:spPr>
              <a:xfrm>
                <a:off x="3076209" y="3163963"/>
                <a:ext cx="1515883"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rgbClr val="002060"/>
                              </a:solidFill>
                              <a:latin typeface="Cambria Math" panose="02040503050406030204" pitchFamily="18" charset="0"/>
                            </a:rPr>
                          </m:ctrlPr>
                        </m:sSubPr>
                        <m:e>
                          <m:r>
                            <a:rPr lang="en-US" altLang="zh-CN" sz="3600" b="0" i="1" smtClean="0">
                              <a:solidFill>
                                <a:srgbClr val="002060"/>
                              </a:solidFill>
                              <a:latin typeface="Cambria Math" panose="02040503050406030204" pitchFamily="18" charset="0"/>
                            </a:rPr>
                            <m:t>𝑛</m:t>
                          </m:r>
                          <m:sPre>
                            <m:sPrePr>
                              <m:ctrlPr>
                                <a:rPr lang="en-US" altLang="zh-CN" sz="3600" i="1">
                                  <a:solidFill>
                                    <a:srgbClr val="002060"/>
                                  </a:solidFill>
                                  <a:latin typeface="Cambria Math" panose="02040503050406030204" pitchFamily="18" charset="0"/>
                                </a:rPr>
                              </m:ctrlPr>
                            </m:sPrePr>
                            <m:sub/>
                            <m:sup>
                              <m:r>
                                <a:rPr lang="en-US" altLang="zh-CN" sz="3600" b="0" i="1" smtClean="0">
                                  <a:solidFill>
                                    <a:srgbClr val="002060"/>
                                  </a:solidFill>
                                  <a:latin typeface="Cambria Math" panose="02040503050406030204" pitchFamily="18" charset="0"/>
                                </a:rPr>
                                <m:t>2</m:t>
                              </m:r>
                              <m:r>
                                <a:rPr lang="en-US" altLang="zh-CN" sz="3600" b="0" i="1" smtClean="0">
                                  <a:solidFill>
                                    <a:srgbClr val="002060"/>
                                  </a:solidFill>
                                  <a:latin typeface="Cambria Math" panose="02040503050406030204" pitchFamily="18" charset="0"/>
                                </a:rPr>
                                <m:t>𝑠</m:t>
                              </m:r>
                              <m:r>
                                <a:rPr lang="en-US" altLang="zh-CN" sz="3600" b="0" i="1" smtClean="0">
                                  <a:solidFill>
                                    <a:srgbClr val="002060"/>
                                  </a:solidFill>
                                  <a:latin typeface="Cambria Math" panose="02040503050406030204" pitchFamily="18" charset="0"/>
                                </a:rPr>
                                <m:t>+1</m:t>
                              </m:r>
                            </m:sup>
                            <m:e>
                              <m:r>
                                <a:rPr lang="en-US" altLang="zh-CN" sz="3600" b="0" i="1" smtClean="0">
                                  <a:solidFill>
                                    <a:srgbClr val="002060"/>
                                  </a:solidFill>
                                  <a:latin typeface="Cambria Math" panose="02040503050406030204" pitchFamily="18" charset="0"/>
                                </a:rPr>
                                <m:t>𝐿</m:t>
                              </m:r>
                            </m:e>
                          </m:sPre>
                        </m:e>
                        <m:sub>
                          <m:r>
                            <a:rPr lang="en-US" altLang="zh-CN" sz="3600" b="0" i="1" smtClean="0">
                              <a:solidFill>
                                <a:srgbClr val="002060"/>
                              </a:solidFill>
                              <a:latin typeface="Cambria Math" panose="02040503050406030204" pitchFamily="18" charset="0"/>
                            </a:rPr>
                            <m:t>𝐽</m:t>
                          </m:r>
                        </m:sub>
                      </m:sSub>
                    </m:oMath>
                  </m:oMathPara>
                </a14:m>
                <a:endParaRPr lang="zh-CN" altLang="en-US" sz="3600" dirty="0">
                  <a:solidFill>
                    <a:srgbClr val="002060"/>
                  </a:solidFill>
                </a:endParaRPr>
              </a:p>
            </p:txBody>
          </p:sp>
        </mc:Choice>
        <mc:Fallback>
          <p:sp>
            <p:nvSpPr>
              <p:cNvPr id="6" name="矩形 5"/>
              <p:cNvSpPr>
                <a:spLocks noRot="1" noChangeAspect="1" noMove="1" noResize="1" noEditPoints="1" noAdjustHandles="1" noChangeArrowheads="1" noChangeShapeType="1" noTextEdit="1"/>
              </p:cNvSpPr>
              <p:nvPr/>
            </p:nvSpPr>
            <p:spPr>
              <a:xfrm>
                <a:off x="3076209" y="3163963"/>
                <a:ext cx="1515883" cy="730969"/>
              </a:xfrm>
              <a:prstGeom prst="rect">
                <a:avLst/>
              </a:prstGeom>
              <a:blipFill rotWithShape="0">
                <a:blip r:embed="rId2"/>
                <a:stretch>
                  <a:fillRect l="-4839"/>
                </a:stretch>
              </a:blipFill>
            </p:spPr>
            <p:txBody>
              <a:bodyPr/>
              <a:lstStyle/>
              <a:p>
                <a:r>
                  <a:rPr lang="zh-CN" altLang="en-US">
                    <a:noFill/>
                  </a:rPr>
                  <a:t> </a:t>
                </a:r>
              </a:p>
            </p:txBody>
          </p:sp>
        </mc:Fallback>
      </mc:AlternateContent>
      <p:sp>
        <p:nvSpPr>
          <p:cNvPr id="7" name="TextBox 6"/>
          <p:cNvSpPr txBox="1"/>
          <p:nvPr/>
        </p:nvSpPr>
        <p:spPr>
          <a:xfrm>
            <a:off x="1550380" y="4311726"/>
            <a:ext cx="1853392" cy="461665"/>
          </a:xfrm>
          <a:prstGeom prst="rect">
            <a:avLst/>
          </a:prstGeom>
          <a:noFill/>
        </p:spPr>
        <p:txBody>
          <a:bodyPr wrap="none" rtlCol="0">
            <a:spAutoFit/>
          </a:bodyPr>
          <a:lstStyle/>
          <a:p>
            <a:r>
              <a:rPr lang="en-US" altLang="zh-CN" i="1" dirty="0" smtClean="0">
                <a:latin typeface="Times New Roman" pitchFamily="18" charset="0"/>
                <a:cs typeface="Times New Roman" pitchFamily="18" charset="0"/>
              </a:rPr>
              <a:t>l</a:t>
            </a:r>
            <a:r>
              <a:rPr lang="en-US" altLang="zh-CN" dirty="0" smtClean="0">
                <a:latin typeface="Times New Roman" pitchFamily="18" charset="0"/>
                <a:cs typeface="Times New Roman" pitchFamily="18" charset="0"/>
              </a:rPr>
              <a:t>=0,1,2,…</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p:txBody>
      </p:sp>
      <p:pic>
        <p:nvPicPr>
          <p:cNvPr id="8" name="图片 7"/>
          <p:cNvPicPr>
            <a:picLocks noChangeAspect="1"/>
          </p:cNvPicPr>
          <p:nvPr/>
        </p:nvPicPr>
        <p:blipFill rotWithShape="1">
          <a:blip r:embed="rId3"/>
          <a:srcRect l="33871" t="19837" r="22580" b="67411"/>
          <a:stretch/>
        </p:blipFill>
        <p:spPr>
          <a:xfrm>
            <a:off x="3707904" y="4221088"/>
            <a:ext cx="3857652" cy="64294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135334" y="1656127"/>
                <a:ext cx="5594288" cy="5579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=±1, </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Δ</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=0,±1, </m:t>
                      </m:r>
                      <m:r>
                        <m:rPr>
                          <m:sty m:val="p"/>
                        </m:rPr>
                        <a:rPr lang="en-US" altLang="zh-CN" sz="2800" b="0" i="0" smtClean="0">
                          <a:latin typeface="Cambria Math" panose="02040503050406030204" pitchFamily="18" charset="0"/>
                        </a:rPr>
                        <m:t>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=−0,±1</m:t>
                      </m:r>
                    </m:oMath>
                  </m:oMathPara>
                </a14:m>
                <a:endParaRPr lang="zh-CN" altLang="en-US" sz="2800" dirty="0"/>
              </a:p>
            </p:txBody>
          </p:sp>
        </mc:Choice>
        <mc:Fallback>
          <p:sp>
            <p:nvSpPr>
              <p:cNvPr id="5" name="文本框 4"/>
              <p:cNvSpPr txBox="1">
                <a:spLocks noRot="1" noChangeAspect="1" noMove="1" noResize="1" noEditPoints="1" noAdjustHandles="1" noChangeArrowheads="1" noChangeShapeType="1" noTextEdit="1"/>
              </p:cNvSpPr>
              <p:nvPr/>
            </p:nvSpPr>
            <p:spPr>
              <a:xfrm>
                <a:off x="1135334" y="1656127"/>
                <a:ext cx="5594288" cy="55791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073959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620688"/>
            <a:ext cx="6589199" cy="936104"/>
          </a:xfrm>
        </p:spPr>
        <p:txBody>
          <a:bodyPr/>
          <a:lstStyle/>
          <a:p>
            <a:r>
              <a:rPr lang="zh-CN" altLang="en-US" dirty="0" smtClean="0"/>
              <a:t>磁场带来的动力学：磁矩</a:t>
            </a:r>
            <a:endParaRPr lang="zh-CN" altLang="en-US" dirty="0"/>
          </a:p>
        </p:txBody>
      </p:sp>
      <p:sp>
        <p:nvSpPr>
          <p:cNvPr id="4" name="文本框 3"/>
          <p:cNvSpPr txBox="1"/>
          <p:nvPr/>
        </p:nvSpPr>
        <p:spPr>
          <a:xfrm>
            <a:off x="6768711" y="4749521"/>
            <a:ext cx="14401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玻尔磁子</a:t>
            </a:r>
            <a:endParaRPr lang="zh-CN" altLang="en-US" dirty="0"/>
          </a:p>
        </p:txBody>
      </p:sp>
      <p:pic>
        <p:nvPicPr>
          <p:cNvPr id="8" name="图片 7"/>
          <p:cNvPicPr>
            <a:picLocks noChangeAspect="1"/>
          </p:cNvPicPr>
          <p:nvPr/>
        </p:nvPicPr>
        <p:blipFill rotWithShape="1">
          <a:blip r:embed="rId2"/>
          <a:srcRect t="52574"/>
          <a:stretch/>
        </p:blipFill>
        <p:spPr>
          <a:xfrm>
            <a:off x="249561" y="3441188"/>
            <a:ext cx="8644877" cy="2616665"/>
          </a:xfrm>
          <a:prstGeom prst="rect">
            <a:avLst/>
          </a:prstGeom>
        </p:spPr>
      </p:pic>
      <p:pic>
        <p:nvPicPr>
          <p:cNvPr id="10" name="图片 9"/>
          <p:cNvPicPr>
            <a:picLocks noChangeAspect="1"/>
          </p:cNvPicPr>
          <p:nvPr/>
        </p:nvPicPr>
        <p:blipFill rotWithShape="1">
          <a:blip r:embed="rId3"/>
          <a:srcRect b="58569"/>
          <a:stretch/>
        </p:blipFill>
        <p:spPr>
          <a:xfrm>
            <a:off x="250007" y="1448164"/>
            <a:ext cx="8858256" cy="2088867"/>
          </a:xfrm>
          <a:prstGeom prst="rect">
            <a:avLst/>
          </a:prstGeom>
        </p:spPr>
      </p:pic>
      <p:sp>
        <p:nvSpPr>
          <p:cNvPr id="11" name="文本框 10"/>
          <p:cNvSpPr txBox="1"/>
          <p:nvPr/>
        </p:nvSpPr>
        <p:spPr>
          <a:xfrm>
            <a:off x="683568" y="3441188"/>
            <a:ext cx="288032" cy="461666"/>
          </a:xfrm>
          <a:prstGeom prst="rect">
            <a:avLst/>
          </a:prstGeom>
          <a:solidFill>
            <a:srgbClr val="E8EED4"/>
          </a:solidFill>
        </p:spPr>
        <p:txBody>
          <a:bodyPr wrap="square" rtlCol="0">
            <a:spAutoFit/>
          </a:bodyPr>
          <a:lstStyle/>
          <a:p>
            <a:endParaRPr lang="zh-CN" altLang="en-US" dirty="0"/>
          </a:p>
        </p:txBody>
      </p:sp>
    </p:spTree>
    <p:extLst>
      <p:ext uri="{BB962C8B-B14F-4D97-AF65-F5344CB8AC3E}">
        <p14:creationId xmlns:p14="http://schemas.microsoft.com/office/powerpoint/2010/main" val="40158878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3568" y="116632"/>
            <a:ext cx="6589712" cy="716880"/>
          </a:xfrm>
        </p:spPr>
        <p:txBody>
          <a:bodyPr/>
          <a:lstStyle/>
          <a:p>
            <a:r>
              <a:rPr lang="zh-CN" altLang="en-US" dirty="0" smtClean="0"/>
              <a:t>三个实验</a:t>
            </a:r>
            <a:endParaRPr lang="zh-CN" altLang="en-US" dirty="0"/>
          </a:p>
        </p:txBody>
      </p:sp>
      <p:sp>
        <p:nvSpPr>
          <p:cNvPr id="5" name="文本占位符 4"/>
          <p:cNvSpPr>
            <a:spLocks noGrp="1"/>
          </p:cNvSpPr>
          <p:nvPr>
            <p:ph type="body" idx="1"/>
          </p:nvPr>
        </p:nvSpPr>
        <p:spPr>
          <a:xfrm>
            <a:off x="351359" y="1179614"/>
            <a:ext cx="2874596" cy="576262"/>
          </a:xfrm>
        </p:spPr>
        <p:txBody>
          <a:bodyPr/>
          <a:lstStyle/>
          <a:p>
            <a:pPr lvl="0"/>
            <a:r>
              <a:rPr lang="zh-CN" altLang="en-US" dirty="0"/>
              <a:t>施特恩</a:t>
            </a:r>
            <a:r>
              <a:rPr lang="en-US" altLang="zh-CN" dirty="0"/>
              <a:t>-</a:t>
            </a:r>
            <a:r>
              <a:rPr lang="zh-CN" altLang="en-US" dirty="0"/>
              <a:t>盖拉赫</a:t>
            </a:r>
            <a:r>
              <a:rPr lang="zh-CN" altLang="en-US" dirty="0" smtClean="0"/>
              <a:t>实验</a:t>
            </a:r>
            <a:endParaRPr lang="zh-CN" altLang="en-US" dirty="0"/>
          </a:p>
        </p:txBody>
      </p:sp>
      <mc:AlternateContent xmlns:mc="http://schemas.openxmlformats.org/markup-compatibility/2006">
        <mc:Choice xmlns:a14="http://schemas.microsoft.com/office/drawing/2010/main" Requires="a14">
          <p:sp>
            <p:nvSpPr>
              <p:cNvPr id="6" name="内容占位符 5"/>
              <p:cNvSpPr>
                <a:spLocks noGrp="1"/>
              </p:cNvSpPr>
              <p:nvPr>
                <p:ph sz="half" idx="2"/>
              </p:nvPr>
            </p:nvSpPr>
            <p:spPr>
              <a:xfrm>
                <a:off x="28422" y="1755876"/>
                <a:ext cx="3197532" cy="3105703"/>
              </a:xfrm>
            </p:spPr>
            <p:txBody>
              <a:bodyPr>
                <a:normAutofit/>
              </a:bodyPr>
              <a:lstStyle/>
              <a:p>
                <a:r>
                  <a:rPr lang="zh-CN" altLang="en-US" sz="2000" dirty="0"/>
                  <a:t>通过磁场看原子</a:t>
                </a:r>
                <a:r>
                  <a:rPr lang="zh-CN" altLang="en-US" sz="2000" dirty="0" smtClean="0"/>
                  <a:t>偏转</a:t>
                </a:r>
                <a:endParaRPr lang="en-US" altLang="zh-CN" sz="2000" dirty="0" smtClean="0"/>
              </a:p>
              <a:p>
                <a:r>
                  <a:rPr lang="zh-CN" altLang="en-US" sz="2000" dirty="0" smtClean="0"/>
                  <a:t>单个能级看分裂</a:t>
                </a:r>
                <a:endParaRPr lang="zh-CN" altLang="en-US" sz="2000" dirty="0"/>
              </a:p>
              <a:p>
                <a:pPr lvl="0"/>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𝐵</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𝑧</m:t>
                            </m:r>
                          </m:sub>
                        </m:sSub>
                      </m:num>
                      <m:den>
                        <m:r>
                          <a:rPr lang="en-US" altLang="zh-CN" sz="2000" i="1">
                            <a:latin typeface="Cambria Math" panose="02040503050406030204" pitchFamily="18" charset="0"/>
                          </a:rPr>
                          <m:t>𝜕</m:t>
                        </m:r>
                        <m:r>
                          <a:rPr lang="en-US" altLang="zh-CN" sz="2000" i="1">
                            <a:latin typeface="Cambria Math" panose="02040503050406030204" pitchFamily="18" charset="0"/>
                          </a:rPr>
                          <m:t>𝑧</m:t>
                        </m:r>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𝑑𝐷</m:t>
                        </m:r>
                      </m:num>
                      <m:den>
                        <m:r>
                          <a:rPr lang="en-US" altLang="zh-CN" sz="2000" i="1">
                            <a:latin typeface="Cambria Math" panose="02040503050406030204" pitchFamily="18" charset="0"/>
                          </a:rPr>
                          <m:t>3</m:t>
                        </m:r>
                        <m:r>
                          <a:rPr lang="en-US" altLang="zh-CN" sz="2000" i="1">
                            <a:latin typeface="Cambria Math" panose="02040503050406030204" pitchFamily="18" charset="0"/>
                          </a:rPr>
                          <m:t>𝑘𝑇</m:t>
                        </m:r>
                      </m:den>
                    </m:f>
                  </m:oMath>
                </a14:m>
                <a:endParaRPr lang="zh-CN" altLang="en-US" sz="2700" dirty="0"/>
              </a:p>
              <a:p>
                <a:endParaRPr lang="zh-CN" altLang="en-US" sz="2000" dirty="0"/>
              </a:p>
            </p:txBody>
          </p:sp>
        </mc:Choice>
        <mc:Fallback>
          <p:sp>
            <p:nvSpPr>
              <p:cNvPr id="6" name="内容占位符 5"/>
              <p:cNvSpPr>
                <a:spLocks noGrp="1" noRot="1" noChangeAspect="1" noMove="1" noResize="1" noEditPoints="1" noAdjustHandles="1" noChangeArrowheads="1" noChangeShapeType="1" noTextEdit="1"/>
              </p:cNvSpPr>
              <p:nvPr>
                <p:ph sz="half" idx="2"/>
              </p:nvPr>
            </p:nvSpPr>
            <p:spPr>
              <a:xfrm>
                <a:off x="28422" y="1755876"/>
                <a:ext cx="3197532" cy="3105703"/>
              </a:xfrm>
              <a:blipFill rotWithShape="0">
                <a:blip r:embed="rId2"/>
                <a:stretch>
                  <a:fillRect t="-1961"/>
                </a:stretch>
              </a:blipFill>
            </p:spPr>
            <p:txBody>
              <a:bodyPr/>
              <a:lstStyle/>
              <a:p>
                <a:r>
                  <a:rPr lang="zh-CN" altLang="en-US">
                    <a:noFill/>
                  </a:rPr>
                  <a:t> </a:t>
                </a:r>
              </a:p>
            </p:txBody>
          </p:sp>
        </mc:Fallback>
      </mc:AlternateContent>
      <p:sp>
        <p:nvSpPr>
          <p:cNvPr id="7" name="文本占位符 6"/>
          <p:cNvSpPr>
            <a:spLocks noGrp="1"/>
          </p:cNvSpPr>
          <p:nvPr>
            <p:ph type="body" sz="quarter" idx="3"/>
          </p:nvPr>
        </p:nvSpPr>
        <p:spPr>
          <a:xfrm>
            <a:off x="3310263" y="1176386"/>
            <a:ext cx="2873239" cy="576262"/>
          </a:xfrm>
        </p:spPr>
        <p:txBody>
          <a:bodyPr/>
          <a:lstStyle/>
          <a:p>
            <a:pPr lvl="0"/>
            <a:r>
              <a:rPr lang="zh-CN" altLang="en-US" dirty="0"/>
              <a:t>碱金属</a:t>
            </a:r>
            <a:r>
              <a:rPr lang="zh-CN" altLang="en-US" dirty="0" smtClean="0"/>
              <a:t>精细结构</a:t>
            </a:r>
            <a:endParaRPr lang="zh-CN" altLang="en-US" dirty="0"/>
          </a:p>
        </p:txBody>
      </p:sp>
      <mc:AlternateContent xmlns:mc="http://schemas.openxmlformats.org/markup-compatibility/2006">
        <mc:Choice xmlns:a14="http://schemas.microsoft.com/office/drawing/2010/main" Requires="a14">
          <p:sp>
            <p:nvSpPr>
              <p:cNvPr id="8" name="内容占位符 7"/>
              <p:cNvSpPr>
                <a:spLocks noGrp="1"/>
              </p:cNvSpPr>
              <p:nvPr>
                <p:ph sz="quarter" idx="4"/>
              </p:nvPr>
            </p:nvSpPr>
            <p:spPr>
              <a:xfrm>
                <a:off x="2987823" y="1752648"/>
                <a:ext cx="3246721" cy="3105703"/>
              </a:xfrm>
            </p:spPr>
            <p:txBody>
              <a:bodyPr>
                <a:normAutofit/>
              </a:bodyPr>
              <a:lstStyle/>
              <a:p>
                <a:pPr lvl="0"/>
                <a:r>
                  <a:rPr lang="zh-CN" altLang="en-US" sz="2000" dirty="0" smtClean="0"/>
                  <a:t>内在</a:t>
                </a:r>
                <a:r>
                  <a:rPr lang="zh-CN" altLang="en-US" sz="2000" dirty="0"/>
                  <a:t>磁场，原子核产生磁场</a:t>
                </a:r>
                <a:r>
                  <a:rPr lang="zh-CN" altLang="en-US" sz="2000" dirty="0" smtClean="0"/>
                  <a:t>，自旋轨道耦合</a:t>
                </a:r>
                <a:endParaRPr lang="en-US" altLang="zh-CN" sz="2000" dirty="0" smtClean="0"/>
              </a:p>
              <a:p>
                <a:pPr lvl="0"/>
                <a:r>
                  <a:rPr lang="zh-CN" altLang="en-US" sz="2000" dirty="0" smtClean="0"/>
                  <a:t>光谱现象，两能级之间</a:t>
                </a:r>
                <a:endParaRPr lang="en-US" altLang="zh-CN" sz="2000" dirty="0" smtClean="0"/>
              </a:p>
              <a:p>
                <a:pPr lvl="0"/>
                <a14:m>
                  <m:oMath xmlns:m="http://schemas.openxmlformats.org/officeDocument/2006/math">
                    <m:r>
                      <a:rPr lang="en-US" altLang="zh-CN" sz="2000" b="1" i="1">
                        <a:latin typeface="Cambria Math" panose="02040503050406030204" pitchFamily="18" charset="0"/>
                      </a:rPr>
                      <m:t>𝑩</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a:latin typeface="Cambria Math" panose="02040503050406030204" pitchFamily="18" charset="0"/>
                      </a:rPr>
                      <m:t>𝒍</m:t>
                    </m:r>
                  </m:oMath>
                </a14:m>
                <a:endParaRPr lang="zh-CN" altLang="en-US" sz="2000" b="1" dirty="0"/>
              </a:p>
              <a:p>
                <a:pPr lvl="0"/>
                <a14:m>
                  <m:oMath xmlns:m="http://schemas.openxmlformats.org/officeDocument/2006/math">
                    <m:r>
                      <a:rPr lang="en-US" altLang="zh-CN" sz="2000" b="1" i="1">
                        <a:latin typeface="Cambria Math" panose="02040503050406030204" pitchFamily="18" charset="0"/>
                      </a:rPr>
                      <m:t>𝑼</m:t>
                    </m:r>
                    <m:r>
                      <a:rPr lang="en-US" altLang="zh-CN" sz="2000" b="1"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r>
                          <a:rPr lang="en-US" altLang="zh-CN" sz="2000" i="1">
                            <a:latin typeface="Cambria Math" panose="02040503050406030204" pitchFamily="18" charset="0"/>
                          </a:rPr>
                          <m:t>2</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𝑚</m:t>
                            </m:r>
                          </m:e>
                          <m:sub>
                            <m:r>
                              <a:rPr lang="en-US" altLang="zh-CN" sz="2000" i="1">
                                <a:latin typeface="Cambria Math" panose="02040503050406030204" pitchFamily="18" charset="0"/>
                              </a:rPr>
                              <m:t>𝑒</m:t>
                            </m:r>
                          </m:sub>
                          <m:sup>
                            <m:r>
                              <a:rPr lang="en-US" altLang="zh-CN" sz="2000" i="1">
                                <a:latin typeface="Cambria Math" panose="02040503050406030204" pitchFamily="18" charset="0"/>
                              </a:rPr>
                              <m:t>2</m:t>
                            </m:r>
                          </m:sup>
                        </m:sSub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𝒍</m:t>
                    </m:r>
                  </m:oMath>
                </a14:m>
                <a:endParaRPr lang="zh-CN" altLang="en-US" sz="2000" b="1" dirty="0"/>
              </a:p>
              <a:p>
                <a:pPr lvl="0"/>
                <a:endParaRPr lang="zh-CN" altLang="en-US" sz="2000" dirty="0"/>
              </a:p>
            </p:txBody>
          </p:sp>
        </mc:Choice>
        <mc:Fallback>
          <p:sp>
            <p:nvSpPr>
              <p:cNvPr id="8" name="内容占位符 7"/>
              <p:cNvSpPr>
                <a:spLocks noGrp="1" noRot="1" noChangeAspect="1" noMove="1" noResize="1" noEditPoints="1" noAdjustHandles="1" noChangeArrowheads="1" noChangeShapeType="1" noTextEdit="1"/>
              </p:cNvSpPr>
              <p:nvPr>
                <p:ph sz="quarter" idx="4"/>
              </p:nvPr>
            </p:nvSpPr>
            <p:spPr>
              <a:xfrm>
                <a:off x="2987823" y="1752648"/>
                <a:ext cx="3246721" cy="3105703"/>
              </a:xfrm>
              <a:blipFill rotWithShape="0">
                <a:blip r:embed="rId3"/>
                <a:stretch>
                  <a:fillRect t="-1179"/>
                </a:stretch>
              </a:blipFill>
            </p:spPr>
            <p:txBody>
              <a:bodyPr/>
              <a:lstStyle/>
              <a:p>
                <a:r>
                  <a:rPr lang="zh-CN" altLang="en-US">
                    <a:noFill/>
                  </a:rPr>
                  <a:t> </a:t>
                </a:r>
              </a:p>
            </p:txBody>
          </p:sp>
        </mc:Fallback>
      </mc:AlternateContent>
      <p:sp>
        <p:nvSpPr>
          <p:cNvPr id="9" name="文本占位符 4"/>
          <p:cNvSpPr txBox="1">
            <a:spLocks/>
          </p:cNvSpPr>
          <p:nvPr/>
        </p:nvSpPr>
        <p:spPr bwMode="auto">
          <a:xfrm>
            <a:off x="6479113" y="1170057"/>
            <a:ext cx="287459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defTabSz="457200" rtl="0" fontAlgn="base">
              <a:spcBef>
                <a:spcPts val="1000"/>
              </a:spcBef>
              <a:spcAft>
                <a:spcPct val="0"/>
              </a:spcAft>
              <a:buClr>
                <a:schemeClr val="accent1"/>
              </a:buClr>
              <a:buFont typeface="Wingdings 3" panose="05040102010807070707" pitchFamily="18" charset="2"/>
              <a:buNone/>
              <a:defRPr sz="2400" b="0" kern="1200">
                <a:solidFill>
                  <a:srgbClr val="404040"/>
                </a:solidFill>
                <a:latin typeface="+mn-lt"/>
                <a:ea typeface="+mn-ea"/>
                <a:cs typeface="+mn-cs"/>
              </a:defRPr>
            </a:lvl1pPr>
            <a:lvl2pPr marL="457200" indent="0" algn="l" defTabSz="457200" rtl="0" fontAlgn="base">
              <a:spcBef>
                <a:spcPts val="1000"/>
              </a:spcBef>
              <a:spcAft>
                <a:spcPct val="0"/>
              </a:spcAft>
              <a:buClr>
                <a:schemeClr val="accent1"/>
              </a:buClr>
              <a:buFont typeface="Wingdings 3" panose="05040102010807070707" pitchFamily="18" charset="2"/>
              <a:buNone/>
              <a:defRPr sz="2000" b="1" kern="1200">
                <a:solidFill>
                  <a:srgbClr val="404040"/>
                </a:solidFill>
                <a:latin typeface="+mn-lt"/>
                <a:ea typeface="+mn-ea"/>
                <a:cs typeface="+mn-cs"/>
              </a:defRPr>
            </a:lvl2pPr>
            <a:lvl3pPr marL="914400" indent="0" algn="l" defTabSz="457200" rtl="0" fontAlgn="base">
              <a:spcBef>
                <a:spcPts val="1000"/>
              </a:spcBef>
              <a:spcAft>
                <a:spcPct val="0"/>
              </a:spcAft>
              <a:buClr>
                <a:schemeClr val="accent1"/>
              </a:buClr>
              <a:buFont typeface="Wingdings 3" panose="05040102010807070707" pitchFamily="18" charset="2"/>
              <a:buNone/>
              <a:defRPr sz="1800" b="1" kern="1200">
                <a:solidFill>
                  <a:srgbClr val="404040"/>
                </a:solidFill>
                <a:latin typeface="+mn-lt"/>
                <a:ea typeface="+mn-ea"/>
                <a:cs typeface="+mn-cs"/>
              </a:defRPr>
            </a:lvl3pPr>
            <a:lvl4pPr marL="13716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4pPr>
            <a:lvl5pPr marL="18288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pPr lvl="0"/>
            <a:r>
              <a:rPr lang="zh-CN" altLang="en-US" dirty="0"/>
              <a:t>塞曼效应</a:t>
            </a:r>
          </a:p>
        </p:txBody>
      </p:sp>
      <mc:AlternateContent xmlns:mc="http://schemas.openxmlformats.org/markup-compatibility/2006">
        <mc:Choice xmlns:a14="http://schemas.microsoft.com/office/drawing/2010/main" Requires="a14">
          <p:sp>
            <p:nvSpPr>
              <p:cNvPr id="10" name="内容占位符 5"/>
              <p:cNvSpPr txBox="1">
                <a:spLocks/>
              </p:cNvSpPr>
              <p:nvPr/>
            </p:nvSpPr>
            <p:spPr bwMode="auto">
              <a:xfrm>
                <a:off x="5976648" y="1746319"/>
                <a:ext cx="3384376" cy="31057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zh-CN" altLang="en-US" sz="2000" dirty="0" smtClean="0"/>
                  <a:t>外在磁场对光谱的影响，</a:t>
                </a:r>
                <a:endParaRPr lang="en-US" altLang="zh-CN" sz="2000" dirty="0" smtClean="0"/>
              </a:p>
              <a:p>
                <a:pPr lvl="0"/>
                <a:r>
                  <a:rPr lang="zh-CN" altLang="en-US" sz="2000" dirty="0" smtClean="0"/>
                  <a:t>不考虑自旋</a:t>
                </a:r>
                <a:r>
                  <a:rPr lang="en-US" altLang="zh-CN" sz="2000" dirty="0"/>
                  <a:t>(</a:t>
                </a:r>
                <a:r>
                  <a:rPr lang="zh-CN" altLang="en-US" sz="2000" dirty="0"/>
                  <a:t>正常</a:t>
                </a:r>
                <a:r>
                  <a:rPr lang="en-US" altLang="zh-CN" sz="2000" dirty="0" smtClean="0"/>
                  <a:t>)</a:t>
                </a:r>
              </a:p>
              <a:p>
                <a:pPr lvl="0"/>
                <a:r>
                  <a:rPr lang="zh-CN" altLang="en-US" sz="2000" dirty="0" smtClean="0"/>
                  <a:t>弱磁场，考虑</a:t>
                </a:r>
                <a:r>
                  <a:rPr lang="zh-CN" altLang="en-US" sz="2000" dirty="0"/>
                  <a:t>自旋</a:t>
                </a:r>
                <a:r>
                  <a:rPr lang="en-US" altLang="zh-CN" sz="2000" dirty="0"/>
                  <a:t>(</a:t>
                </a:r>
                <a:r>
                  <a:rPr lang="zh-CN" altLang="en-US" sz="2000" dirty="0"/>
                  <a:t>反常</a:t>
                </a:r>
                <a:r>
                  <a:rPr lang="en-US" altLang="zh-CN" sz="2000" dirty="0"/>
                  <a:t>)</a:t>
                </a:r>
                <a:endParaRPr lang="zh-CN" altLang="en-US" sz="2000" dirty="0"/>
              </a:p>
              <a:p>
                <a:pPr eaLnBrk="1" hangingPunct="1"/>
                <a14:m>
                  <m:oMath xmlns:m="http://schemas.openxmlformats.org/officeDocument/2006/math">
                    <m:r>
                      <a:rPr kumimoji="0" lang="en-US" altLang="zh-CN" sz="2000" b="0" i="1" smtClean="0">
                        <a:latin typeface="Cambria Math" panose="02040503050406030204" pitchFamily="18" charset="0"/>
                      </a:rPr>
                      <m:t>h</m:t>
                    </m:r>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𝜈</m:t>
                        </m:r>
                      </m:e>
                      <m:sup>
                        <m:r>
                          <a:rPr kumimoji="0" lang="en-US" altLang="zh-CN" sz="2000" b="0" i="1" smtClean="0">
                            <a:latin typeface="Cambria Math" panose="02040503050406030204" pitchFamily="18" charset="0"/>
                          </a:rPr>
                          <m:t>′</m:t>
                        </m:r>
                      </m:sup>
                    </m:sSup>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h</m:t>
                    </m:r>
                    <m:r>
                      <a:rPr kumimoji="0" lang="en-US" altLang="zh-CN" sz="2000" b="0" i="1" smtClean="0">
                        <a:latin typeface="Cambria Math" panose="02040503050406030204" pitchFamily="18" charset="0"/>
                      </a:rPr>
                      <m:t>𝜈</m:t>
                    </m:r>
                    <m:r>
                      <a:rPr kumimoji="0" lang="en-US" altLang="zh-CN" sz="2000" b="0" i="1" smtClean="0">
                        <a:latin typeface="Cambria Math" panose="02040503050406030204" pitchFamily="18" charset="0"/>
                      </a:rPr>
                      <m:t>+</m:t>
                    </m:r>
                    <m:d>
                      <m:dPr>
                        <m:ctrlPr>
                          <a:rPr kumimoji="0" lang="en-US" altLang="zh-CN" sz="2000" b="0" i="1" smtClean="0">
                            <a:latin typeface="Cambria Math" panose="02040503050406030204" pitchFamily="18" charset="0"/>
                          </a:rPr>
                        </m:ctrlPr>
                      </m:dPr>
                      <m:e>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2</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2</m:t>
                            </m:r>
                          </m:sub>
                        </m:sSub>
                        <m:r>
                          <a:rPr kumimoji="0" lang="en-US" altLang="zh-CN" sz="2000" b="0" i="1" smtClean="0">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1</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1</m:t>
                            </m:r>
                          </m:sub>
                        </m:sSub>
                      </m:e>
                    </m:d>
                    <m:r>
                      <a:rPr kumimoji="0" lang="en-US" altLang="zh-CN" sz="2000" b="0" i="1" smtClean="0">
                        <a:latin typeface="Cambria Math" panose="02040503050406030204" pitchFamily="18" charset="0"/>
                      </a:rPr>
                      <m:t>𝐵</m:t>
                    </m:r>
                  </m:oMath>
                </a14:m>
                <a:endParaRPr kumimoji="0" lang="zh-CN" altLang="en-US" sz="2000" dirty="0"/>
              </a:p>
              <a:p>
                <a:pPr eaLnBrk="1" hangingPunct="1"/>
                <a:endParaRPr kumimoji="0" lang="zh-CN" altLang="en-US" sz="2000" dirty="0"/>
              </a:p>
            </p:txBody>
          </p:sp>
        </mc:Choice>
        <mc:Fallback>
          <p:sp>
            <p:nvSpPr>
              <p:cNvPr id="10" name="内容占位符 5"/>
              <p:cNvSpPr txBox="1">
                <a:spLocks noRot="1" noChangeAspect="1" noMove="1" noResize="1" noEditPoints="1" noAdjustHandles="1" noChangeArrowheads="1" noChangeShapeType="1" noTextEdit="1"/>
              </p:cNvSpPr>
              <p:nvPr/>
            </p:nvSpPr>
            <p:spPr bwMode="auto">
              <a:xfrm>
                <a:off x="5976648" y="1746319"/>
                <a:ext cx="3384376" cy="3105703"/>
              </a:xfrm>
              <a:prstGeom prst="rect">
                <a:avLst/>
              </a:prstGeom>
              <a:blipFill rotWithShape="0">
                <a:blip r:embed="rId4"/>
                <a:stretch>
                  <a:fillRect l="-1619" t="-19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blip>
          <a:srcRect l="14571" t="8961" r="20476" b="19221"/>
          <a:stretch/>
        </p:blipFill>
        <p:spPr>
          <a:xfrm>
            <a:off x="237129" y="4050377"/>
            <a:ext cx="2376264" cy="2419469"/>
          </a:xfrm>
          <a:prstGeom prst="rect">
            <a:avLst/>
          </a:prstGeom>
        </p:spPr>
      </p:pic>
      <p:pic>
        <p:nvPicPr>
          <p:cNvPr id="13" name="图片 12"/>
          <p:cNvPicPr>
            <a:picLocks noChangeAspect="1"/>
          </p:cNvPicPr>
          <p:nvPr/>
        </p:nvPicPr>
        <p:blipFill>
          <a:blip r:embed="rId6">
            <a:clrChange>
              <a:clrFrom>
                <a:srgbClr val="FFFFFF"/>
              </a:clrFrom>
              <a:clrTo>
                <a:srgbClr val="FFFFFF">
                  <a:alpha val="0"/>
                </a:srgbClr>
              </a:clrTo>
            </a:clrChange>
          </a:blip>
          <a:stretch>
            <a:fillRect/>
          </a:stretch>
        </p:blipFill>
        <p:spPr>
          <a:xfrm>
            <a:off x="2587215" y="4191573"/>
            <a:ext cx="2985579" cy="2290136"/>
          </a:xfrm>
          <a:prstGeom prst="rect">
            <a:avLst/>
          </a:prstGeom>
        </p:spPr>
      </p:pic>
      <p:pic>
        <p:nvPicPr>
          <p:cNvPr id="14" name="图片 13"/>
          <p:cNvPicPr>
            <a:picLocks noChangeAspect="1"/>
          </p:cNvPicPr>
          <p:nvPr/>
        </p:nvPicPr>
        <p:blipFill>
          <a:blip r:embed="rId7" cstate="print">
            <a:clrChange>
              <a:clrFrom>
                <a:srgbClr val="FEFEFF"/>
              </a:clrFrom>
              <a:clrTo>
                <a:srgbClr val="FEFE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820459" y="3830517"/>
            <a:ext cx="3103662" cy="2651192"/>
          </a:xfrm>
          <a:prstGeom prst="rect">
            <a:avLst/>
          </a:prstGeom>
        </p:spPr>
      </p:pic>
    </p:spTree>
    <p:extLst>
      <p:ext uri="{BB962C8B-B14F-4D97-AF65-F5344CB8AC3E}">
        <p14:creationId xmlns:p14="http://schemas.microsoft.com/office/powerpoint/2010/main" val="25930363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1029"/>
          <p:cNvSpPr>
            <a:spLocks noChangeArrowheads="1"/>
          </p:cNvSpPr>
          <p:nvPr/>
        </p:nvSpPr>
        <p:spPr bwMode="auto">
          <a:xfrm>
            <a:off x="755650" y="1628775"/>
            <a:ext cx="83883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§5.1 </a:t>
            </a:r>
            <a:r>
              <a:rPr kumimoji="1" lang="zh-CN" altLang="en-US" sz="3200" b="1">
                <a:solidFill>
                  <a:schemeClr val="hlink"/>
                </a:solidFill>
                <a:latin typeface="Times New Roman" panose="02020603050405020304" pitchFamily="18" charset="0"/>
                <a:ea typeface="楷体_GB2312" pitchFamily="49" charset="-122"/>
              </a:rPr>
              <a:t>氦及周期系第二族元素的光谱和能级</a:t>
            </a:r>
          </a:p>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§5.2 </a:t>
            </a:r>
            <a:r>
              <a:rPr kumimoji="1" lang="zh-CN" altLang="en-US" sz="3200" b="1">
                <a:solidFill>
                  <a:schemeClr val="hlink"/>
                </a:solidFill>
                <a:latin typeface="Times New Roman" panose="02020603050405020304" pitchFamily="18" charset="0"/>
                <a:ea typeface="楷体_GB2312" pitchFamily="49" charset="-122"/>
              </a:rPr>
              <a:t>两个（价）电子（组态）偶合的原子态 </a:t>
            </a:r>
          </a:p>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§5.3 Pauli</a:t>
            </a:r>
            <a:r>
              <a:rPr kumimoji="1" lang="zh-CN" altLang="en-US" sz="3200" b="1">
                <a:solidFill>
                  <a:schemeClr val="hlink"/>
                </a:solidFill>
                <a:latin typeface="Times New Roman" panose="02020603050405020304" pitchFamily="18" charset="0"/>
                <a:ea typeface="楷体_GB2312" pitchFamily="49" charset="-122"/>
              </a:rPr>
              <a:t>不相容原理与同科电子 </a:t>
            </a:r>
          </a:p>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§5.4 </a:t>
            </a:r>
            <a:r>
              <a:rPr kumimoji="1" lang="zh-CN" altLang="en-US" sz="3200" b="1">
                <a:solidFill>
                  <a:schemeClr val="hlink"/>
                </a:solidFill>
                <a:latin typeface="Times New Roman" panose="02020603050405020304" pitchFamily="18" charset="0"/>
                <a:ea typeface="楷体_GB2312" pitchFamily="49" charset="-122"/>
              </a:rPr>
              <a:t>复杂原子光谱的一般规律</a:t>
            </a:r>
          </a:p>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§5.5 </a:t>
            </a:r>
            <a:r>
              <a:rPr kumimoji="1" lang="zh-CN" altLang="en-US" sz="3200" b="1">
                <a:solidFill>
                  <a:schemeClr val="hlink"/>
                </a:solidFill>
                <a:latin typeface="Times New Roman" panose="02020603050405020304" pitchFamily="18" charset="0"/>
                <a:ea typeface="楷体_GB2312" pitchFamily="49" charset="-122"/>
              </a:rPr>
              <a:t>辐射跃迁的一般选择定则</a:t>
            </a:r>
          </a:p>
          <a:p>
            <a:pPr algn="just">
              <a:lnSpc>
                <a:spcPct val="120000"/>
              </a:lnSpc>
            </a:pPr>
            <a:r>
              <a:rPr kumimoji="1" lang="en-US" altLang="zh-CN" sz="3200" b="1">
                <a:solidFill>
                  <a:schemeClr val="hlink"/>
                </a:solidFill>
                <a:latin typeface="Times New Roman" panose="02020603050405020304" pitchFamily="18" charset="0"/>
                <a:ea typeface="楷体_GB2312" pitchFamily="49" charset="-122"/>
              </a:rPr>
              <a:t>§5.6 </a:t>
            </a:r>
            <a:r>
              <a:rPr kumimoji="1" lang="zh-CN" altLang="en-US" sz="3200" b="1">
                <a:solidFill>
                  <a:schemeClr val="hlink"/>
                </a:solidFill>
                <a:latin typeface="Times New Roman" panose="02020603050405020304" pitchFamily="18" charset="0"/>
                <a:ea typeface="楷体_GB2312" pitchFamily="49" charset="-122"/>
              </a:rPr>
              <a:t>原子的壳层结构和元素周期系</a:t>
            </a:r>
          </a:p>
          <a:p>
            <a:pPr algn="just">
              <a:lnSpc>
                <a:spcPct val="120000"/>
              </a:lnSpc>
            </a:pPr>
            <a:r>
              <a:rPr kumimoji="1" lang="zh-CN" altLang="en-US" sz="3200" b="1">
                <a:solidFill>
                  <a:schemeClr val="hlink"/>
                </a:solidFill>
                <a:latin typeface="Times New Roman" panose="02020603050405020304" pitchFamily="18" charset="0"/>
                <a:ea typeface="楷体_GB2312" pitchFamily="49" charset="-122"/>
              </a:rPr>
              <a:t> 附： 确定原子基态的方格法</a:t>
            </a:r>
          </a:p>
        </p:txBody>
      </p:sp>
      <p:sp>
        <p:nvSpPr>
          <p:cNvPr id="3" name="Rectangle 5"/>
          <p:cNvSpPr>
            <a:spLocks noChangeArrowheads="1"/>
          </p:cNvSpPr>
          <p:nvPr/>
        </p:nvSpPr>
        <p:spPr bwMode="auto">
          <a:xfrm>
            <a:off x="1475656" y="764704"/>
            <a:ext cx="55451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400" b="1">
                <a:solidFill>
                  <a:schemeClr val="folHlink"/>
                </a:solidFill>
                <a:latin typeface="Times New Roman" panose="02020603050405020304" pitchFamily="18" charset="0"/>
                <a:ea typeface="隶书" panose="02010509060101010101" pitchFamily="49" charset="-122"/>
              </a:rPr>
              <a:t>第五章  多电子原子</a:t>
            </a:r>
          </a:p>
        </p:txBody>
      </p:sp>
    </p:spTree>
    <p:extLst>
      <p:ext uri="{BB962C8B-B14F-4D97-AF65-F5344CB8AC3E}">
        <p14:creationId xmlns:p14="http://schemas.microsoft.com/office/powerpoint/2010/main" val="163800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923" name="Object 3"/>
          <p:cNvGraphicFramePr>
            <a:graphicFrameLocks noChangeAspect="1"/>
          </p:cNvGraphicFramePr>
          <p:nvPr>
            <p:extLst>
              <p:ext uri="{D42A27DB-BD31-4B8C-83A1-F6EECF244321}">
                <p14:modId xmlns:p14="http://schemas.microsoft.com/office/powerpoint/2010/main" val="1952672635"/>
              </p:ext>
            </p:extLst>
          </p:nvPr>
        </p:nvGraphicFramePr>
        <p:xfrm>
          <a:off x="1476375" y="2349500"/>
          <a:ext cx="6192838" cy="2947988"/>
        </p:xfrm>
        <a:graphic>
          <a:graphicData uri="http://schemas.openxmlformats.org/presentationml/2006/ole">
            <mc:AlternateContent xmlns:mc="http://schemas.openxmlformats.org/markup-compatibility/2006">
              <mc:Choice xmlns:v="urn:schemas-microsoft-com:vml" Requires="v">
                <p:oleObj spid="_x0000_s210008" name="Equation" r:id="rId3" imgW="4483100" imgH="2133600" progId="Equation.3">
                  <p:embed/>
                </p:oleObj>
              </mc:Choice>
              <mc:Fallback>
                <p:oleObj name="Equation" r:id="rId3" imgW="4483100" imgH="2133600" progId="Equation.3">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6192838" cy="2947988"/>
                      </a:xfrm>
                      <a:prstGeom prst="rect">
                        <a:avLst/>
                      </a:prstGeom>
                      <a:solidFill>
                        <a:srgbClr val="FFCC99"/>
                      </a:solidFill>
                    </p:spPr>
                  </p:pic>
                </p:oleObj>
              </mc:Fallback>
            </mc:AlternateContent>
          </a:graphicData>
        </a:graphic>
      </p:graphicFrame>
      <p:sp>
        <p:nvSpPr>
          <p:cNvPr id="209925" name="Rectangle 5"/>
          <p:cNvSpPr>
            <a:spLocks noChangeArrowheads="1"/>
          </p:cNvSpPr>
          <p:nvPr/>
        </p:nvSpPr>
        <p:spPr bwMode="auto">
          <a:xfrm>
            <a:off x="755650" y="1341438"/>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l"/>
            <a:r>
              <a:rPr lang="zh-CN" altLang="en-US" dirty="0" smtClean="0">
                <a:latin typeface="+mn-ea"/>
                <a:ea typeface="+mn-ea"/>
              </a:rPr>
              <a:t>核外电子</a:t>
            </a:r>
            <a:r>
              <a:rPr lang="zh-CN" altLang="en-US" dirty="0">
                <a:latin typeface="+mn-ea"/>
                <a:ea typeface="+mn-ea"/>
              </a:rPr>
              <a:t>轨道运动产生的磁矩与轨道角动量方向相反，其数值关系为 </a:t>
            </a:r>
          </a:p>
        </p:txBody>
      </p:sp>
      <p:sp>
        <p:nvSpPr>
          <p:cNvPr id="209926" name="AutoShape 6"/>
          <p:cNvSpPr>
            <a:spLocks noChangeArrowheads="1"/>
          </p:cNvSpPr>
          <p:nvPr/>
        </p:nvSpPr>
        <p:spPr bwMode="auto">
          <a:xfrm flipH="1">
            <a:off x="251520" y="6021388"/>
            <a:ext cx="1584325" cy="431800"/>
          </a:xfrm>
          <a:prstGeom prst="wedgeRoundRectCallout">
            <a:avLst>
              <a:gd name="adj1" fmla="val -74750"/>
              <a:gd name="adj2" fmla="val -381250"/>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latin typeface="+mn-ea"/>
                <a:ea typeface="+mn-ea"/>
              </a:rPr>
              <a:t>玻尔磁子</a:t>
            </a:r>
          </a:p>
        </p:txBody>
      </p:sp>
      <p:sp>
        <p:nvSpPr>
          <p:cNvPr id="2" name="标题 1"/>
          <p:cNvSpPr>
            <a:spLocks noGrp="1"/>
          </p:cNvSpPr>
          <p:nvPr>
            <p:ph type="title"/>
          </p:nvPr>
        </p:nvSpPr>
        <p:spPr/>
        <p:txBody>
          <a:bodyPr>
            <a:normAutofit/>
          </a:bodyPr>
          <a:lstStyle/>
          <a:p>
            <a:r>
              <a:rPr lang="zh-CN" altLang="en-US" sz="2800" dirty="0"/>
              <a:t>量子化磁矩</a:t>
            </a:r>
          </a:p>
        </p:txBody>
      </p:sp>
      <p:pic>
        <p:nvPicPr>
          <p:cNvPr id="6" name="Picture 5" descr="D:\T7\014.jpg"/>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29036" b="38564"/>
          <a:stretch/>
        </p:blipFill>
        <p:spPr bwMode="auto">
          <a:xfrm>
            <a:off x="2383916" y="5474553"/>
            <a:ext cx="6172200" cy="1152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6"/>
                                        </p:tgtEl>
                                        <p:attrNameLst>
                                          <p:attrName>style.visibility</p:attrName>
                                        </p:attrNameLst>
                                      </p:cBhvr>
                                      <p:to>
                                        <p:strVal val="visible"/>
                                      </p:to>
                                    </p:set>
                                    <p:animEffect transition="in" filter="wipe(up)">
                                      <p:cBhvr>
                                        <p:cTn id="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8" name="Picture 4" descr="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764704"/>
            <a:ext cx="5775325" cy="4373562"/>
          </a:xfrm>
          <a:prstGeom prst="rect">
            <a:avLst/>
          </a:prstGeom>
          <a:noFill/>
          <a:extLst>
            <a:ext uri="{909E8E84-426E-40DD-AFC4-6F175D3DCCD1}">
              <a14:hiddenFill xmlns:a14="http://schemas.microsoft.com/office/drawing/2010/main">
                <a:solidFill>
                  <a:srgbClr val="FFFFFF"/>
                </a:solidFill>
              </a14:hiddenFill>
            </a:ext>
          </a:extLst>
        </p:spPr>
      </p:pic>
      <p:sp>
        <p:nvSpPr>
          <p:cNvPr id="210949" name="Rectangle 5"/>
          <p:cNvSpPr>
            <a:spLocks noChangeArrowheads="1"/>
          </p:cNvSpPr>
          <p:nvPr/>
        </p:nvSpPr>
        <p:spPr bwMode="auto">
          <a:xfrm>
            <a:off x="1259632" y="5300191"/>
            <a:ext cx="6121400" cy="822325"/>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a:latin typeface="Times New Roman" panose="02020603050405020304" pitchFamily="18" charset="0"/>
                <a:ea typeface="楷体_GB2312" pitchFamily="49" charset="-122"/>
              </a:rPr>
              <a:t>角动量矢量模型示意图，形象表示了角动量在空间的取向是不连续的，而是量子化的。</a:t>
            </a:r>
          </a:p>
        </p:txBody>
      </p:sp>
    </p:spTree>
  </p:cSld>
  <p:clrMapOvr>
    <a:masterClrMapping/>
  </p:clrMapOvr>
  <p:transition spd="med">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395536" y="391355"/>
            <a:ext cx="57022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600" b="1" dirty="0" smtClean="0">
                <a:solidFill>
                  <a:schemeClr val="hlink"/>
                </a:solidFill>
                <a:latin typeface="+mn-ea"/>
                <a:ea typeface="+mn-ea"/>
              </a:rPr>
              <a:t>S</a:t>
            </a:r>
            <a:r>
              <a:rPr lang="en-US" altLang="en-US" sz="3600" b="1" dirty="0" smtClean="0">
                <a:solidFill>
                  <a:schemeClr val="hlink"/>
                </a:solidFill>
                <a:latin typeface="+mn-ea"/>
                <a:ea typeface="+mn-ea"/>
              </a:rPr>
              <a:t>—</a:t>
            </a:r>
            <a:r>
              <a:rPr lang="en-US" altLang="zh-CN" sz="3600" b="1" dirty="0" smtClean="0">
                <a:solidFill>
                  <a:schemeClr val="hlink"/>
                </a:solidFill>
                <a:latin typeface="+mn-ea"/>
                <a:ea typeface="+mn-ea"/>
              </a:rPr>
              <a:t>G</a:t>
            </a:r>
            <a:r>
              <a:rPr lang="zh-CN" altLang="en-US" sz="3600" b="1" dirty="0">
                <a:solidFill>
                  <a:schemeClr val="hlink"/>
                </a:solidFill>
                <a:latin typeface="+mn-ea"/>
                <a:ea typeface="+mn-ea"/>
              </a:rPr>
              <a:t>实验与原子空间量子化</a:t>
            </a:r>
          </a:p>
        </p:txBody>
      </p:sp>
      <p:sp>
        <p:nvSpPr>
          <p:cNvPr id="214019" name="Rectangle 3"/>
          <p:cNvSpPr>
            <a:spLocks noChangeArrowheads="1"/>
          </p:cNvSpPr>
          <p:nvPr/>
        </p:nvSpPr>
        <p:spPr bwMode="auto">
          <a:xfrm>
            <a:off x="611188" y="1371170"/>
            <a:ext cx="590502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smtClean="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施</a:t>
            </a:r>
            <a:r>
              <a:rPr lang="zh-CN" altLang="en-US" dirty="0" smtClean="0">
                <a:latin typeface="Times New Roman" panose="02020603050405020304" pitchFamily="18" charset="0"/>
                <a:ea typeface="+mn-ea"/>
                <a:cs typeface="Times New Roman" panose="02020603050405020304" pitchFamily="18" charset="0"/>
              </a:rPr>
              <a:t>特恩</a:t>
            </a:r>
            <a:r>
              <a:rPr lang="zh-CN" altLang="en-US" dirty="0">
                <a:latin typeface="Times New Roman" panose="02020603050405020304" pitchFamily="18" charset="0"/>
                <a:ea typeface="+mn-ea"/>
                <a:cs typeface="Times New Roman" panose="02020603050405020304" pitchFamily="18" charset="0"/>
              </a:rPr>
              <a:t>（</a:t>
            </a:r>
            <a:r>
              <a:rPr lang="en-US" altLang="zh-CN" dirty="0" err="1">
                <a:latin typeface="Times New Roman" panose="02020603050405020304" pitchFamily="18" charset="0"/>
                <a:ea typeface="+mn-ea"/>
                <a:cs typeface="Times New Roman" panose="02020603050405020304" pitchFamily="18" charset="0"/>
              </a:rPr>
              <a:t>O.Stern</a:t>
            </a:r>
            <a:r>
              <a:rPr lang="en-US" altLang="zh-CN" dirty="0">
                <a:latin typeface="Times New Roman" panose="02020603050405020304" pitchFamily="18" charset="0"/>
                <a:ea typeface="+mn-ea"/>
                <a:cs typeface="Times New Roman" panose="02020603050405020304" pitchFamily="18" charset="0"/>
              </a:rPr>
              <a:t> 1888~1969</a:t>
            </a:r>
            <a:r>
              <a:rPr lang="zh-CN" altLang="en-US" dirty="0">
                <a:latin typeface="Times New Roman" panose="02020603050405020304" pitchFamily="18" charset="0"/>
                <a:ea typeface="+mn-ea"/>
                <a:cs typeface="Times New Roman" panose="02020603050405020304" pitchFamily="18" charset="0"/>
              </a:rPr>
              <a:t>）和盖拉赫（</a:t>
            </a:r>
            <a:r>
              <a:rPr lang="en-US" altLang="zh-CN" dirty="0" err="1">
                <a:latin typeface="Times New Roman" panose="02020603050405020304" pitchFamily="18" charset="0"/>
                <a:ea typeface="+mn-ea"/>
                <a:cs typeface="Times New Roman" panose="02020603050405020304" pitchFamily="18" charset="0"/>
              </a:rPr>
              <a:t>W.Gerlach</a:t>
            </a:r>
            <a:r>
              <a:rPr lang="en-US" altLang="zh-CN" dirty="0">
                <a:latin typeface="Times New Roman" panose="02020603050405020304" pitchFamily="18" charset="0"/>
                <a:ea typeface="+mn-ea"/>
                <a:cs typeface="Times New Roman" panose="02020603050405020304" pitchFamily="18" charset="0"/>
              </a:rPr>
              <a:t> 1889~1979</a:t>
            </a:r>
            <a:r>
              <a:rPr lang="zh-CN" altLang="en-US" dirty="0">
                <a:latin typeface="Times New Roman" panose="02020603050405020304" pitchFamily="18" charset="0"/>
                <a:ea typeface="+mn-ea"/>
                <a:cs typeface="Times New Roman" panose="02020603050405020304" pitchFamily="18" charset="0"/>
              </a:rPr>
              <a:t>）在</a:t>
            </a:r>
            <a:r>
              <a:rPr lang="en-US" altLang="zh-CN" dirty="0">
                <a:latin typeface="Times New Roman" panose="02020603050405020304" pitchFamily="18" charset="0"/>
                <a:ea typeface="+mn-ea"/>
                <a:cs typeface="Times New Roman" panose="02020603050405020304" pitchFamily="18" charset="0"/>
              </a:rPr>
              <a:t>1921</a:t>
            </a:r>
            <a:r>
              <a:rPr lang="zh-CN" altLang="en-US" dirty="0">
                <a:latin typeface="Times New Roman" panose="02020603050405020304" pitchFamily="18" charset="0"/>
                <a:ea typeface="+mn-ea"/>
                <a:cs typeface="Times New Roman" panose="02020603050405020304" pitchFamily="18" charset="0"/>
              </a:rPr>
              <a:t>年进行的实验是对原子在外磁场中取向量子化的首次直接观察，是原子物理学中最重要的实验之一。</a:t>
            </a:r>
          </a:p>
          <a:p>
            <a:pPr algn="just"/>
            <a:r>
              <a:rPr lang="zh-CN" altLang="en-US" dirty="0">
                <a:latin typeface="Times New Roman" panose="02020603050405020304" pitchFamily="18" charset="0"/>
                <a:ea typeface="+mn-ea"/>
                <a:cs typeface="Times New Roman" panose="02020603050405020304" pitchFamily="18" charset="0"/>
              </a:rPr>
              <a:t>       原子（氢或银）在容器内被加热成蒸气，热平衡时原子的速度</a:t>
            </a:r>
            <a:r>
              <a:rPr lang="en-US" altLang="zh-CN" i="1" dirty="0">
                <a:latin typeface="Times New Roman" panose="02020603050405020304" pitchFamily="18" charset="0"/>
                <a:ea typeface="+mn-ea"/>
                <a:cs typeface="Times New Roman" panose="02020603050405020304" pitchFamily="18" charset="0"/>
              </a:rPr>
              <a:t>v</a:t>
            </a:r>
            <a:r>
              <a:rPr lang="zh-CN" altLang="en-US" dirty="0">
                <a:latin typeface="Times New Roman" panose="02020603050405020304" pitchFamily="18" charset="0"/>
                <a:ea typeface="+mn-ea"/>
                <a:cs typeface="Times New Roman" panose="02020603050405020304" pitchFamily="18" charset="0"/>
              </a:rPr>
              <a:t>满足</a:t>
            </a:r>
            <a:r>
              <a:rPr lang="zh-CN" altLang="en-US" dirty="0" smtClean="0">
                <a:latin typeface="Times New Roman" panose="02020603050405020304" pitchFamily="18" charset="0"/>
                <a:ea typeface="+mn-ea"/>
                <a:cs typeface="Times New Roman" panose="02020603050405020304" pitchFamily="18" charset="0"/>
              </a:rPr>
              <a:t>关系式</a:t>
            </a:r>
            <a:r>
              <a:rPr lang="zh-CN" altLang="en-US" dirty="0">
                <a:latin typeface="Times New Roman" panose="02020603050405020304" pitchFamily="18" charset="0"/>
                <a:ea typeface="+mn-ea"/>
                <a:cs typeface="Times New Roman" panose="02020603050405020304" pitchFamily="18" charset="0"/>
              </a:rPr>
              <a:t>：</a:t>
            </a:r>
          </a:p>
        </p:txBody>
      </p:sp>
      <p:graphicFrame>
        <p:nvGraphicFramePr>
          <p:cNvPr id="214021" name="Object 5"/>
          <p:cNvGraphicFramePr>
            <a:graphicFrameLocks noChangeAspect="1"/>
          </p:cNvGraphicFramePr>
          <p:nvPr>
            <p:extLst>
              <p:ext uri="{D42A27DB-BD31-4B8C-83A1-F6EECF244321}">
                <p14:modId xmlns:p14="http://schemas.microsoft.com/office/powerpoint/2010/main" val="1120224203"/>
              </p:ext>
            </p:extLst>
          </p:nvPr>
        </p:nvGraphicFramePr>
        <p:xfrm>
          <a:off x="2843213" y="4076700"/>
          <a:ext cx="2160587" cy="915988"/>
        </p:xfrm>
        <a:graphic>
          <a:graphicData uri="http://schemas.openxmlformats.org/presentationml/2006/ole">
            <mc:AlternateContent xmlns:mc="http://schemas.openxmlformats.org/markup-compatibility/2006">
              <mc:Choice xmlns:v="urn:schemas-microsoft-com:vml" Requires="v">
                <p:oleObj spid="_x0000_s214193" name="公式" r:id="rId3" imgW="1205977" imgH="583947" progId="Equation.3">
                  <p:embed/>
                </p:oleObj>
              </mc:Choice>
              <mc:Fallback>
                <p:oleObj name="公式" r:id="rId3" imgW="1205977" imgH="583947" progId="Equation.3">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076700"/>
                        <a:ext cx="2160587" cy="915988"/>
                      </a:xfrm>
                      <a:prstGeom prst="rect">
                        <a:avLst/>
                      </a:prstGeom>
                      <a:solidFill>
                        <a:srgbClr val="CC99FF"/>
                      </a:solidFill>
                    </p:spPr>
                  </p:pic>
                </p:oleObj>
              </mc:Fallback>
            </mc:AlternateContent>
          </a:graphicData>
        </a:graphic>
      </p:graphicFrame>
      <p:sp>
        <p:nvSpPr>
          <p:cNvPr id="214022" name="Rectangle 6"/>
          <p:cNvSpPr>
            <a:spLocks noChangeArrowheads="1"/>
          </p:cNvSpPr>
          <p:nvPr/>
        </p:nvSpPr>
        <p:spPr bwMode="auto">
          <a:xfrm>
            <a:off x="611188" y="5013325"/>
            <a:ext cx="84253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dirty="0">
                <a:latin typeface="+mn-ea"/>
                <a:ea typeface="+mn-ea"/>
              </a:rPr>
              <a:t>k</a:t>
            </a:r>
            <a:r>
              <a:rPr lang="zh-CN" altLang="en-US" dirty="0">
                <a:latin typeface="+mn-ea"/>
                <a:ea typeface="+mn-ea"/>
              </a:rPr>
              <a:t>是玻耳兹曼常数。当温度</a:t>
            </a:r>
            <a:r>
              <a:rPr lang="en-US" altLang="zh-CN" dirty="0">
                <a:latin typeface="+mn-ea"/>
                <a:ea typeface="+mn-ea"/>
              </a:rPr>
              <a:t>T=10</a:t>
            </a:r>
            <a:r>
              <a:rPr lang="en-US" altLang="zh-CN" baseline="30000" dirty="0">
                <a:latin typeface="+mn-ea"/>
                <a:ea typeface="+mn-ea"/>
              </a:rPr>
              <a:t>5</a:t>
            </a:r>
            <a:r>
              <a:rPr lang="en-US" altLang="zh-CN" dirty="0">
                <a:latin typeface="+mn-ea"/>
                <a:ea typeface="+mn-ea"/>
              </a:rPr>
              <a:t>K</a:t>
            </a:r>
            <a:r>
              <a:rPr lang="zh-CN" altLang="en-US" dirty="0">
                <a:latin typeface="+mn-ea"/>
                <a:ea typeface="+mn-ea"/>
              </a:rPr>
              <a:t>时，原子的能量才达到</a:t>
            </a:r>
            <a:r>
              <a:rPr lang="en-US" altLang="zh-CN" dirty="0">
                <a:latin typeface="+mn-ea"/>
                <a:ea typeface="+mn-ea"/>
              </a:rPr>
              <a:t>8.6eV</a:t>
            </a:r>
            <a:r>
              <a:rPr lang="zh-CN" altLang="en-US" dirty="0">
                <a:latin typeface="+mn-ea"/>
                <a:ea typeface="+mn-ea"/>
              </a:rPr>
              <a:t>，低于氢的第一激发能（</a:t>
            </a:r>
            <a:r>
              <a:rPr lang="en-US" altLang="zh-CN" dirty="0">
                <a:latin typeface="+mn-ea"/>
                <a:ea typeface="+mn-ea"/>
              </a:rPr>
              <a:t>10.2eV</a:t>
            </a:r>
            <a:r>
              <a:rPr lang="zh-CN" altLang="en-US" dirty="0">
                <a:latin typeface="+mn-ea"/>
                <a:ea typeface="+mn-ea"/>
              </a:rPr>
              <a:t>）。在一般实验条件下，容器内的温度远低于</a:t>
            </a:r>
            <a:r>
              <a:rPr lang="en-US" altLang="zh-CN" dirty="0">
                <a:latin typeface="+mn-ea"/>
                <a:ea typeface="+mn-ea"/>
              </a:rPr>
              <a:t>10</a:t>
            </a:r>
            <a:r>
              <a:rPr lang="en-US" altLang="zh-CN" baseline="30000" dirty="0">
                <a:latin typeface="+mn-ea"/>
                <a:ea typeface="+mn-ea"/>
              </a:rPr>
              <a:t>5</a:t>
            </a:r>
            <a:r>
              <a:rPr lang="en-US" altLang="zh-CN" dirty="0">
                <a:latin typeface="+mn-ea"/>
                <a:ea typeface="+mn-ea"/>
              </a:rPr>
              <a:t>K</a:t>
            </a:r>
            <a:r>
              <a:rPr lang="zh-CN" altLang="en-US" dirty="0">
                <a:latin typeface="+mn-ea"/>
                <a:ea typeface="+mn-ea"/>
              </a:rPr>
              <a:t>，那时的氢（或银）原子都处于基态。 </a:t>
            </a:r>
          </a:p>
        </p:txBody>
      </p:sp>
      <p:graphicFrame>
        <p:nvGraphicFramePr>
          <p:cNvPr id="214023" name="Object 7"/>
          <p:cNvGraphicFramePr>
            <a:graphicFrameLocks noGrp="1" noChangeAspect="1"/>
          </p:cNvGraphicFramePr>
          <p:nvPr>
            <p:ph idx="4294967295"/>
            <p:extLst>
              <p:ext uri="{D42A27DB-BD31-4B8C-83A1-F6EECF244321}">
                <p14:modId xmlns:p14="http://schemas.microsoft.com/office/powerpoint/2010/main" val="1119025970"/>
              </p:ext>
            </p:extLst>
          </p:nvPr>
        </p:nvGraphicFramePr>
        <p:xfrm>
          <a:off x="6718300" y="1557338"/>
          <a:ext cx="2425700" cy="2641600"/>
        </p:xfrm>
        <a:graphic>
          <a:graphicData uri="http://schemas.openxmlformats.org/presentationml/2006/ole">
            <mc:AlternateContent xmlns:mc="http://schemas.openxmlformats.org/markup-compatibility/2006">
              <mc:Choice xmlns:v="urn:schemas-microsoft-com:vml" Requires="v">
                <p:oleObj spid="_x0000_s214194" name="Picture2" r:id="rId5" imgW="2426208" imgH="2641092" progId="Word.Picture.8">
                  <p:embed/>
                </p:oleObj>
              </mc:Choice>
              <mc:Fallback>
                <p:oleObj name="Picture2" r:id="rId5" imgW="2426208" imgH="2641092" progId="Word.Picture.8">
                  <p:embed/>
                  <p:pic>
                    <p:nvPicPr>
                      <p:cNvPr id="0" name="Picture 5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1557338"/>
                        <a:ext cx="2425700" cy="264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28" name="Rectangle 12"/>
          <p:cNvSpPr>
            <a:spLocks noChangeArrowheads="1"/>
          </p:cNvSpPr>
          <p:nvPr/>
        </p:nvSpPr>
        <p:spPr bwMode="auto">
          <a:xfrm>
            <a:off x="6911217" y="4300538"/>
            <a:ext cx="1273105" cy="461665"/>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9999"/>
                </a:solidFill>
                <a:latin typeface="+mn-ea"/>
                <a:ea typeface="+mn-ea"/>
              </a:rPr>
              <a:t>O.Stern</a:t>
            </a:r>
            <a:endParaRPr lang="zh-CN" altLang="en-US" b="1">
              <a:solidFill>
                <a:srgbClr val="009999"/>
              </a:solidFill>
              <a:latin typeface="+mn-ea"/>
              <a:ea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9" name="Rectangle 5"/>
          <p:cNvSpPr>
            <a:spLocks noGrp="1" noChangeArrowheads="1"/>
          </p:cNvSpPr>
          <p:nvPr>
            <p:ph type="title"/>
          </p:nvPr>
        </p:nvSpPr>
        <p:spPr/>
        <p:txBody>
          <a:bodyPr/>
          <a:lstStyle/>
          <a:p>
            <a:endParaRPr lang="zh-CN" altLang="en-US"/>
          </a:p>
        </p:txBody>
      </p:sp>
    </p:spTree>
    <p:controls>
      <mc:AlternateContent xmlns:mc="http://schemas.openxmlformats.org/markup-compatibility/2006">
        <mc:Choice xmlns:v="urn:schemas-microsoft-com:vml" Requires="v">
          <p:control spid="298071" name="ShockwaveFlash1" r:id="rId2" imgW="8496360" imgH="5008680"/>
        </mc:Choice>
        <mc:Fallback>
          <p:control name="ShockwaveFlash1" r:id="rId2" imgW="8496360" imgH="5008680">
            <p:pic>
              <p:nvPicPr>
                <p:cNvPr id="2" name="ShockwaveFlash1"/>
                <p:cNvPicPr preferRelativeResize="0">
                  <a:picLocks noGrp="1" noChangeArrowheads="1" noChangeShapeType="1"/>
                </p:cNvPicPr>
                <p:nvPr/>
              </p:nvPicPr>
              <p:blipFill>
                <a:blip r:embed="rId4"/>
                <a:srcRect/>
                <a:stretch>
                  <a:fillRect/>
                </a:stretch>
              </p:blipFill>
              <p:spPr bwMode="auto">
                <a:xfrm>
                  <a:off x="317500" y="812800"/>
                  <a:ext cx="8496300" cy="500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67" name="Object 3"/>
          <p:cNvGraphicFramePr>
            <a:graphicFrameLocks noChangeAspect="1"/>
          </p:cNvGraphicFramePr>
          <p:nvPr>
            <p:extLst>
              <p:ext uri="{D42A27DB-BD31-4B8C-83A1-F6EECF244321}">
                <p14:modId xmlns:p14="http://schemas.microsoft.com/office/powerpoint/2010/main" val="1031747436"/>
              </p:ext>
            </p:extLst>
          </p:nvPr>
        </p:nvGraphicFramePr>
        <p:xfrm>
          <a:off x="1476375" y="1557933"/>
          <a:ext cx="1955800" cy="1833562"/>
        </p:xfrm>
        <a:graphic>
          <a:graphicData uri="http://schemas.openxmlformats.org/presentationml/2006/ole">
            <mc:AlternateContent xmlns:mc="http://schemas.openxmlformats.org/markup-compatibility/2006">
              <mc:Choice xmlns:v="urn:schemas-microsoft-com:vml" Requires="v">
                <p:oleObj spid="_x0000_s216458" name="公式" r:id="rId3" imgW="1333500" imgH="1244600" progId="Equation.3">
                  <p:embed/>
                </p:oleObj>
              </mc:Choice>
              <mc:Fallback>
                <p:oleObj name="公式" r:id="rId3" imgW="1333500" imgH="1244600" progId="Equation.3">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57933"/>
                        <a:ext cx="1955800" cy="1833562"/>
                      </a:xfrm>
                      <a:prstGeom prst="rect">
                        <a:avLst/>
                      </a:prstGeom>
                      <a:solidFill>
                        <a:srgbClr val="99CCFF"/>
                      </a:solidFill>
                    </p:spPr>
                  </p:pic>
                </p:oleObj>
              </mc:Fallback>
            </mc:AlternateContent>
          </a:graphicData>
        </a:graphic>
      </p:graphicFrame>
      <p:graphicFrame>
        <p:nvGraphicFramePr>
          <p:cNvPr id="216071" name="Object 7"/>
          <p:cNvGraphicFramePr>
            <a:graphicFrameLocks noChangeAspect="1"/>
          </p:cNvGraphicFramePr>
          <p:nvPr>
            <p:extLst>
              <p:ext uri="{D42A27DB-BD31-4B8C-83A1-F6EECF244321}">
                <p14:modId xmlns:p14="http://schemas.microsoft.com/office/powerpoint/2010/main" val="2624895846"/>
              </p:ext>
            </p:extLst>
          </p:nvPr>
        </p:nvGraphicFramePr>
        <p:xfrm>
          <a:off x="4427538" y="1702395"/>
          <a:ext cx="3200400" cy="1612900"/>
        </p:xfrm>
        <a:graphic>
          <a:graphicData uri="http://schemas.openxmlformats.org/presentationml/2006/ole">
            <mc:AlternateContent xmlns:mc="http://schemas.openxmlformats.org/markup-compatibility/2006">
              <mc:Choice xmlns:v="urn:schemas-microsoft-com:vml" Requires="v">
                <p:oleObj spid="_x0000_s216459" r:id="rId5" imgW="1854200" imgH="939800" progId="">
                  <p:embed/>
                </p:oleObj>
              </mc:Choice>
              <mc:Fallback>
                <p:oleObj r:id="rId5" imgW="1854200" imgH="939800" progId="">
                  <p:embed/>
                  <p:pic>
                    <p:nvPicPr>
                      <p:cNvPr id="0" name="Picture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702395"/>
                        <a:ext cx="3200400" cy="1612900"/>
                      </a:xfrm>
                      <a:prstGeom prst="rect">
                        <a:avLst/>
                      </a:prstGeom>
                      <a:solidFill>
                        <a:srgbClr val="FFCC99"/>
                      </a:solidFill>
                    </p:spPr>
                  </p:pic>
                </p:oleObj>
              </mc:Fallback>
            </mc:AlternateContent>
          </a:graphicData>
        </a:graphic>
      </p:graphicFrame>
      <p:graphicFrame>
        <p:nvGraphicFramePr>
          <p:cNvPr id="216073" name="Object 9"/>
          <p:cNvGraphicFramePr>
            <a:graphicFrameLocks noChangeAspect="1"/>
          </p:cNvGraphicFramePr>
          <p:nvPr>
            <p:extLst>
              <p:ext uri="{D42A27DB-BD31-4B8C-83A1-F6EECF244321}">
                <p14:modId xmlns:p14="http://schemas.microsoft.com/office/powerpoint/2010/main" val="2625694343"/>
              </p:ext>
            </p:extLst>
          </p:nvPr>
        </p:nvGraphicFramePr>
        <p:xfrm>
          <a:off x="1511300" y="3801070"/>
          <a:ext cx="5722938" cy="1103313"/>
        </p:xfrm>
        <a:graphic>
          <a:graphicData uri="http://schemas.openxmlformats.org/presentationml/2006/ole">
            <mc:AlternateContent xmlns:mc="http://schemas.openxmlformats.org/markup-compatibility/2006">
              <mc:Choice xmlns:v="urn:schemas-microsoft-com:vml" Requires="v">
                <p:oleObj spid="_x0000_s216460" name="公式" r:id="rId7" imgW="3378200" imgH="647700" progId="Equation.3">
                  <p:embed/>
                </p:oleObj>
              </mc:Choice>
              <mc:Fallback>
                <p:oleObj name="公式" r:id="rId7" imgW="3378200" imgH="647700" progId="Equation.3">
                  <p:embed/>
                  <p:pic>
                    <p:nvPicPr>
                      <p:cNvPr id="0" name="Picture 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801070"/>
                        <a:ext cx="5722938" cy="1103313"/>
                      </a:xfrm>
                      <a:prstGeom prst="rect">
                        <a:avLst/>
                      </a:prstGeom>
                      <a:solidFill>
                        <a:srgbClr val="FFFF99"/>
                      </a:solidFill>
                    </p:spPr>
                  </p:pic>
                </p:oleObj>
              </mc:Fallback>
            </mc:AlternateContent>
          </a:graphicData>
        </a:graphic>
      </p:graphicFrame>
      <p:graphicFrame>
        <p:nvGraphicFramePr>
          <p:cNvPr id="216075" name="Object 11"/>
          <p:cNvGraphicFramePr>
            <a:graphicFrameLocks noChangeAspect="1"/>
          </p:cNvGraphicFramePr>
          <p:nvPr>
            <p:extLst>
              <p:ext uri="{D42A27DB-BD31-4B8C-83A1-F6EECF244321}">
                <p14:modId xmlns:p14="http://schemas.microsoft.com/office/powerpoint/2010/main" val="3396876864"/>
              </p:ext>
            </p:extLst>
          </p:nvPr>
        </p:nvGraphicFramePr>
        <p:xfrm>
          <a:off x="1509713" y="5312370"/>
          <a:ext cx="6051550" cy="996950"/>
        </p:xfrm>
        <a:graphic>
          <a:graphicData uri="http://schemas.openxmlformats.org/presentationml/2006/ole">
            <mc:AlternateContent xmlns:mc="http://schemas.openxmlformats.org/markup-compatibility/2006">
              <mc:Choice xmlns:v="urn:schemas-microsoft-com:vml" Requires="v">
                <p:oleObj spid="_x0000_s216461" name="公式" r:id="rId9" imgW="3873500" imgH="635000" progId="Equation.3">
                  <p:embed/>
                </p:oleObj>
              </mc:Choice>
              <mc:Fallback>
                <p:oleObj name="公式" r:id="rId9" imgW="3873500" imgH="635000" progId="Equation.3">
                  <p:embed/>
                  <p:pic>
                    <p:nvPicPr>
                      <p:cNvPr id="0" name="Picture 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713" y="5312370"/>
                        <a:ext cx="6051550" cy="996950"/>
                      </a:xfrm>
                      <a:prstGeom prst="rect">
                        <a:avLst/>
                      </a:prstGeom>
                      <a:solidFill>
                        <a:srgbClr val="CCFFFF"/>
                      </a:solidFill>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1978101108"/>
              </p:ext>
            </p:extLst>
          </p:nvPr>
        </p:nvGraphicFramePr>
        <p:xfrm>
          <a:off x="1512888" y="221580"/>
          <a:ext cx="6048375" cy="1119188"/>
        </p:xfrm>
        <a:graphic>
          <a:graphicData uri="http://schemas.openxmlformats.org/presentationml/2006/ole">
            <mc:AlternateContent xmlns:mc="http://schemas.openxmlformats.org/markup-compatibility/2006">
              <mc:Choice xmlns:v="urn:schemas-microsoft-com:vml" Requires="v">
                <p:oleObj spid="_x0000_s216462" r:id="rId11" imgW="3441700" imgH="635000" progId="Equation.3">
                  <p:embed/>
                </p:oleObj>
              </mc:Choice>
              <mc:Fallback>
                <p:oleObj r:id="rId11" imgW="3441700" imgH="635000" progId="Equation.3">
                  <p:embed/>
                  <p:pic>
                    <p:nvPicPr>
                      <p:cNvPr id="0" name="Picture 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888" y="221580"/>
                        <a:ext cx="6048375" cy="1119188"/>
                      </a:xfrm>
                      <a:prstGeom prst="rect">
                        <a:avLst/>
                      </a:prstGeom>
                      <a:solidFill>
                        <a:srgbClr val="CC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71"/>
                                        </p:tgtEl>
                                        <p:attrNameLst>
                                          <p:attrName>style.visibility</p:attrName>
                                        </p:attrNameLst>
                                      </p:cBhvr>
                                      <p:to>
                                        <p:strVal val="visible"/>
                                      </p:to>
                                    </p:set>
                                    <p:animEffect transition="in" filter="wipe(left)">
                                      <p:cBhvr>
                                        <p:cTn id="7" dur="500"/>
                                        <p:tgtEl>
                                          <p:spTgt spid="216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16073"/>
                                        </p:tgtEl>
                                        <p:attrNameLst>
                                          <p:attrName>style.visibility</p:attrName>
                                        </p:attrNameLst>
                                      </p:cBhvr>
                                      <p:to>
                                        <p:strVal val="visible"/>
                                      </p:to>
                                    </p:set>
                                    <p:anim calcmode="lin" valueType="num">
                                      <p:cBhvr>
                                        <p:cTn id="12" dur="500" fill="hold"/>
                                        <p:tgtEl>
                                          <p:spTgt spid="216073"/>
                                        </p:tgtEl>
                                        <p:attrNameLst>
                                          <p:attrName>ppt_w</p:attrName>
                                        </p:attrNameLst>
                                      </p:cBhvr>
                                      <p:tavLst>
                                        <p:tav tm="0">
                                          <p:val>
                                            <p:fltVal val="0"/>
                                          </p:val>
                                        </p:tav>
                                        <p:tav tm="100000">
                                          <p:val>
                                            <p:strVal val="#ppt_w"/>
                                          </p:val>
                                        </p:tav>
                                      </p:tavLst>
                                    </p:anim>
                                    <p:anim calcmode="lin" valueType="num">
                                      <p:cBhvr>
                                        <p:cTn id="13" dur="500" fill="hold"/>
                                        <p:tgtEl>
                                          <p:spTgt spid="21607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32" fill="hold" nodeType="click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amond(out)">
                                      <p:cBhvr>
                                        <p:cTn id="18" dur="1000"/>
                                        <p:tgtEl>
                                          <p:spTgt spid="2160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2" name="Picture 4" descr="10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96752"/>
            <a:ext cx="9144000" cy="51466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7091" name="Object 3"/>
          <p:cNvGraphicFramePr>
            <a:graphicFrameLocks noChangeAspect="1"/>
          </p:cNvGraphicFramePr>
          <p:nvPr>
            <p:extLst>
              <p:ext uri="{D42A27DB-BD31-4B8C-83A1-F6EECF244321}">
                <p14:modId xmlns:p14="http://schemas.microsoft.com/office/powerpoint/2010/main" val="403001681"/>
              </p:ext>
            </p:extLst>
          </p:nvPr>
        </p:nvGraphicFramePr>
        <p:xfrm>
          <a:off x="250825" y="5444902"/>
          <a:ext cx="2089150" cy="552450"/>
        </p:xfrm>
        <a:graphic>
          <a:graphicData uri="http://schemas.openxmlformats.org/presentationml/2006/ole">
            <mc:AlternateContent xmlns:mc="http://schemas.openxmlformats.org/markup-compatibility/2006">
              <mc:Choice xmlns:v="urn:schemas-microsoft-com:vml" Requires="v">
                <p:oleObj spid="_x0000_s217173" r:id="rId4" imgW="825142" imgH="215806" progId="">
                  <p:embed/>
                </p:oleObj>
              </mc:Choice>
              <mc:Fallback>
                <p:oleObj r:id="rId4" imgW="825142" imgH="215806"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5444902"/>
                        <a:ext cx="2089150" cy="552450"/>
                      </a:xfrm>
                      <a:prstGeom prst="rect">
                        <a:avLst/>
                      </a:prstGeom>
                      <a:solidFill>
                        <a:srgbClr val="FFCC99"/>
                      </a:solidFill>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83929" y="731999"/>
            <a:ext cx="8176141" cy="5394001"/>
          </a:xfrm>
          <a:prstGeom prst="rect">
            <a:avLst/>
          </a:prstGeom>
        </p:spPr>
      </p:pic>
    </p:spTree>
    <p:extLst>
      <p:ext uri="{BB962C8B-B14F-4D97-AF65-F5344CB8AC3E}">
        <p14:creationId xmlns:p14="http://schemas.microsoft.com/office/powerpoint/2010/main" val="377275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p:txBody>
          <a:bodyPr>
            <a:normAutofit/>
          </a:bodyPr>
          <a:lstStyle/>
          <a:p>
            <a:pPr>
              <a:lnSpc>
                <a:spcPct val="150000"/>
              </a:lnSpc>
            </a:pPr>
            <a:r>
              <a:rPr kumimoji="1" lang="zh-CN" altLang="en-US" sz="2400" dirty="0" smtClean="0">
                <a:latin typeface="+mn-ea"/>
              </a:rPr>
              <a:t>玻尔模型：经典粒子，经典力学规律</a:t>
            </a:r>
            <a:endParaRPr kumimoji="1" lang="en-US" altLang="zh-CN" sz="2400" dirty="0" smtClean="0">
              <a:latin typeface="+mn-ea"/>
            </a:endParaRPr>
          </a:p>
          <a:p>
            <a:pPr>
              <a:lnSpc>
                <a:spcPct val="150000"/>
              </a:lnSpc>
            </a:pPr>
            <a:r>
              <a:rPr kumimoji="1" lang="zh-CN" altLang="en-US" sz="2400" dirty="0" smtClean="0">
                <a:latin typeface="+mn-ea"/>
              </a:rPr>
              <a:t>核</a:t>
            </a:r>
            <a:r>
              <a:rPr kumimoji="1" lang="zh-CN" altLang="en-US" sz="2400" dirty="0">
                <a:latin typeface="+mn-ea"/>
              </a:rPr>
              <a:t>与电子之间的库仑相互作用</a:t>
            </a:r>
            <a:r>
              <a:rPr kumimoji="1" lang="en-US" altLang="zh-CN" sz="2400" dirty="0">
                <a:latin typeface="+mn-ea"/>
              </a:rPr>
              <a:t>&amp;</a:t>
            </a:r>
            <a:r>
              <a:rPr kumimoji="1" lang="zh-CN" altLang="en-US" sz="2400" dirty="0">
                <a:latin typeface="+mn-ea"/>
              </a:rPr>
              <a:t>电子</a:t>
            </a:r>
            <a:r>
              <a:rPr kumimoji="1" lang="zh-CN" altLang="en-US" sz="2400" dirty="0" smtClean="0">
                <a:latin typeface="+mn-ea"/>
              </a:rPr>
              <a:t>电磁辐射</a:t>
            </a:r>
            <a:endParaRPr kumimoji="1" lang="en-US" altLang="zh-CN" sz="2400" dirty="0" smtClean="0">
              <a:latin typeface="+mn-ea"/>
            </a:endParaRPr>
          </a:p>
          <a:p>
            <a:pPr>
              <a:lnSpc>
                <a:spcPct val="150000"/>
              </a:lnSpc>
            </a:pPr>
            <a:r>
              <a:rPr kumimoji="1" lang="zh-CN" altLang="en-US" sz="2400" dirty="0">
                <a:latin typeface="+mn-ea"/>
              </a:rPr>
              <a:t>定态之间跃迁过程中发射和吸收辐射的原因和过程不</a:t>
            </a:r>
            <a:r>
              <a:rPr kumimoji="1" lang="zh-CN" altLang="en-US" sz="2400" dirty="0" smtClean="0">
                <a:latin typeface="+mn-ea"/>
              </a:rPr>
              <a:t>清楚</a:t>
            </a:r>
            <a:r>
              <a:rPr kumimoji="1" lang="en-US" altLang="zh-CN" sz="2400" dirty="0" smtClean="0">
                <a:latin typeface="+mn-ea"/>
              </a:rPr>
              <a:t>.</a:t>
            </a:r>
            <a:r>
              <a:rPr lang="zh-CN" altLang="en-US" sz="2400" dirty="0">
                <a:solidFill>
                  <a:srgbClr val="0000FF"/>
                </a:solidFill>
                <a:latin typeface="+mn-ea"/>
              </a:rPr>
              <a:t>卢瑟福：逻辑上的</a:t>
            </a:r>
            <a:r>
              <a:rPr lang="zh-CN" altLang="en-US" sz="2400" dirty="0" smtClean="0">
                <a:solidFill>
                  <a:srgbClr val="0000FF"/>
                </a:solidFill>
                <a:latin typeface="+mn-ea"/>
              </a:rPr>
              <a:t>恶性循环</a:t>
            </a:r>
            <a:r>
              <a:rPr lang="en-US" altLang="zh-CN" sz="2400" dirty="0" smtClean="0">
                <a:solidFill>
                  <a:srgbClr val="0000FF"/>
                </a:solidFill>
                <a:latin typeface="+mn-ea"/>
              </a:rPr>
              <a:t>,</a:t>
            </a:r>
            <a:r>
              <a:rPr lang="zh-CN" altLang="en-US" sz="2400" dirty="0" smtClean="0">
                <a:solidFill>
                  <a:srgbClr val="0000FF"/>
                </a:solidFill>
                <a:latin typeface="+mn-ea"/>
              </a:rPr>
              <a:t>薛定</a:t>
            </a:r>
            <a:r>
              <a:rPr lang="zh-CN" altLang="en-US" sz="2400" dirty="0">
                <a:solidFill>
                  <a:srgbClr val="0000FF"/>
                </a:solidFill>
                <a:latin typeface="+mn-ea"/>
              </a:rPr>
              <a:t>谔：“遭透的跃迁</a:t>
            </a:r>
            <a:r>
              <a:rPr lang="zh-CN" altLang="en-US" sz="2400" dirty="0" smtClean="0">
                <a:solidFill>
                  <a:srgbClr val="0000FF"/>
                </a:solidFill>
                <a:latin typeface="+mn-ea"/>
              </a:rPr>
              <a:t>”</a:t>
            </a:r>
            <a:endParaRPr lang="en-US" altLang="zh-CN" sz="2400" dirty="0" smtClean="0">
              <a:solidFill>
                <a:srgbClr val="0000FF"/>
              </a:solidFill>
              <a:latin typeface="+mn-ea"/>
            </a:endParaRPr>
          </a:p>
          <a:p>
            <a:pPr>
              <a:lnSpc>
                <a:spcPct val="150000"/>
              </a:lnSpc>
            </a:pPr>
            <a:r>
              <a:rPr lang="zh-CN" altLang="en-US" sz="2400" dirty="0" smtClean="0">
                <a:solidFill>
                  <a:schemeClr val="tx1"/>
                </a:solidFill>
                <a:latin typeface="+mn-ea"/>
              </a:rPr>
              <a:t>“谱线的精细结构”</a:t>
            </a:r>
            <a:endParaRPr kumimoji="1" lang="en-US" altLang="zh-CN" sz="2400" dirty="0">
              <a:latin typeface="+mn-ea"/>
            </a:endParaRPr>
          </a:p>
          <a:p>
            <a:pPr>
              <a:lnSpc>
                <a:spcPct val="150000"/>
              </a:lnSpc>
            </a:pPr>
            <a:endParaRPr lang="zh-CN" altLang="en-US" sz="2400" dirty="0"/>
          </a:p>
        </p:txBody>
      </p:sp>
      <p:sp>
        <p:nvSpPr>
          <p:cNvPr id="9" name="标题 8"/>
          <p:cNvSpPr>
            <a:spLocks noGrp="1"/>
          </p:cNvSpPr>
          <p:nvPr>
            <p:ph type="title"/>
          </p:nvPr>
        </p:nvSpPr>
        <p:spPr/>
        <p:txBody>
          <a:bodyPr>
            <a:normAutofit/>
          </a:bodyPr>
          <a:lstStyle/>
          <a:p>
            <a:r>
              <a:rPr kumimoji="1" lang="zh-CN" altLang="en-US" sz="2800" dirty="0">
                <a:solidFill>
                  <a:schemeClr val="tx1"/>
                </a:solidFill>
                <a:latin typeface="Times New Roman" panose="02020603050405020304" pitchFamily="18" charset="0"/>
                <a:ea typeface="黑体" panose="02010609060101010101" pitchFamily="49" charset="-122"/>
              </a:rPr>
              <a:t>玻尔理论的</a:t>
            </a:r>
            <a:r>
              <a:rPr kumimoji="1" lang="zh-CN" altLang="en-US" sz="2800" dirty="0" smtClean="0">
                <a:solidFill>
                  <a:schemeClr val="tx1"/>
                </a:solidFill>
                <a:latin typeface="Times New Roman" panose="02020603050405020304" pitchFamily="18" charset="0"/>
                <a:ea typeface="黑体" panose="02010609060101010101" pitchFamily="49" charset="-122"/>
              </a:rPr>
              <a:t>困难</a:t>
            </a:r>
            <a:endParaRPr lang="zh-CN" altLang="en-US" sz="2800" dirty="0">
              <a:solidFill>
                <a:schemeClr val="tx1"/>
              </a:solidFill>
            </a:endParaRPr>
          </a:p>
        </p:txBody>
      </p:sp>
    </p:spTree>
    <p:extLst>
      <p:ext uri="{BB962C8B-B14F-4D97-AF65-F5344CB8AC3E}">
        <p14:creationId xmlns:p14="http://schemas.microsoft.com/office/powerpoint/2010/main" val="13982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8114" name="Rectangle 2"/>
              <p:cNvSpPr>
                <a:spLocks noChangeArrowheads="1"/>
              </p:cNvSpPr>
              <p:nvPr/>
            </p:nvSpPr>
            <p:spPr bwMode="auto">
              <a:xfrm>
                <a:off x="467544" y="836712"/>
                <a:ext cx="8351837" cy="52625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indent="30480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dirty="0" smtClean="0">
                    <a:latin typeface="Arial Unicode MS" panose="020B0604020202020204" pitchFamily="34" charset="-122"/>
                    <a:ea typeface="楷体_GB2312" pitchFamily="49" charset="-122"/>
                  </a:rPr>
                  <a:t>    </a:t>
                </a:r>
                <a:r>
                  <a:rPr lang="zh-CN" altLang="en-US" b="1" dirty="0" smtClean="0">
                    <a:solidFill>
                      <a:schemeClr val="hlink"/>
                    </a:solidFill>
                    <a:latin typeface="Times New Roman" panose="02020603050405020304" pitchFamily="18" charset="0"/>
                    <a:ea typeface="楷体_GB2312" pitchFamily="49" charset="-122"/>
                  </a:rPr>
                  <a:t>施特恩</a:t>
                </a:r>
                <a:r>
                  <a:rPr lang="en-US" altLang="zh-CN" b="1" dirty="0" smtClean="0">
                    <a:solidFill>
                      <a:schemeClr val="hlink"/>
                    </a:solidFill>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盖拉赫实验</a:t>
                </a:r>
                <a:r>
                  <a:rPr lang="zh-CN" altLang="en-US" b="1" dirty="0">
                    <a:solidFill>
                      <a:schemeClr val="hlink"/>
                    </a:solidFill>
                    <a:latin typeface="Tahoma" panose="020B0604030504040204" pitchFamily="34" charset="0"/>
                    <a:ea typeface="楷体_GB2312" pitchFamily="49" charset="-122"/>
                  </a:rPr>
                  <a:t>直接证明了</a:t>
                </a:r>
                <a:r>
                  <a:rPr lang="zh-CN" altLang="en-US" b="1" dirty="0">
                    <a:solidFill>
                      <a:schemeClr val="hlink"/>
                    </a:solidFill>
                    <a:latin typeface="Times New Roman" panose="02020603050405020304" pitchFamily="18" charset="0"/>
                    <a:ea typeface="楷体_GB2312" pitchFamily="49" charset="-122"/>
                  </a:rPr>
                  <a:t>空间量子化，第一次量度原子的基态性质，开辟了原子束及分子束实验的新领域。</a:t>
                </a:r>
                <a:endParaRPr lang="zh-CN" altLang="en-US" b="1" dirty="0">
                  <a:solidFill>
                    <a:schemeClr val="hlink"/>
                  </a:solidFill>
                  <a:latin typeface="Times New Roman" panose="02020603050405020304" pitchFamily="18" charset="0"/>
                  <a:ea typeface="楷体_GB2312" pitchFamily="49" charset="-122"/>
                  <a:cs typeface="Times New Roman" panose="02020603050405020304" pitchFamily="18" charset="0"/>
                </a:endParaRPr>
              </a:p>
              <a:p>
                <a:pPr algn="just" eaLnBrk="0" hangingPunct="0"/>
                <a:r>
                  <a:rPr lang="zh-CN" altLang="en-US" b="1" dirty="0">
                    <a:latin typeface="Times New Roman" panose="02020603050405020304" pitchFamily="18" charset="0"/>
                    <a:ea typeface="楷体_GB2312" pitchFamily="49" charset="-122"/>
                  </a:rPr>
                  <a:t>    尽管实验证实了原子在磁场中的空间量子化，但由这个实验给出的氢（或银）原子在磁场中只有两个取向的事实，却是</a:t>
                </a:r>
                <a:r>
                  <a:rPr lang="zh-CN" altLang="en-US" b="1" dirty="0">
                    <a:solidFill>
                      <a:schemeClr val="folHlink"/>
                    </a:solidFill>
                    <a:latin typeface="Times New Roman" panose="02020603050405020304" pitchFamily="18" charset="0"/>
                    <a:ea typeface="楷体_GB2312" pitchFamily="49" charset="-122"/>
                  </a:rPr>
                  <a:t>空间量子化的理论所不能解释的</a:t>
                </a:r>
                <a:r>
                  <a:rPr lang="zh-CN" altLang="en-US" b="1" dirty="0">
                    <a:latin typeface="Times New Roman" panose="02020603050405020304" pitchFamily="18" charset="0"/>
                    <a:ea typeface="楷体_GB2312" pitchFamily="49" charset="-122"/>
                  </a:rPr>
                  <a:t>。按空间量子化理论，当</a:t>
                </a:r>
                <a14:m>
                  <m:oMath xmlns:m="http://schemas.openxmlformats.org/officeDocument/2006/math">
                    <m:r>
                      <a:rPr lang="en-US" altLang="zh-CN" i="1" dirty="0">
                        <a:latin typeface="Cambria Math" panose="02040503050406030204" pitchFamily="18" charset="0"/>
                        <a:ea typeface="楷体_GB2312" pitchFamily="49" charset="-122"/>
                      </a:rPr>
                      <m:t>𝑙</m:t>
                    </m:r>
                  </m:oMath>
                </a14:m>
                <a:r>
                  <a:rPr lang="zh-CN" altLang="en-US" b="1" dirty="0">
                    <a:latin typeface="Times New Roman" panose="02020603050405020304" pitchFamily="18" charset="0"/>
                    <a:ea typeface="楷体_GB2312" pitchFamily="49" charset="-122"/>
                  </a:rPr>
                  <a:t>一定时，</a:t>
                </a:r>
                <a14:m>
                  <m:oMath xmlns:m="http://schemas.openxmlformats.org/officeDocument/2006/math">
                    <m:sSub>
                      <m:sSubPr>
                        <m:ctrlPr>
                          <a:rPr lang="en-US" altLang="zh-CN" i="1" dirty="0">
                            <a:latin typeface="Cambria Math" panose="02040503050406030204" pitchFamily="18" charset="0"/>
                            <a:ea typeface="楷体_GB2312" pitchFamily="49" charset="-122"/>
                          </a:rPr>
                        </m:ctrlPr>
                      </m:sSubPr>
                      <m:e>
                        <m:r>
                          <a:rPr lang="en-US" altLang="zh-CN" i="1" dirty="0">
                            <a:latin typeface="Cambria Math" panose="02040503050406030204" pitchFamily="18" charset="0"/>
                            <a:ea typeface="楷体_GB2312" pitchFamily="49" charset="-122"/>
                          </a:rPr>
                          <m:t>𝑚</m:t>
                        </m:r>
                      </m:e>
                      <m:sub>
                        <m:r>
                          <a:rPr lang="en-US" altLang="zh-CN" i="1" dirty="0">
                            <a:latin typeface="Cambria Math" panose="02040503050406030204" pitchFamily="18" charset="0"/>
                            <a:ea typeface="楷体_GB2312" pitchFamily="49" charset="-122"/>
                          </a:rPr>
                          <m:t>𝑙</m:t>
                        </m:r>
                      </m:sub>
                    </m:sSub>
                  </m:oMath>
                </a14:m>
                <a:r>
                  <a:rPr lang="zh-CN" altLang="en-US" b="1" dirty="0">
                    <a:latin typeface="Times New Roman" panose="02020603050405020304" pitchFamily="18" charset="0"/>
                    <a:ea typeface="楷体_GB2312" pitchFamily="49" charset="-122"/>
                  </a:rPr>
                  <a:t>有</a:t>
                </a:r>
                <a14:m>
                  <m:oMath xmlns:m="http://schemas.openxmlformats.org/officeDocument/2006/math">
                    <m:r>
                      <a:rPr lang="en-US" altLang="zh-CN" i="1" dirty="0">
                        <a:latin typeface="Cambria Math" panose="02040503050406030204" pitchFamily="18" charset="0"/>
                        <a:ea typeface="楷体_GB2312" pitchFamily="49" charset="-122"/>
                      </a:rPr>
                      <m:t>(2</m:t>
                    </m:r>
                    <m:r>
                      <a:rPr lang="en-US" altLang="zh-CN" i="1" dirty="0">
                        <a:latin typeface="Cambria Math" panose="02040503050406030204" pitchFamily="18" charset="0"/>
                        <a:ea typeface="楷体_GB2312" pitchFamily="49" charset="-122"/>
                      </a:rPr>
                      <m:t>𝑙</m:t>
                    </m:r>
                    <m:r>
                      <a:rPr lang="en-US" altLang="zh-CN" i="1" dirty="0">
                        <a:latin typeface="Cambria Math" panose="02040503050406030204" pitchFamily="18" charset="0"/>
                        <a:ea typeface="楷体_GB2312" pitchFamily="49" charset="-122"/>
                      </a:rPr>
                      <m:t>+1)</m:t>
                    </m:r>
                  </m:oMath>
                </a14:m>
                <a:r>
                  <a:rPr lang="zh-CN" altLang="en-US" b="1" dirty="0">
                    <a:latin typeface="Times New Roman" panose="02020603050405020304" pitchFamily="18" charset="0"/>
                    <a:ea typeface="楷体_GB2312" pitchFamily="49" charset="-122"/>
                  </a:rPr>
                  <a:t>个取向，由于是</a:t>
                </a:r>
                <a14:m>
                  <m:oMath xmlns:m="http://schemas.openxmlformats.org/officeDocument/2006/math">
                    <m:r>
                      <a:rPr lang="en-US" altLang="zh-CN" i="1" dirty="0">
                        <a:latin typeface="Cambria Math" panose="02040503050406030204" pitchFamily="18" charset="0"/>
                        <a:ea typeface="楷体_GB2312" pitchFamily="49" charset="-122"/>
                      </a:rPr>
                      <m:t>𝑙</m:t>
                    </m:r>
                  </m:oMath>
                </a14:m>
                <a:r>
                  <a:rPr lang="zh-CN" altLang="en-US" b="1" dirty="0" smtClean="0">
                    <a:latin typeface="Times New Roman" panose="02020603050405020304" pitchFamily="18" charset="0"/>
                    <a:ea typeface="楷体_GB2312" pitchFamily="49" charset="-122"/>
                  </a:rPr>
                  <a:t>整数，</a:t>
                </a:r>
                <a:r>
                  <a:rPr lang="en-US" altLang="zh-CN" dirty="0">
                    <a:ea typeface="楷体_GB2312" pitchFamily="49" charset="-122"/>
                  </a:rPr>
                  <a:t> </a:t>
                </a:r>
                <a14:m>
                  <m:oMath xmlns:m="http://schemas.openxmlformats.org/officeDocument/2006/math">
                    <m:r>
                      <a:rPr lang="en-US" altLang="zh-CN" i="1" dirty="0">
                        <a:latin typeface="Cambria Math" panose="02040503050406030204" pitchFamily="18" charset="0"/>
                        <a:ea typeface="楷体_GB2312" pitchFamily="49" charset="-122"/>
                      </a:rPr>
                      <m:t>(2</m:t>
                    </m:r>
                    <m:r>
                      <a:rPr lang="en-US" altLang="zh-CN" b="0" i="1" dirty="0" smtClean="0">
                        <a:latin typeface="Cambria Math" panose="02040503050406030204" pitchFamily="18" charset="0"/>
                        <a:ea typeface="楷体_GB2312" pitchFamily="49" charset="-122"/>
                      </a:rPr>
                      <m:t>𝑙</m:t>
                    </m:r>
                    <m:r>
                      <a:rPr lang="en-US" altLang="zh-CN" i="1" dirty="0">
                        <a:latin typeface="Cambria Math" panose="02040503050406030204" pitchFamily="18" charset="0"/>
                        <a:ea typeface="楷体_GB2312" pitchFamily="49" charset="-122"/>
                      </a:rPr>
                      <m:t>+1)</m:t>
                    </m:r>
                  </m:oMath>
                </a14:m>
                <a:r>
                  <a:rPr lang="zh-CN" altLang="en-US" b="1" dirty="0" smtClean="0">
                    <a:latin typeface="Times New Roman" panose="02020603050405020304" pitchFamily="18" charset="0"/>
                    <a:ea typeface="楷体_GB2312" pitchFamily="49" charset="-122"/>
                  </a:rPr>
                  <a:t>就</a:t>
                </a:r>
                <a:r>
                  <a:rPr lang="zh-CN" altLang="en-US" b="1" dirty="0">
                    <a:latin typeface="Times New Roman" panose="02020603050405020304" pitchFamily="18" charset="0"/>
                    <a:ea typeface="楷体_GB2312" pitchFamily="49" charset="-122"/>
                  </a:rPr>
                  <a:t>一定是奇数。在实验中，确实观察到了奇数取向的例子，如对于基态氧原子，得到了五个取向；对于锌、镉、汞、锡等原子，只观察到一个取向。但是，对于氢原子、锂、钠、钾、铜、银、金等原子都观察到两个取向。这说明对原子的描述是不完全的，仅给出了</a:t>
                </a:r>
                <a:r>
                  <a:rPr lang="zh-CN" altLang="en-US" b="1" dirty="0">
                    <a:solidFill>
                      <a:schemeClr val="accent1"/>
                    </a:solidFill>
                    <a:latin typeface="Times New Roman" panose="02020603050405020304" pitchFamily="18" charset="0"/>
                    <a:ea typeface="楷体_GB2312" pitchFamily="49" charset="-122"/>
                  </a:rPr>
                  <a:t>定性解释</a:t>
                </a:r>
                <a:r>
                  <a:rPr lang="zh-CN" altLang="en-US" b="1" dirty="0">
                    <a:latin typeface="Times New Roman" panose="02020603050405020304" pitchFamily="18" charset="0"/>
                    <a:ea typeface="楷体_GB2312" pitchFamily="49" charset="-122"/>
                  </a:rPr>
                  <a:t>。</a:t>
                </a:r>
              </a:p>
              <a:p>
                <a:pPr algn="just" eaLnBrk="0" hangingPunct="0"/>
                <a:r>
                  <a:rPr lang="zh-CN" altLang="en-US" b="1" dirty="0">
                    <a:latin typeface="Times New Roman" panose="02020603050405020304" pitchFamily="18" charset="0"/>
                    <a:ea typeface="楷体_GB2312" pitchFamily="49" charset="-122"/>
                  </a:rPr>
                  <a:t>    顺便说明一下，相片的两条黑斑是略有宽度的，不是很细的线条。这是由于原子从炉子中蒸发出来，具有一个速度的分布，式中的</a:t>
                </a:r>
                <a:r>
                  <a:rPr lang="en-US" altLang="zh-CN" b="1" i="1" dirty="0">
                    <a:latin typeface="Times New Roman" panose="02020603050405020304" pitchFamily="18" charset="0"/>
                    <a:ea typeface="楷体_GB2312" pitchFamily="49" charset="-122"/>
                  </a:rPr>
                  <a:t>v</a:t>
                </a:r>
                <a:r>
                  <a:rPr lang="zh-CN" altLang="en-US" b="1" dirty="0">
                    <a:latin typeface="Times New Roman" panose="02020603050405020304" pitchFamily="18" charset="0"/>
                    <a:ea typeface="楷体_GB2312" pitchFamily="49" charset="-122"/>
                  </a:rPr>
                  <a:t>不是单值，所以</a:t>
                </a:r>
                <a:r>
                  <a:rPr lang="en-US" altLang="zh-CN" b="1" dirty="0">
                    <a:latin typeface="Times New Roman" panose="02020603050405020304" pitchFamily="18" charset="0"/>
                    <a:ea typeface="楷体_GB2312" pitchFamily="49" charset="-122"/>
                  </a:rPr>
                  <a:t>Z</a:t>
                </a:r>
                <a:r>
                  <a:rPr lang="en-US" altLang="zh-CN" b="1" baseline="-30000" dirty="0">
                    <a:latin typeface="Times New Roman" panose="02020603050405020304" pitchFamily="18" charset="0"/>
                    <a:ea typeface="楷体_GB2312" pitchFamily="49" charset="-122"/>
                  </a:rPr>
                  <a:t>2</a:t>
                </a:r>
                <a:r>
                  <a:rPr lang="zh-CN" altLang="en-US" b="1" dirty="0">
                    <a:latin typeface="Times New Roman" panose="02020603050405020304" pitchFamily="18" charset="0"/>
                    <a:ea typeface="楷体_GB2312" pitchFamily="49" charset="-122"/>
                  </a:rPr>
                  <a:t>有小范围的连续变化。</a:t>
                </a:r>
              </a:p>
            </p:txBody>
          </p:sp>
        </mc:Choice>
        <mc:Fallback xmlns="">
          <p:sp>
            <p:nvSpPr>
              <p:cNvPr id="218114" name="Rectangle 2"/>
              <p:cNvSpPr>
                <a:spLocks noRot="1" noChangeAspect="1" noMove="1" noResize="1" noEditPoints="1" noAdjustHandles="1" noChangeArrowheads="1" noChangeShapeType="1" noTextEdit="1"/>
              </p:cNvSpPr>
              <p:nvPr/>
            </p:nvSpPr>
            <p:spPr bwMode="auto">
              <a:xfrm>
                <a:off x="467544" y="836712"/>
                <a:ext cx="8351837" cy="5262563"/>
              </a:xfrm>
              <a:prstGeom prst="rect">
                <a:avLst/>
              </a:prstGeom>
              <a:blipFill rotWithShape="0">
                <a:blip r:embed="rId2"/>
                <a:stretch>
                  <a:fillRect l="-1168" t="-1273" r="-1095" b="-17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74638"/>
            <a:ext cx="3938954" cy="994122"/>
          </a:xfrm>
        </p:spPr>
        <p:txBody>
          <a:bodyPr>
            <a:normAutofit/>
          </a:bodyPr>
          <a:lstStyle/>
          <a:p>
            <a:r>
              <a:rPr lang="en-US" altLang="zh-CN" dirty="0" smtClean="0"/>
              <a:t>Stern–</a:t>
            </a:r>
            <a:r>
              <a:rPr lang="en-US" altLang="zh-CN" dirty="0" err="1" smtClean="0"/>
              <a:t>Gerlach</a:t>
            </a:r>
            <a:r>
              <a:rPr lang="zh-CN" altLang="en-US" dirty="0" smtClean="0"/>
              <a:t>实验  </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396154" y="462191"/>
                <a:ext cx="3011402" cy="7945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2</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𝑑𝐷</m:t>
                          </m:r>
                        </m:num>
                        <m:den>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𝑘𝑇</m:t>
                          </m:r>
                        </m:den>
                      </m:f>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396154" y="462191"/>
                <a:ext cx="3011402" cy="794576"/>
              </a:xfrm>
              <a:prstGeom prst="rect">
                <a:avLst/>
              </a:prstGeom>
              <a:blipFill rotWithShape="0">
                <a:blip r:embed="rId4"/>
                <a:stretch>
                  <a:fillRect/>
                </a:stretch>
              </a:blipFill>
            </p:spPr>
            <p:txBody>
              <a:bodyPr/>
              <a:lstStyle/>
              <a:p>
                <a:r>
                  <a:rPr lang="zh-CN" altLang="en-US">
                    <a:noFill/>
                  </a:rPr>
                  <a:t> </a:t>
                </a:r>
              </a:p>
            </p:txBody>
          </p:sp>
        </mc:Fallback>
      </mc:AlternateContent>
      <p:sp>
        <p:nvSpPr>
          <p:cNvPr id="2" name="矩形 1"/>
          <p:cNvSpPr/>
          <p:nvPr/>
        </p:nvSpPr>
        <p:spPr>
          <a:xfrm>
            <a:off x="457200" y="5301208"/>
            <a:ext cx="8003232" cy="830997"/>
          </a:xfrm>
          <a:prstGeom prst="rect">
            <a:avLst/>
          </a:prstGeom>
        </p:spPr>
        <p:txBody>
          <a:bodyPr wrap="square">
            <a:spAutoFit/>
          </a:bodyPr>
          <a:lstStyle/>
          <a:p>
            <a:pPr algn="just"/>
            <a:r>
              <a:rPr lang="zh-CN" altLang="en-US" b="1" dirty="0">
                <a:solidFill>
                  <a:schemeClr val="hlink"/>
                </a:solidFill>
                <a:latin typeface="Times New Roman" panose="02020603050405020304" pitchFamily="18" charset="0"/>
                <a:ea typeface="楷体_GB2312" pitchFamily="49" charset="-122"/>
              </a:rPr>
              <a:t>施特恩</a:t>
            </a:r>
            <a:r>
              <a:rPr lang="en-US" altLang="zh-CN" b="1" dirty="0">
                <a:solidFill>
                  <a:schemeClr val="hlink"/>
                </a:solidFill>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盖拉赫实验</a:t>
            </a:r>
            <a:r>
              <a:rPr lang="zh-CN" altLang="en-US" b="1" dirty="0">
                <a:solidFill>
                  <a:schemeClr val="hlink"/>
                </a:solidFill>
                <a:ea typeface="楷体_GB2312" pitchFamily="49" charset="-122"/>
              </a:rPr>
              <a:t>直接证明了</a:t>
            </a:r>
            <a:r>
              <a:rPr lang="zh-CN" altLang="en-US" b="1" dirty="0">
                <a:solidFill>
                  <a:schemeClr val="hlink"/>
                </a:solidFill>
                <a:latin typeface="Times New Roman" panose="02020603050405020304" pitchFamily="18" charset="0"/>
                <a:ea typeface="楷体_GB2312" pitchFamily="49" charset="-122"/>
              </a:rPr>
              <a:t>空间量子化，第一次量度原子的基态性质，开辟了原子束及分子束实验的新领域。</a:t>
            </a:r>
            <a:endParaRPr lang="zh-CN" altLang="en-US" b="1" dirty="0">
              <a:solidFill>
                <a:schemeClr val="hlink"/>
              </a:solidFill>
              <a:latin typeface="Times New Roman" panose="02020603050405020304" pitchFamily="18" charset="0"/>
              <a:ea typeface="楷体_GB2312" pitchFamily="49" charset="-122"/>
              <a:cs typeface="Times New Roman" panose="02020603050405020304" pitchFamily="18" charset="0"/>
            </a:endParaRPr>
          </a:p>
        </p:txBody>
      </p:sp>
    </p:spTree>
    <p:controls>
      <mc:AlternateContent xmlns:mc="http://schemas.openxmlformats.org/markup-compatibility/2006">
        <mc:Choice xmlns:v="urn:schemas-microsoft-com:vml" Requires="v">
          <p:control spid="300091" name="ShockwaveFlash1" r:id="rId2" imgW="6249960" imgH="3741840"/>
        </mc:Choice>
        <mc:Fallback>
          <p:control name="ShockwaveFlash1" r:id="rId2" imgW="6249960" imgH="3741840">
            <p:pic>
              <p:nvPicPr>
                <p:cNvPr id="4" name="ShockwaveFlash1"/>
                <p:cNvPicPr preferRelativeResize="0">
                  <a:picLocks noGrp="1" noChangeArrowheads="1" noChangeShapeType="1"/>
                </p:cNvPicPr>
                <p:nvPr/>
              </p:nvPicPr>
              <p:blipFill>
                <a:blip r:embed="rId5"/>
                <a:srcRect/>
                <a:stretch>
                  <a:fillRect/>
                </a:stretch>
              </p:blipFill>
              <p:spPr bwMode="auto">
                <a:xfrm>
                  <a:off x="899592" y="1268760"/>
                  <a:ext cx="6250567" cy="37413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61878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我们从</a:t>
            </a:r>
            <a:r>
              <a:rPr lang="en-US" altLang="zh-CN" dirty="0" smtClean="0"/>
              <a:t>Stern–</a:t>
            </a:r>
            <a:r>
              <a:rPr lang="en-US" altLang="zh-CN" dirty="0" err="1" smtClean="0"/>
              <a:t>Gerlach</a:t>
            </a:r>
            <a:r>
              <a:rPr lang="zh-CN" altLang="en-US" dirty="0" smtClean="0"/>
              <a:t>实验中发现了什么</a:t>
            </a:r>
            <a:endParaRPr lang="zh-CN" altLang="en-US" dirty="0"/>
          </a:p>
        </p:txBody>
      </p:sp>
      <p:sp>
        <p:nvSpPr>
          <p:cNvPr id="5" name="内容占位符 4"/>
          <p:cNvSpPr>
            <a:spLocks noGrp="1"/>
          </p:cNvSpPr>
          <p:nvPr>
            <p:ph idx="1"/>
          </p:nvPr>
        </p:nvSpPr>
        <p:spPr>
          <a:xfrm>
            <a:off x="380082" y="1514776"/>
            <a:ext cx="3167349" cy="897918"/>
          </a:xfrm>
        </p:spPr>
        <p:txBody>
          <a:bodyPr/>
          <a:lstStyle/>
          <a:p>
            <a:pPr marL="61615" indent="0">
              <a:buNone/>
            </a:pPr>
            <a:r>
              <a:rPr lang="zh-CN" altLang="en-US" sz="2400" dirty="0" smtClean="0">
                <a:solidFill>
                  <a:srgbClr val="0070C0"/>
                </a:solidFill>
                <a:latin typeface="微软雅黑" panose="020B0503020204020204" pitchFamily="34" charset="-122"/>
                <a:ea typeface="微软雅黑" panose="020B0503020204020204" pitchFamily="34" charset="-122"/>
              </a:rPr>
              <a:t>可以预料到的结果</a:t>
            </a:r>
            <a:endParaRPr lang="en-US" altLang="zh-CN" sz="2400" dirty="0" smtClean="0">
              <a:solidFill>
                <a:srgbClr val="0070C0"/>
              </a:solidFill>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轨道角动量</a:t>
            </a:r>
            <a:r>
              <a:rPr lang="zh-CN" altLang="en-US" sz="2400" dirty="0" smtClean="0">
                <a:latin typeface="微软雅黑" panose="020B0503020204020204" pitchFamily="34" charset="-122"/>
                <a:ea typeface="微软雅黑" panose="020B0503020204020204" pitchFamily="34" charset="-122"/>
              </a:rPr>
              <a:t>量子化</a:t>
            </a:r>
            <a:endParaRPr lang="en-US" altLang="zh-CN" sz="2400" dirty="0" smtClean="0">
              <a:latin typeface="微软雅黑" panose="020B0503020204020204" pitchFamily="34" charset="-122"/>
              <a:ea typeface="微软雅黑" panose="020B0503020204020204" pitchFamily="34" charset="-122"/>
            </a:endParaRPr>
          </a:p>
        </p:txBody>
      </p:sp>
      <p:pic>
        <p:nvPicPr>
          <p:cNvPr id="4" name="内容占位符 3"/>
          <p:cNvPicPr>
            <a:picLocks noChangeAspect="1"/>
          </p:cNvPicPr>
          <p:nvPr/>
        </p:nvPicPr>
        <p:blipFill>
          <a:blip r:embed="rId3"/>
          <a:stretch>
            <a:fillRect/>
          </a:stretch>
        </p:blipFill>
        <p:spPr bwMode="auto">
          <a:xfrm>
            <a:off x="704512" y="2566311"/>
            <a:ext cx="1212422" cy="1716789"/>
          </a:xfrm>
          <a:prstGeom prst="ellipse">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矩形 5"/>
          <p:cNvSpPr/>
          <p:nvPr/>
        </p:nvSpPr>
        <p:spPr>
          <a:xfrm>
            <a:off x="2191336" y="3013084"/>
            <a:ext cx="6798427" cy="461665"/>
          </a:xfrm>
          <a:prstGeom prst="rect">
            <a:avLst/>
          </a:prstGeom>
        </p:spPr>
        <p:txBody>
          <a:bodyPr wrap="square">
            <a:spAutoFit/>
          </a:bodyPr>
          <a:lstStyle/>
          <a:p>
            <a:r>
              <a:rPr lang="en-US" altLang="zh-CN" sz="2400" b="0" i="0" dirty="0" smtClean="0">
                <a:solidFill>
                  <a:srgbClr val="252525"/>
                </a:solidFill>
                <a:effectLst/>
                <a:latin typeface="Arial" panose="020B0604020202020204" pitchFamily="34" charset="0"/>
              </a:rPr>
              <a:t>Pauli: "two-valued quantum degree of freedom"</a:t>
            </a:r>
            <a:endParaRPr lang="zh-CN" altLang="en-US" sz="2400" dirty="0"/>
          </a:p>
        </p:txBody>
      </p:sp>
      <mc:AlternateContent xmlns:mc="http://schemas.openxmlformats.org/markup-compatibility/2006" xmlns:a14="http://schemas.microsoft.com/office/drawing/2010/main">
        <mc:Choice Requires="a14">
          <p:sp>
            <p:nvSpPr>
              <p:cNvPr id="7" name="内容占位符 4"/>
              <p:cNvSpPr txBox="1">
                <a:spLocks/>
              </p:cNvSpPr>
              <p:nvPr/>
            </p:nvSpPr>
            <p:spPr bwMode="auto">
              <a:xfrm>
                <a:off x="4024830" y="1514775"/>
                <a:ext cx="4964934" cy="12522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5383" indent="-143768" algn="l" rtl="0" eaLnBrk="1" fontAlgn="base" hangingPunct="1">
                  <a:spcBef>
                    <a:spcPts val="225"/>
                  </a:spcBef>
                  <a:spcAft>
                    <a:spcPct val="0"/>
                  </a:spcAft>
                  <a:buClr>
                    <a:schemeClr val="accent1"/>
                  </a:buClr>
                  <a:buSzPct val="68000"/>
                  <a:buFont typeface="Wingdings 3" panose="05040102010807070707" pitchFamily="18" charset="2"/>
                  <a:buChar char=""/>
                  <a:defRPr sz="2400" kern="1200">
                    <a:solidFill>
                      <a:schemeClr val="tx1"/>
                    </a:solidFill>
                    <a:latin typeface="+mn-lt"/>
                    <a:ea typeface="+mn-ea"/>
                    <a:cs typeface="+mn-cs"/>
                  </a:defRPr>
                </a:lvl1pPr>
                <a:lvl2pPr marL="349151" indent="-128588" algn="l" rtl="0" eaLnBrk="1" fontAlgn="base" hangingPunct="1">
                  <a:spcBef>
                    <a:spcPts val="183"/>
                  </a:spcBef>
                  <a:spcAft>
                    <a:spcPct val="0"/>
                  </a:spcAft>
                  <a:buClr>
                    <a:schemeClr val="accent1"/>
                  </a:buClr>
                  <a:buFont typeface="Verdana" panose="020B0604030504040204" pitchFamily="34" charset="0"/>
                  <a:buChar char="◦"/>
                  <a:defRPr sz="2000" kern="1200">
                    <a:solidFill>
                      <a:schemeClr val="tx1"/>
                    </a:solidFill>
                    <a:latin typeface="+mn-lt"/>
                    <a:ea typeface="+mn-ea"/>
                    <a:cs typeface="+mn-cs"/>
                  </a:defRPr>
                </a:lvl2pPr>
                <a:lvl3pPr marL="483097" indent="-128588" algn="l" rtl="0" eaLnBrk="1" fontAlgn="base" hangingPunct="1">
                  <a:spcBef>
                    <a:spcPts val="197"/>
                  </a:spcBef>
                  <a:spcAft>
                    <a:spcPct val="0"/>
                  </a:spcAft>
                  <a:buClr>
                    <a:schemeClr val="accent2"/>
                  </a:buClr>
                  <a:buSzPct val="100000"/>
                  <a:buFont typeface="Wingdings 2" panose="05020102010507070707" pitchFamily="18" charset="2"/>
                  <a:buChar char=""/>
                  <a:defRPr sz="1800" kern="1200">
                    <a:solidFill>
                      <a:schemeClr val="tx1"/>
                    </a:solidFill>
                    <a:latin typeface="+mn-lt"/>
                    <a:ea typeface="+mn-ea"/>
                    <a:cs typeface="+mn-cs"/>
                  </a:defRPr>
                </a:lvl3pPr>
                <a:lvl4pPr marL="642938" indent="-128588" algn="l" rtl="0" eaLnBrk="1" fontAlgn="base" hangingPunct="1">
                  <a:spcBef>
                    <a:spcPts val="197"/>
                  </a:spcBef>
                  <a:spcAft>
                    <a:spcPct val="0"/>
                  </a:spcAft>
                  <a:buClr>
                    <a:schemeClr val="accent2"/>
                  </a:buClr>
                  <a:buFont typeface="Wingdings 2" panose="05020102010507070707" pitchFamily="18" charset="2"/>
                  <a:buChar char=""/>
                  <a:defRPr sz="1400" kern="1200">
                    <a:solidFill>
                      <a:schemeClr val="tx1"/>
                    </a:solidFill>
                    <a:latin typeface="+mn-lt"/>
                    <a:ea typeface="+mn-ea"/>
                    <a:cs typeface="+mn-cs"/>
                  </a:defRPr>
                </a:lvl4pPr>
                <a:lvl5pPr marL="771525" indent="-128588" algn="l" rtl="0" eaLnBrk="1" fontAlgn="base" hangingPunct="1">
                  <a:spcBef>
                    <a:spcPts val="197"/>
                  </a:spcBef>
                  <a:spcAft>
                    <a:spcPct val="0"/>
                  </a:spcAft>
                  <a:buClr>
                    <a:schemeClr val="accent2"/>
                  </a:buClr>
                  <a:buFont typeface="Wingdings 2" panose="05020102010507070707" pitchFamily="18" charset="2"/>
                  <a:buChar char=""/>
                  <a:defRPr sz="1100" kern="1200">
                    <a:solidFill>
                      <a:schemeClr val="tx1"/>
                    </a:solidFill>
                    <a:latin typeface="+mn-lt"/>
                    <a:ea typeface="+mn-ea"/>
                    <a:cs typeface="+mn-cs"/>
                  </a:defRPr>
                </a:lvl5pPr>
                <a:lvl6pPr marL="900113" indent="-128588" algn="l" rtl="0" eaLnBrk="1" latinLnBrk="0" hangingPunct="1">
                  <a:spcBef>
                    <a:spcPts val="197"/>
                  </a:spcBef>
                  <a:buClr>
                    <a:schemeClr val="accent3"/>
                  </a:buClr>
                  <a:buFont typeface="Wingdings 2"/>
                  <a:buChar char=""/>
                  <a:defRPr kumimoji="0" sz="1013" kern="1200">
                    <a:solidFill>
                      <a:schemeClr val="tx1"/>
                    </a:solidFill>
                    <a:latin typeface="+mn-lt"/>
                    <a:ea typeface="+mn-ea"/>
                    <a:cs typeface="+mn-cs"/>
                  </a:defRPr>
                </a:lvl6pPr>
                <a:lvl7pPr marL="1028700"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7pPr>
                <a:lvl8pPr marL="1157288"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8pPr>
                <a:lvl9pPr marL="1285875" indent="-128588" algn="l" rtl="0" eaLnBrk="1" latinLnBrk="0" hangingPunct="1">
                  <a:spcBef>
                    <a:spcPts val="197"/>
                  </a:spcBef>
                  <a:buClr>
                    <a:schemeClr val="accent3"/>
                  </a:buClr>
                  <a:buFont typeface="Wingdings 2"/>
                  <a:buChar char=""/>
                  <a:defRPr kumimoji="0" sz="900" kern="1200" baseline="0">
                    <a:solidFill>
                      <a:schemeClr val="tx1"/>
                    </a:solidFill>
                    <a:latin typeface="+mn-lt"/>
                    <a:ea typeface="+mn-ea"/>
                    <a:cs typeface="+mn-cs"/>
                  </a:defRPr>
                </a:lvl9pPr>
                <a:extLst/>
              </a:lstStyle>
              <a:p>
                <a:pPr marL="61615" indent="0">
                  <a:buFont typeface="Wingdings 3" panose="05040102010807070707" pitchFamily="18" charset="2"/>
                  <a:buNone/>
                </a:pPr>
                <a:r>
                  <a:rPr lang="zh-CN" altLang="en-US" dirty="0" smtClean="0">
                    <a:solidFill>
                      <a:srgbClr val="FF0000"/>
                    </a:solidFill>
                    <a:latin typeface="微软雅黑" panose="020B0503020204020204" pitchFamily="34" charset="-122"/>
                    <a:ea typeface="微软雅黑" panose="020B0503020204020204" pitchFamily="34" charset="-122"/>
                  </a:rPr>
                  <a:t>始料未及的结果</a:t>
                </a:r>
                <a:endParaRPr lang="en-US" altLang="zh-CN" dirty="0" smtClean="0">
                  <a:solidFill>
                    <a:srgbClr val="FF0000"/>
                  </a:solidFill>
                  <a:latin typeface="微软雅黑" panose="020B0503020204020204" pitchFamily="34" charset="-122"/>
                  <a:ea typeface="微软雅黑" panose="020B0503020204020204" pitchFamily="34" charset="-122"/>
                </a:endParaRPr>
              </a:p>
              <a:p>
                <a14:m>
                  <m:oMath xmlns:m="http://schemas.openxmlformats.org/officeDocument/2006/math">
                    <m:r>
                      <a:rPr lang="en-US" altLang="zh-CN" i="1" smtClean="0">
                        <a:latin typeface="Cambria Math" panose="02040503050406030204" pitchFamily="18" charset="0"/>
                      </a:rPr>
                      <m:t>2</m:t>
                    </m:r>
                    <m:r>
                      <a:rPr lang="en-US" altLang="zh-CN" i="1" smtClean="0">
                        <a:latin typeface="Cambria Math" panose="02040503050406030204" pitchFamily="18" charset="0"/>
                      </a:rPr>
                      <m:t>𝑙</m:t>
                    </m:r>
                    <m:r>
                      <a:rPr lang="en-US" altLang="zh-CN" i="1" smtClean="0">
                        <a:latin typeface="Cambria Math" panose="02040503050406030204" pitchFamily="18" charset="0"/>
                      </a:rPr>
                      <m:t>+1</m:t>
                    </m:r>
                    <m:r>
                      <a:rPr lang="zh-CN" altLang="en-US" i="1">
                        <a:latin typeface="Cambria Math" panose="02040503050406030204" pitchFamily="18" charset="0"/>
                      </a:rPr>
                      <m:t>个</m:t>
                    </m:r>
                  </m:oMath>
                </a14:m>
                <a:r>
                  <a:rPr lang="zh-CN" altLang="en-US" dirty="0" smtClean="0">
                    <a:latin typeface="微软雅黑" panose="020B0503020204020204" pitchFamily="34" charset="-122"/>
                    <a:ea typeface="微软雅黑" panose="020B0503020204020204" pitchFamily="34" charset="-122"/>
                  </a:rPr>
                  <a:t>取向</a:t>
                </a:r>
                <a14:m>
                  <m:oMath xmlns:m="http://schemas.openxmlformats.org/officeDocument/2006/math">
                    <m:r>
                      <a:rPr lang="en-US" altLang="zh-CN" i="1" dirty="0" smtClean="0">
                        <a:latin typeface="Cambria Math" panose="02040503050406030204" pitchFamily="18" charset="0"/>
                        <a:ea typeface="微软雅黑" panose="020B0503020204020204" pitchFamily="34" charset="-122"/>
                      </a:rPr>
                      <m:t>↔</m:t>
                    </m:r>
                  </m:oMath>
                </a14:m>
                <a:r>
                  <a:rPr lang="zh-CN" altLang="en-US" dirty="0" smtClean="0">
                    <a:latin typeface="微软雅黑" panose="020B0503020204020204" pitchFamily="34" charset="-122"/>
                    <a:ea typeface="微软雅黑" panose="020B0503020204020204" pitchFamily="34" charset="-122"/>
                  </a:rPr>
                  <a:t>两</a:t>
                </a:r>
                <a:r>
                  <a:rPr lang="zh-CN" altLang="en-US" dirty="0">
                    <a:latin typeface="微软雅黑" panose="020B0503020204020204" pitchFamily="34" charset="-122"/>
                    <a:ea typeface="微软雅黑" panose="020B0503020204020204" pitchFamily="34" charset="-122"/>
                  </a:rPr>
                  <a:t>个取向</a:t>
                </a:r>
                <a14:m>
                  <m:oMath xmlns:m="http://schemas.openxmlformats.org/officeDocument/2006/math">
                    <m:r>
                      <a:rPr lang="en-US" altLang="zh-CN" i="1" dirty="0">
                        <a:latin typeface="Cambria Math" panose="02040503050406030204" pitchFamily="18" charset="0"/>
                      </a:rPr>
                      <m:t>:</m:t>
                    </m:r>
                    <m:r>
                      <a:rPr lang="en-US" altLang="zh-CN" b="0" i="1" dirty="0" smtClean="0">
                        <a:latin typeface="Cambria Math" panose="02040503050406030204" pitchFamily="18" charset="0"/>
                      </a:rPr>
                      <m:t>𝑙</m:t>
                    </m:r>
                    <m:r>
                      <a:rPr lang="en-US" altLang="zh-CN" b="1" i="1" dirty="0">
                        <a:latin typeface="Cambria Math" panose="02040503050406030204" pitchFamily="18" charset="0"/>
                      </a:rPr>
                      <m:t>=</m:t>
                    </m:r>
                    <m:f>
                      <m:fPr>
                        <m:ctrlPr>
                          <a:rPr lang="en-US" altLang="zh-CN" b="1" i="1" dirty="0">
                            <a:latin typeface="Cambria Math" panose="02040503050406030204" pitchFamily="18" charset="0"/>
                          </a:rPr>
                        </m:ctrlPr>
                      </m:fPr>
                      <m:num>
                        <m:r>
                          <a:rPr lang="en-US" altLang="zh-CN" b="1" i="1" dirty="0">
                            <a:latin typeface="Cambria Math" panose="02040503050406030204" pitchFamily="18" charset="0"/>
                          </a:rPr>
                          <m:t>1</m:t>
                        </m:r>
                      </m:num>
                      <m:den>
                        <m:r>
                          <a:rPr lang="en-US" altLang="zh-CN" b="1" i="1" dirty="0">
                            <a:latin typeface="Cambria Math" panose="02040503050406030204" pitchFamily="18" charset="0"/>
                          </a:rPr>
                          <m:t>2</m:t>
                        </m:r>
                      </m:den>
                    </m:f>
                    <m:r>
                      <a:rPr lang="en-US" altLang="zh-CN" b="1" i="1" dirty="0" smtClean="0">
                        <a:latin typeface="Cambria Math" panose="02040503050406030204" pitchFamily="18" charset="0"/>
                      </a:rPr>
                      <m:t>?</m:t>
                    </m:r>
                  </m:oMath>
                </a14:m>
                <a:endParaRPr lang="zh-CN" altLang="en-US" dirty="0"/>
              </a:p>
            </p:txBody>
          </p:sp>
        </mc:Choice>
        <mc:Fallback xmlns="">
          <p:sp>
            <p:nvSpPr>
              <p:cNvPr id="7" name="内容占位符 4"/>
              <p:cNvSpPr txBox="1">
                <a:spLocks noRot="1" noChangeAspect="1" noMove="1" noResize="1" noEditPoints="1" noAdjustHandles="1" noChangeArrowheads="1" noChangeShapeType="1" noTextEdit="1"/>
              </p:cNvSpPr>
              <p:nvPr/>
            </p:nvSpPr>
            <p:spPr bwMode="auto">
              <a:xfrm>
                <a:off x="4024830" y="1514775"/>
                <a:ext cx="4964934" cy="1252294"/>
              </a:xfrm>
              <a:prstGeom prst="rect">
                <a:avLst/>
              </a:prstGeom>
              <a:blipFill rotWithShape="0">
                <a:blip r:embed="rId4"/>
                <a:stretch>
                  <a:fillRect l="-613" t="-38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矩形 9"/>
          <p:cNvSpPr/>
          <p:nvPr/>
        </p:nvSpPr>
        <p:spPr>
          <a:xfrm>
            <a:off x="2966865" y="5219073"/>
            <a:ext cx="5972162" cy="461665"/>
          </a:xfrm>
          <a:prstGeom prst="rect">
            <a:avLst/>
          </a:prstGeom>
        </p:spPr>
        <p:txBody>
          <a:bodyPr wrap="square">
            <a:spAutoFit/>
          </a:bodyPr>
          <a:lstStyle/>
          <a:p>
            <a:r>
              <a:rPr lang="en-US" altLang="zh-CN" sz="2400" b="0" i="0" dirty="0" err="1" smtClean="0">
                <a:solidFill>
                  <a:srgbClr val="252525"/>
                </a:solidFill>
                <a:effectLst/>
                <a:latin typeface="Arial" panose="020B0604020202020204" pitchFamily="34" charset="0"/>
              </a:rPr>
              <a:t>Uhlenbeck</a:t>
            </a:r>
            <a:r>
              <a:rPr lang="en-US" altLang="zh-CN" sz="2400" b="0" i="0" dirty="0" smtClean="0">
                <a:solidFill>
                  <a:srgbClr val="252525"/>
                </a:solidFill>
                <a:effectLst/>
                <a:latin typeface="Arial" panose="020B0604020202020204" pitchFamily="34" charset="0"/>
              </a:rPr>
              <a:t> and </a:t>
            </a:r>
            <a:r>
              <a:rPr lang="en-US" altLang="zh-CN" sz="2400" b="0" i="0" dirty="0" err="1" smtClean="0">
                <a:solidFill>
                  <a:srgbClr val="252525"/>
                </a:solidFill>
                <a:effectLst/>
                <a:latin typeface="Arial" panose="020B0604020202020204" pitchFamily="34" charset="0"/>
              </a:rPr>
              <a:t>Goudsmit</a:t>
            </a:r>
            <a:r>
              <a:rPr lang="en-US" altLang="zh-CN" sz="2400" b="0" i="0" dirty="0" smtClean="0">
                <a:solidFill>
                  <a:srgbClr val="252525"/>
                </a:solidFill>
                <a:effectLst/>
                <a:latin typeface="Arial" panose="020B0604020202020204" pitchFamily="34" charset="0"/>
              </a:rPr>
              <a:t> </a:t>
            </a:r>
            <a:r>
              <a:rPr lang="en-US" altLang="zh-CN" sz="2400" dirty="0" smtClean="0">
                <a:solidFill>
                  <a:srgbClr val="252525"/>
                </a:solidFill>
                <a:latin typeface="Arial" panose="020B0604020202020204" pitchFamily="34" charset="0"/>
              </a:rPr>
              <a:t>: </a:t>
            </a:r>
            <a:r>
              <a:rPr lang="en-US" altLang="zh-CN" sz="2400" b="0" i="0" dirty="0" smtClean="0">
                <a:solidFill>
                  <a:srgbClr val="252525"/>
                </a:solidFill>
                <a:effectLst/>
                <a:latin typeface="Arial" panose="020B0604020202020204" pitchFamily="34" charset="0"/>
              </a:rPr>
              <a:t>“</a:t>
            </a:r>
            <a:r>
              <a:rPr lang="en-US" altLang="zh-CN" sz="2400" dirty="0" smtClean="0">
                <a:solidFill>
                  <a:srgbClr val="252525"/>
                </a:solidFill>
                <a:latin typeface="Arial" panose="020B0604020202020204" pitchFamily="34" charset="0"/>
              </a:rPr>
              <a:t>That is spin</a:t>
            </a:r>
            <a:r>
              <a:rPr lang="en-US" altLang="zh-CN" sz="2400" b="0" i="0" dirty="0" smtClean="0">
                <a:solidFill>
                  <a:srgbClr val="252525"/>
                </a:solidFill>
                <a:effectLst/>
                <a:latin typeface="Arial" panose="020B0604020202020204" pitchFamily="34" charset="0"/>
              </a:rPr>
              <a:t>. "</a:t>
            </a:r>
            <a:endParaRPr lang="zh-CN" altLang="en-US" sz="2400" dirty="0"/>
          </a:p>
        </p:txBody>
      </p:sp>
      <p:pic>
        <p:nvPicPr>
          <p:cNvPr id="11" name="图片 10"/>
          <p:cNvPicPr>
            <a:picLocks noChangeAspect="1"/>
          </p:cNvPicPr>
          <p:nvPr/>
        </p:nvPicPr>
        <p:blipFill>
          <a:blip r:embed="rId5"/>
          <a:stretch>
            <a:fillRect/>
          </a:stretch>
        </p:blipFill>
        <p:spPr>
          <a:xfrm>
            <a:off x="380082" y="4669163"/>
            <a:ext cx="2455599" cy="18474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868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build="p"/>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5525" y="139180"/>
            <a:ext cx="8229600" cy="994122"/>
          </a:xfrm>
        </p:spPr>
        <p:txBody>
          <a:bodyPr>
            <a:normAutofit/>
          </a:bodyPr>
          <a:lstStyle/>
          <a:p>
            <a:r>
              <a:rPr lang="zh-CN" altLang="en-US" dirty="0" smtClean="0"/>
              <a:t>自旋（</a:t>
            </a:r>
            <a:r>
              <a:rPr lang="en-US" altLang="zh-CN" dirty="0" smtClean="0"/>
              <a:t>Spin</a:t>
            </a:r>
            <a:r>
              <a:rPr lang="zh-CN" altLang="en-US" dirty="0" smtClean="0"/>
              <a:t>）：既然有公转，自转也可以有</a:t>
            </a:r>
            <a:endParaRPr lang="zh-CN" altLang="en-US" dirty="0"/>
          </a:p>
        </p:txBody>
      </p:sp>
      <p:grpSp>
        <p:nvGrpSpPr>
          <p:cNvPr id="6" name="Group 10"/>
          <p:cNvGrpSpPr>
            <a:grpSpLocks/>
          </p:cNvGrpSpPr>
          <p:nvPr/>
        </p:nvGrpSpPr>
        <p:grpSpPr bwMode="auto">
          <a:xfrm>
            <a:off x="965056" y="3688369"/>
            <a:ext cx="1688198" cy="2561404"/>
            <a:chOff x="3024" y="912"/>
            <a:chExt cx="1392" cy="2112"/>
          </a:xfrm>
        </p:grpSpPr>
        <p:grpSp>
          <p:nvGrpSpPr>
            <p:cNvPr id="7" name="Group 11"/>
            <p:cNvGrpSpPr>
              <a:grpSpLocks/>
            </p:cNvGrpSpPr>
            <p:nvPr/>
          </p:nvGrpSpPr>
          <p:grpSpPr bwMode="auto">
            <a:xfrm>
              <a:off x="3024" y="912"/>
              <a:ext cx="1392" cy="1536"/>
              <a:chOff x="2976" y="2544"/>
              <a:chExt cx="1104" cy="1152"/>
            </a:xfrm>
          </p:grpSpPr>
          <p:sp>
            <p:nvSpPr>
              <p:cNvPr id="10" name="Oval 12"/>
              <p:cNvSpPr>
                <a:spLocks noChangeArrowheads="1"/>
              </p:cNvSpPr>
              <p:nvPr/>
            </p:nvSpPr>
            <p:spPr bwMode="auto">
              <a:xfrm>
                <a:off x="3221" y="3096"/>
                <a:ext cx="613" cy="600"/>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3"/>
              <p:cNvSpPr>
                <a:spLocks noChangeShapeType="1"/>
              </p:cNvSpPr>
              <p:nvPr/>
            </p:nvSpPr>
            <p:spPr bwMode="auto">
              <a:xfrm>
                <a:off x="3527" y="2760"/>
                <a:ext cx="0" cy="396"/>
              </a:xfrm>
              <a:prstGeom prst="line">
                <a:avLst/>
              </a:prstGeom>
              <a:noFill/>
              <a:ln w="25400">
                <a:solidFill>
                  <a:schemeClr val="accent2"/>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rc 14"/>
              <p:cNvSpPr>
                <a:spLocks/>
              </p:cNvSpPr>
              <p:nvPr/>
            </p:nvSpPr>
            <p:spPr bwMode="auto">
              <a:xfrm>
                <a:off x="2976" y="3238"/>
                <a:ext cx="1104" cy="339"/>
              </a:xfrm>
              <a:custGeom>
                <a:avLst/>
                <a:gdLst>
                  <a:gd name="G0" fmla="+- 21600 0 0"/>
                  <a:gd name="G1" fmla="+- 18871 0 0"/>
                  <a:gd name="G2" fmla="+- 21600 0 0"/>
                  <a:gd name="T0" fmla="*/ 32110 w 43200"/>
                  <a:gd name="T1" fmla="*/ 0 h 40471"/>
                  <a:gd name="T2" fmla="*/ 9300 w 43200"/>
                  <a:gd name="T3" fmla="*/ 1115 h 40471"/>
                  <a:gd name="T4" fmla="*/ 21600 w 43200"/>
                  <a:gd name="T5" fmla="*/ 18871 h 40471"/>
                </a:gdLst>
                <a:ahLst/>
                <a:cxnLst>
                  <a:cxn ang="0">
                    <a:pos x="T0" y="T1"/>
                  </a:cxn>
                  <a:cxn ang="0">
                    <a:pos x="T2" y="T3"/>
                  </a:cxn>
                  <a:cxn ang="0">
                    <a:pos x="T4" y="T5"/>
                  </a:cxn>
                </a:cxnLst>
                <a:rect l="0" t="0" r="r" b="b"/>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close/>
                  </a:path>
                </a:pathLst>
              </a:custGeom>
              <a:noFill/>
              <a:ln w="25400" cap="rnd">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rc 15"/>
              <p:cNvSpPr>
                <a:spLocks/>
              </p:cNvSpPr>
              <p:nvPr/>
            </p:nvSpPr>
            <p:spPr bwMode="auto">
              <a:xfrm>
                <a:off x="2977" y="3248"/>
                <a:ext cx="1002" cy="330"/>
              </a:xfrm>
              <a:custGeom>
                <a:avLst/>
                <a:gdLst>
                  <a:gd name="G0" fmla="+- 21600 0 0"/>
                  <a:gd name="G1" fmla="+- 17756 0 0"/>
                  <a:gd name="G2" fmla="+- 21600 0 0"/>
                  <a:gd name="T0" fmla="*/ 39213 w 39213"/>
                  <a:gd name="T1" fmla="*/ 30260 h 39356"/>
                  <a:gd name="T2" fmla="*/ 9300 w 39213"/>
                  <a:gd name="T3" fmla="*/ 0 h 39356"/>
                  <a:gd name="T4" fmla="*/ 21600 w 39213"/>
                  <a:gd name="T5" fmla="*/ 17756 h 39356"/>
                </a:gdLst>
                <a:ahLst/>
                <a:cxnLst>
                  <a:cxn ang="0">
                    <a:pos x="T0" y="T1"/>
                  </a:cxn>
                  <a:cxn ang="0">
                    <a:pos x="T2" y="T3"/>
                  </a:cxn>
                  <a:cxn ang="0">
                    <a:pos x="T4" y="T5"/>
                  </a:cxn>
                </a:cxnLst>
                <a:rect l="0" t="0" r="r" b="b"/>
                <a:pathLst>
                  <a:path w="39213" h="39356" fill="none" extrusionOk="0">
                    <a:moveTo>
                      <a:pt x="39212" y="30259"/>
                    </a:moveTo>
                    <a:cubicBezTo>
                      <a:pt x="35161" y="35965"/>
                      <a:pt x="28597" y="39355"/>
                      <a:pt x="21600" y="39356"/>
                    </a:cubicBezTo>
                    <a:cubicBezTo>
                      <a:pt x="9670" y="39356"/>
                      <a:pt x="0" y="29685"/>
                      <a:pt x="0" y="17756"/>
                    </a:cubicBezTo>
                    <a:cubicBezTo>
                      <a:pt x="-1" y="10670"/>
                      <a:pt x="3475" y="4035"/>
                      <a:pt x="9300" y="0"/>
                    </a:cubicBezTo>
                  </a:path>
                  <a:path w="39213" h="39356" stroke="0" extrusionOk="0">
                    <a:moveTo>
                      <a:pt x="39212" y="30259"/>
                    </a:moveTo>
                    <a:cubicBezTo>
                      <a:pt x="35161" y="35965"/>
                      <a:pt x="28597" y="39355"/>
                      <a:pt x="21600" y="39356"/>
                    </a:cubicBezTo>
                    <a:cubicBezTo>
                      <a:pt x="9670" y="39356"/>
                      <a:pt x="0" y="29685"/>
                      <a:pt x="0" y="17756"/>
                    </a:cubicBezTo>
                    <a:cubicBezTo>
                      <a:pt x="-1" y="10670"/>
                      <a:pt x="3475" y="4035"/>
                      <a:pt x="9300" y="0"/>
                    </a:cubicBezTo>
                    <a:lnTo>
                      <a:pt x="21600" y="17756"/>
                    </a:lnTo>
                    <a:close/>
                  </a:path>
                </a:pathLst>
              </a:custGeom>
              <a:noFill/>
              <a:ln w="25400" cap="rnd">
                <a:solidFill>
                  <a:srgbClr val="FF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6"/>
              <p:cNvGraphicFramePr>
                <a:graphicFrameLocks noChangeAspect="1"/>
              </p:cNvGraphicFramePr>
              <p:nvPr/>
            </p:nvGraphicFramePr>
            <p:xfrm>
              <a:off x="3601" y="2544"/>
              <a:ext cx="218" cy="303"/>
            </p:xfrm>
            <a:graphic>
              <a:graphicData uri="http://schemas.openxmlformats.org/presentationml/2006/ole">
                <mc:AlternateContent xmlns:mc="http://schemas.openxmlformats.org/markup-compatibility/2006">
                  <mc:Choice xmlns:v="urn:schemas-microsoft-com:vml" Requires="v">
                    <p:oleObj spid="_x0000_s301172" name="公式" r:id="rId3" imgW="152268" imgH="215713" progId="Equation.3">
                      <p:embed/>
                    </p:oleObj>
                  </mc:Choice>
                  <mc:Fallback>
                    <p:oleObj name="公式" r:id="rId3" imgW="152268"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 y="2544"/>
                            <a:ext cx="218"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Line 17"/>
            <p:cNvSpPr>
              <a:spLocks noChangeShapeType="1"/>
            </p:cNvSpPr>
            <p:nvPr/>
          </p:nvSpPr>
          <p:spPr bwMode="auto">
            <a:xfrm>
              <a:off x="3744" y="2448"/>
              <a:ext cx="0" cy="3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18"/>
            <p:cNvGraphicFramePr>
              <a:graphicFrameLocks noChangeAspect="1"/>
            </p:cNvGraphicFramePr>
            <p:nvPr/>
          </p:nvGraphicFramePr>
          <p:xfrm>
            <a:off x="3792" y="2592"/>
            <a:ext cx="400" cy="432"/>
          </p:xfrm>
          <a:graphic>
            <a:graphicData uri="http://schemas.openxmlformats.org/presentationml/2006/ole">
              <mc:AlternateContent xmlns:mc="http://schemas.openxmlformats.org/markup-compatibility/2006">
                <mc:Choice xmlns:v="urn:schemas-microsoft-com:vml" Requires="v">
                  <p:oleObj spid="_x0000_s301173" name="公式" r:id="rId5" imgW="190500" imgH="228600" progId="Equation.3">
                    <p:embed/>
                  </p:oleObj>
                </mc:Choice>
                <mc:Fallback>
                  <p:oleObj name="公式"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2592"/>
                          <a:ext cx="40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组合 20"/>
          <p:cNvGrpSpPr/>
          <p:nvPr/>
        </p:nvGrpSpPr>
        <p:grpSpPr>
          <a:xfrm>
            <a:off x="724465" y="1248112"/>
            <a:ext cx="2209142" cy="2098683"/>
            <a:chOff x="2307774" y="2894260"/>
            <a:chExt cx="3293684" cy="3130484"/>
          </a:xfrm>
        </p:grpSpPr>
        <p:grpSp>
          <p:nvGrpSpPr>
            <p:cNvPr id="18" name="组合 17"/>
            <p:cNvGrpSpPr/>
            <p:nvPr/>
          </p:nvGrpSpPr>
          <p:grpSpPr>
            <a:xfrm>
              <a:off x="2307774" y="2894260"/>
              <a:ext cx="3293684" cy="3130484"/>
              <a:chOff x="2307774" y="2894260"/>
              <a:chExt cx="3293684" cy="3130484"/>
            </a:xfrm>
          </p:grpSpPr>
          <p:sp>
            <p:nvSpPr>
              <p:cNvPr id="16" name="椭圆 15"/>
              <p:cNvSpPr/>
              <p:nvPr/>
            </p:nvSpPr>
            <p:spPr>
              <a:xfrm>
                <a:off x="2307774" y="2894260"/>
                <a:ext cx="3084691" cy="31304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2"/>
              <p:cNvSpPr>
                <a:spLocks noChangeArrowheads="1"/>
              </p:cNvSpPr>
              <p:nvPr/>
            </p:nvSpPr>
            <p:spPr bwMode="auto">
              <a:xfrm>
                <a:off x="5183471" y="4204029"/>
                <a:ext cx="417987" cy="432636"/>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p:spPr>
            <p:txBody>
              <a:bodyPr wrap="none" anchor="ctr"/>
              <a:lstStyle/>
              <a:p>
                <a:endParaRPr lang="zh-CN" altLang="en-US"/>
              </a:p>
            </p:txBody>
          </p:sp>
          <p:sp>
            <p:nvSpPr>
              <p:cNvPr id="17" name="Oval 12"/>
              <p:cNvSpPr>
                <a:spLocks noChangeArrowheads="1"/>
              </p:cNvSpPr>
              <p:nvPr/>
            </p:nvSpPr>
            <p:spPr bwMode="auto">
              <a:xfrm>
                <a:off x="3419131" y="4094006"/>
                <a:ext cx="835974" cy="865271"/>
              </a:xfrm>
              <a:prstGeom prst="ellipse">
                <a:avLst/>
              </a:prstGeom>
              <a:gradFill rotWithShape="0">
                <a:gsLst>
                  <a:gs pos="0">
                    <a:srgbClr val="FFFF00"/>
                  </a:gs>
                  <a:gs pos="100000">
                    <a:srgbClr val="FF9900">
                      <a:gamma/>
                      <a:shade val="0"/>
                      <a:invGamma/>
                    </a:srgbClr>
                  </a:gs>
                </a:gsLst>
                <a:path path="shape">
                  <a:fillToRect l="50000" t="50000" r="50000" b="50000"/>
                </a:path>
              </a:gradFill>
              <a:ln>
                <a:noFill/>
              </a:ln>
              <a:effectLs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9" name="文本框 18"/>
                <p:cNvSpPr txBox="1"/>
                <p:nvPr/>
              </p:nvSpPr>
              <p:spPr>
                <a:xfrm>
                  <a:off x="3648475" y="3526885"/>
                  <a:ext cx="377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𝑒</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648475" y="3526885"/>
                  <a:ext cx="377284" cy="369332"/>
                </a:xfrm>
                <a:prstGeom prst="rect">
                  <a:avLst/>
                </a:prstGeom>
                <a:blipFill rotWithShape="0">
                  <a:blip r:embed="rId7"/>
                  <a:stretch>
                    <a:fillRect l="-28571" b="-682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696882" y="4539564"/>
                  <a:ext cx="550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𝑒</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696882" y="4539564"/>
                  <a:ext cx="550406" cy="369332"/>
                </a:xfrm>
                <a:prstGeom prst="rect">
                  <a:avLst/>
                </a:prstGeom>
                <a:blipFill rotWithShape="0">
                  <a:blip r:embed="rId8"/>
                  <a:stretch>
                    <a:fillRect r="-20000" b="-2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3416105" y="1658335"/>
                <a:ext cx="4802478" cy="1278235"/>
              </a:xfrm>
              <a:prstGeom prst="rect">
                <a:avLst/>
              </a:prstGeom>
            </p:spPr>
            <p:txBody>
              <a:bodyPr wrap="square">
                <a:spAutoFit/>
              </a:bodyPr>
              <a:lstStyle/>
              <a:p>
                <a:r>
                  <a:rPr lang="en-US" altLang="zh-CN" sz="2400" dirty="0" smtClean="0"/>
                  <a:t> Orbit: </a:t>
                </a:r>
                <a:r>
                  <a:rPr lang="zh-CN" altLang="en-US" sz="2400" dirty="0" smtClean="0"/>
                  <a:t>轨道运动</a:t>
                </a:r>
                <a:endParaRPr lang="en-US" altLang="zh-CN" sz="2400" dirty="0" smtClean="0"/>
              </a:p>
              <a:p>
                <a:r>
                  <a:rPr lang="en-US" altLang="zh-CN" sz="2400" dirty="0" smtClean="0"/>
                  <a:t> </a:t>
                </a:r>
                <a14:m>
                  <m:oMath xmlns:m="http://schemas.openxmlformats.org/officeDocument/2006/math">
                    <m:r>
                      <a:rPr lang="en-US" altLang="zh-CN" sz="2400" b="0" i="1" smtClean="0">
                        <a:latin typeface="Cambria Math" panose="02040503050406030204" pitchFamily="18" charset="0"/>
                      </a:rPr>
                      <m:t>𝜇</m:t>
                    </m:r>
                    <m:r>
                      <a:rPr lang="en-US" altLang="zh-CN" sz="2400" i="1" smtClean="0">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sSub>
                      <m:sSubPr>
                        <m:ctrlPr>
                          <a:rPr lang="en-US" altLang="zh-CN" sz="2400" b="0" i="1" smtClean="0">
                            <a:solidFill>
                              <a:srgbClr val="7030A0"/>
                            </a:solidFill>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=0,±1,±2,⋯±</m:t>
                    </m:r>
                    <m:r>
                      <a:rPr lang="en-US" altLang="zh-CN" sz="2400" b="0" i="1" dirty="0" smtClean="0">
                        <a:latin typeface="Cambria Math" panose="02040503050406030204" pitchFamily="18" charset="0"/>
                        <a:ea typeface="微软雅黑" panose="020B0503020204020204" pitchFamily="34" charset="-122"/>
                      </a:rPr>
                      <m:t>𝑙</m:t>
                    </m:r>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3416105" y="1658335"/>
                <a:ext cx="4802478" cy="1278235"/>
              </a:xfrm>
              <a:prstGeom prst="rect">
                <a:avLst/>
              </a:prstGeom>
              <a:blipFill rotWithShape="0">
                <a:blip r:embed="rId9"/>
                <a:stretch>
                  <a:fillRect t="-7143" b="-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416105" y="3562494"/>
                <a:ext cx="4501788" cy="1940083"/>
              </a:xfrm>
              <a:prstGeom prst="rect">
                <a:avLst/>
              </a:prstGeom>
            </p:spPr>
            <p:txBody>
              <a:bodyPr wrap="square">
                <a:spAutoFit/>
              </a:bodyPr>
              <a:lstStyle/>
              <a:p>
                <a:r>
                  <a:rPr lang="en-US" altLang="zh-CN" sz="2400" dirty="0" smtClean="0"/>
                  <a:t> Spin: </a:t>
                </a:r>
                <a:r>
                  <a:rPr lang="zh-CN" altLang="en-US" sz="2400" dirty="0" smtClean="0"/>
                  <a:t>自旋</a:t>
                </a:r>
                <a:endParaRPr lang="en-US" altLang="zh-CN" sz="2400" dirty="0" smtClean="0"/>
              </a:p>
              <a:p>
                <a:r>
                  <a:rPr lang="en-US" altLang="zh-CN" sz="2400" dirty="0" smtClean="0"/>
                  <a:t> </a:t>
                </a:r>
                <a:r>
                  <a:rPr lang="en-US" altLang="zh-CN" sz="2400" dirty="0"/>
                  <a:t> </a:t>
                </a:r>
                <a14:m>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=1/2, </m:t>
                    </m:r>
                    <m:r>
                      <a:rPr lang="en-US" altLang="zh-CN" sz="2400" i="1" dirty="0">
                        <a:latin typeface="Cambria Math" panose="02040503050406030204" pitchFamily="18" charset="0"/>
                        <a:ea typeface="微软雅黑" panose="020B0503020204020204" pitchFamily="34" charset="-122"/>
                      </a:rPr>
                      <m:t>𝑚</m:t>
                    </m:r>
                    <m:r>
                      <a:rPr lang="en-US" altLang="zh-CN" sz="2400" i="1" dirty="0">
                        <a:latin typeface="Cambria Math" panose="02040503050406030204" pitchFamily="18" charset="0"/>
                        <a:ea typeface="微软雅黑" panose="020B0503020204020204" pitchFamily="34" charset="-122"/>
                      </a:rPr>
                      <m:t>=±1/2</m:t>
                    </m:r>
                  </m:oMath>
                </a14:m>
                <a:endParaRPr lang="en-US" altLang="zh-CN" sz="2400" dirty="0">
                  <a:latin typeface="微软雅黑" panose="020B0503020204020204" pitchFamily="34" charset="-122"/>
                  <a:ea typeface="微软雅黑" panose="020B0503020204020204" pitchFamily="34" charset="-122"/>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𝑠</m:t>
                        </m:r>
                        <m:d>
                          <m:dPr>
                            <m:ctrlPr>
                              <a:rPr lang="en-US" altLang="zh-CN" sz="2400" i="1" smtClean="0">
                                <a:solidFill>
                                  <a:schemeClr val="tx1"/>
                                </a:solidFill>
                                <a:latin typeface="Cambria Math" panose="02040503050406030204" pitchFamily="18" charset="0"/>
                              </a:rPr>
                            </m:ctrlPr>
                          </m:dPr>
                          <m:e>
                            <m:r>
                              <a:rPr lang="en-US" altLang="zh-CN" sz="2400" i="1" smtClean="0">
                                <a:solidFill>
                                  <a:srgbClr val="0070C0"/>
                                </a:solidFill>
                                <a:latin typeface="Cambria Math" panose="02040503050406030204" pitchFamily="18" charset="0"/>
                              </a:rPr>
                              <m:t>𝑠</m:t>
                            </m:r>
                            <m:r>
                              <a:rPr lang="en-US" altLang="zh-CN" sz="2400" i="1">
                                <a:solidFill>
                                  <a:schemeClr val="tx1"/>
                                </a:solidFill>
                                <a:latin typeface="Cambria Math" panose="02040503050406030204" pitchFamily="18" charset="0"/>
                              </a:rPr>
                              <m:t>+1</m:t>
                            </m:r>
                          </m:e>
                        </m:d>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3</m:t>
                            </m:r>
                          </m:e>
                        </m:rad>
                      </m:num>
                      <m:den>
                        <m:r>
                          <a:rPr lang="en-US" altLang="zh-CN" sz="2400" i="1">
                            <a:latin typeface="Cambria Math" panose="02040503050406030204" pitchFamily="18" charset="0"/>
                          </a:rPr>
                          <m:t>2</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oMath>
                </a14:m>
                <a:endParaRPr lang="en-US" altLang="zh-CN" sz="2400" i="1" dirty="0">
                  <a:latin typeface="Cambria Math" panose="02040503050406030204" pitchFamily="18" charset="0"/>
                </a:endParaRPr>
              </a:p>
              <a:p>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𝑍</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solidFill>
                              <a:srgbClr val="7030A0"/>
                            </a:solidFill>
                            <a:latin typeface="Cambria Math" panose="02040503050406030204" pitchFamily="18" charset="0"/>
                          </a:rPr>
                          <m:t>𝑚</m:t>
                        </m:r>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𝐵</m:t>
                        </m:r>
                      </m:sub>
                    </m:sSub>
                    <m:r>
                      <a:rPr lang="en-US" altLang="zh-CN" sz="2400" i="1">
                        <a:latin typeface="Cambria Math" panose="02040503050406030204" pitchFamily="18" charset="0"/>
                      </a:rPr>
                      <m:t>, </m:t>
                    </m:r>
                  </m:oMath>
                </a14:m>
                <a:endParaRPr lang="en-US" altLang="zh-CN" sz="2400" i="1" dirty="0">
                  <a:latin typeface="Cambria Math" panose="020405030504060302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3416105" y="3562494"/>
                <a:ext cx="4501788" cy="1940083"/>
              </a:xfrm>
              <a:prstGeom prst="rect">
                <a:avLst/>
              </a:prstGeom>
              <a:blipFill rotWithShape="0">
                <a:blip r:embed="rId10"/>
                <a:stretch>
                  <a:fillRect t="-4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51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15525" y="139180"/>
            <a:ext cx="8229600" cy="994122"/>
          </a:xfrm>
        </p:spPr>
        <p:txBody>
          <a:bodyPr>
            <a:normAutofit/>
          </a:bodyPr>
          <a:lstStyle/>
          <a:p>
            <a:r>
              <a:rPr lang="zh-CN" altLang="en-US" sz="2800" dirty="0" smtClean="0"/>
              <a:t>自旋假设存在的问题：与实验事实对比</a:t>
            </a:r>
            <a:endParaRPr lang="zh-CN" altLang="en-US" sz="2800" dirty="0"/>
          </a:p>
        </p:txBody>
      </p:sp>
      <p:grpSp>
        <p:nvGrpSpPr>
          <p:cNvPr id="6" name="Group 10"/>
          <p:cNvGrpSpPr>
            <a:grpSpLocks/>
          </p:cNvGrpSpPr>
          <p:nvPr/>
        </p:nvGrpSpPr>
        <p:grpSpPr bwMode="auto">
          <a:xfrm>
            <a:off x="777770" y="1133302"/>
            <a:ext cx="1688198" cy="2561404"/>
            <a:chOff x="3024" y="912"/>
            <a:chExt cx="1392" cy="2112"/>
          </a:xfrm>
        </p:grpSpPr>
        <p:grpSp>
          <p:nvGrpSpPr>
            <p:cNvPr id="7" name="Group 11"/>
            <p:cNvGrpSpPr>
              <a:grpSpLocks/>
            </p:cNvGrpSpPr>
            <p:nvPr/>
          </p:nvGrpSpPr>
          <p:grpSpPr bwMode="auto">
            <a:xfrm>
              <a:off x="3024" y="912"/>
              <a:ext cx="1392" cy="1536"/>
              <a:chOff x="2976" y="2544"/>
              <a:chExt cx="1104" cy="1152"/>
            </a:xfrm>
          </p:grpSpPr>
          <p:sp>
            <p:nvSpPr>
              <p:cNvPr id="10" name="Oval 12"/>
              <p:cNvSpPr>
                <a:spLocks noChangeArrowheads="1"/>
              </p:cNvSpPr>
              <p:nvPr/>
            </p:nvSpPr>
            <p:spPr bwMode="auto">
              <a:xfrm>
                <a:off x="3221" y="3096"/>
                <a:ext cx="613" cy="600"/>
              </a:xfrm>
              <a:prstGeom prst="ellipse">
                <a:avLst/>
              </a:prstGeom>
              <a:gradFill rotWithShape="0">
                <a:gsLst>
                  <a:gs pos="0">
                    <a:srgbClr val="002060"/>
                  </a:gs>
                  <a:gs pos="100000">
                    <a:srgbClr val="FF9900">
                      <a:gamma/>
                      <a:shade val="0"/>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3"/>
              <p:cNvSpPr>
                <a:spLocks noChangeShapeType="1"/>
              </p:cNvSpPr>
              <p:nvPr/>
            </p:nvSpPr>
            <p:spPr bwMode="auto">
              <a:xfrm>
                <a:off x="3527" y="2760"/>
                <a:ext cx="0" cy="396"/>
              </a:xfrm>
              <a:prstGeom prst="line">
                <a:avLst/>
              </a:prstGeom>
              <a:noFill/>
              <a:ln w="25400">
                <a:solidFill>
                  <a:schemeClr val="accent2"/>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rc 14"/>
              <p:cNvSpPr>
                <a:spLocks/>
              </p:cNvSpPr>
              <p:nvPr/>
            </p:nvSpPr>
            <p:spPr bwMode="auto">
              <a:xfrm>
                <a:off x="2976" y="3238"/>
                <a:ext cx="1104" cy="339"/>
              </a:xfrm>
              <a:custGeom>
                <a:avLst/>
                <a:gdLst>
                  <a:gd name="G0" fmla="+- 21600 0 0"/>
                  <a:gd name="G1" fmla="+- 18871 0 0"/>
                  <a:gd name="G2" fmla="+- 21600 0 0"/>
                  <a:gd name="T0" fmla="*/ 32110 w 43200"/>
                  <a:gd name="T1" fmla="*/ 0 h 40471"/>
                  <a:gd name="T2" fmla="*/ 9300 w 43200"/>
                  <a:gd name="T3" fmla="*/ 1115 h 40471"/>
                  <a:gd name="T4" fmla="*/ 21600 w 43200"/>
                  <a:gd name="T5" fmla="*/ 18871 h 40471"/>
                </a:gdLst>
                <a:ahLst/>
                <a:cxnLst>
                  <a:cxn ang="0">
                    <a:pos x="T0" y="T1"/>
                  </a:cxn>
                  <a:cxn ang="0">
                    <a:pos x="T2" y="T3"/>
                  </a:cxn>
                  <a:cxn ang="0">
                    <a:pos x="T4" y="T5"/>
                  </a:cxn>
                </a:cxnLst>
                <a:rect l="0" t="0" r="r" b="b"/>
                <a:pathLst>
                  <a:path w="43200" h="40471" fill="none"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path>
                  <a:path w="43200" h="40471" stroke="0" extrusionOk="0">
                    <a:moveTo>
                      <a:pt x="32109" y="0"/>
                    </a:moveTo>
                    <a:cubicBezTo>
                      <a:pt x="38955" y="3813"/>
                      <a:pt x="43200" y="11034"/>
                      <a:pt x="43200" y="18871"/>
                    </a:cubicBezTo>
                    <a:cubicBezTo>
                      <a:pt x="43200" y="30800"/>
                      <a:pt x="33529" y="40471"/>
                      <a:pt x="21600" y="40471"/>
                    </a:cubicBezTo>
                    <a:cubicBezTo>
                      <a:pt x="9670" y="40471"/>
                      <a:pt x="0" y="30800"/>
                      <a:pt x="0" y="18871"/>
                    </a:cubicBezTo>
                    <a:cubicBezTo>
                      <a:pt x="-1" y="11785"/>
                      <a:pt x="3475" y="5150"/>
                      <a:pt x="9300" y="1115"/>
                    </a:cubicBezTo>
                    <a:lnTo>
                      <a:pt x="21600" y="18871"/>
                    </a:lnTo>
                    <a:close/>
                  </a:path>
                </a:pathLst>
              </a:custGeom>
              <a:noFill/>
              <a:ln w="25400" cap="rnd">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rc 15"/>
              <p:cNvSpPr>
                <a:spLocks/>
              </p:cNvSpPr>
              <p:nvPr/>
            </p:nvSpPr>
            <p:spPr bwMode="auto">
              <a:xfrm>
                <a:off x="2977" y="3248"/>
                <a:ext cx="1002" cy="330"/>
              </a:xfrm>
              <a:custGeom>
                <a:avLst/>
                <a:gdLst>
                  <a:gd name="G0" fmla="+- 21600 0 0"/>
                  <a:gd name="G1" fmla="+- 17756 0 0"/>
                  <a:gd name="G2" fmla="+- 21600 0 0"/>
                  <a:gd name="T0" fmla="*/ 39213 w 39213"/>
                  <a:gd name="T1" fmla="*/ 30260 h 39356"/>
                  <a:gd name="T2" fmla="*/ 9300 w 39213"/>
                  <a:gd name="T3" fmla="*/ 0 h 39356"/>
                  <a:gd name="T4" fmla="*/ 21600 w 39213"/>
                  <a:gd name="T5" fmla="*/ 17756 h 39356"/>
                </a:gdLst>
                <a:ahLst/>
                <a:cxnLst>
                  <a:cxn ang="0">
                    <a:pos x="T0" y="T1"/>
                  </a:cxn>
                  <a:cxn ang="0">
                    <a:pos x="T2" y="T3"/>
                  </a:cxn>
                  <a:cxn ang="0">
                    <a:pos x="T4" y="T5"/>
                  </a:cxn>
                </a:cxnLst>
                <a:rect l="0" t="0" r="r" b="b"/>
                <a:pathLst>
                  <a:path w="39213" h="39356" fill="none" extrusionOk="0">
                    <a:moveTo>
                      <a:pt x="39212" y="30259"/>
                    </a:moveTo>
                    <a:cubicBezTo>
                      <a:pt x="35161" y="35965"/>
                      <a:pt x="28597" y="39355"/>
                      <a:pt x="21600" y="39356"/>
                    </a:cubicBezTo>
                    <a:cubicBezTo>
                      <a:pt x="9670" y="39356"/>
                      <a:pt x="0" y="29685"/>
                      <a:pt x="0" y="17756"/>
                    </a:cubicBezTo>
                    <a:cubicBezTo>
                      <a:pt x="-1" y="10670"/>
                      <a:pt x="3475" y="4035"/>
                      <a:pt x="9300" y="0"/>
                    </a:cubicBezTo>
                  </a:path>
                  <a:path w="39213" h="39356" stroke="0" extrusionOk="0">
                    <a:moveTo>
                      <a:pt x="39212" y="30259"/>
                    </a:moveTo>
                    <a:cubicBezTo>
                      <a:pt x="35161" y="35965"/>
                      <a:pt x="28597" y="39355"/>
                      <a:pt x="21600" y="39356"/>
                    </a:cubicBezTo>
                    <a:cubicBezTo>
                      <a:pt x="9670" y="39356"/>
                      <a:pt x="0" y="29685"/>
                      <a:pt x="0" y="17756"/>
                    </a:cubicBezTo>
                    <a:cubicBezTo>
                      <a:pt x="-1" y="10670"/>
                      <a:pt x="3475" y="4035"/>
                      <a:pt x="9300" y="0"/>
                    </a:cubicBezTo>
                    <a:lnTo>
                      <a:pt x="21600" y="17756"/>
                    </a:lnTo>
                    <a:close/>
                  </a:path>
                </a:pathLst>
              </a:custGeom>
              <a:noFill/>
              <a:ln w="25400" cap="rnd">
                <a:solidFill>
                  <a:srgbClr val="FF3300"/>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6"/>
              <p:cNvGraphicFramePr>
                <a:graphicFrameLocks noChangeAspect="1"/>
              </p:cNvGraphicFramePr>
              <p:nvPr/>
            </p:nvGraphicFramePr>
            <p:xfrm>
              <a:off x="3601" y="2544"/>
              <a:ext cx="218" cy="303"/>
            </p:xfrm>
            <a:graphic>
              <a:graphicData uri="http://schemas.openxmlformats.org/presentationml/2006/ole">
                <mc:AlternateContent xmlns:mc="http://schemas.openxmlformats.org/markup-compatibility/2006">
                  <mc:Choice xmlns:v="urn:schemas-microsoft-com:vml" Requires="v">
                    <p:oleObj spid="_x0000_s302196" name="公式" r:id="rId4" imgW="152268" imgH="215713" progId="Equation.3">
                      <p:embed/>
                    </p:oleObj>
                  </mc:Choice>
                  <mc:Fallback>
                    <p:oleObj name="公式" r:id="rId4" imgW="152268" imgH="2157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 y="2544"/>
                            <a:ext cx="218"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Line 17"/>
            <p:cNvSpPr>
              <a:spLocks noChangeShapeType="1"/>
            </p:cNvSpPr>
            <p:nvPr/>
          </p:nvSpPr>
          <p:spPr bwMode="auto">
            <a:xfrm>
              <a:off x="3744" y="2448"/>
              <a:ext cx="0" cy="336"/>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18"/>
            <p:cNvGraphicFramePr>
              <a:graphicFrameLocks noChangeAspect="1"/>
            </p:cNvGraphicFramePr>
            <p:nvPr/>
          </p:nvGraphicFramePr>
          <p:xfrm>
            <a:off x="3792" y="2592"/>
            <a:ext cx="400" cy="432"/>
          </p:xfrm>
          <a:graphic>
            <a:graphicData uri="http://schemas.openxmlformats.org/presentationml/2006/ole">
              <mc:AlternateContent xmlns:mc="http://schemas.openxmlformats.org/markup-compatibility/2006">
                <mc:Choice xmlns:v="urn:schemas-microsoft-com:vml" Requires="v">
                  <p:oleObj spid="_x0000_s302197" name="公式" r:id="rId6" imgW="190500" imgH="228600" progId="Equation.3">
                    <p:embed/>
                  </p:oleObj>
                </mc:Choice>
                <mc:Fallback>
                  <p:oleObj name="公式" r:id="rId6" imgW="1905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92"/>
                          <a:ext cx="40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24" name="矩形 23"/>
              <p:cNvSpPr/>
              <p:nvPr/>
            </p:nvSpPr>
            <p:spPr>
              <a:xfrm>
                <a:off x="2839084" y="1612342"/>
                <a:ext cx="5279013" cy="19277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𝑠</m:t>
                          </m:r>
                          <m:d>
                            <m:dPr>
                              <m:ctrlPr>
                                <a:rPr lang="en-US" altLang="zh-CN" sz="2400" i="1" smtClean="0">
                                  <a:solidFill>
                                    <a:schemeClr val="tx1"/>
                                  </a:solidFill>
                                  <a:latin typeface="Cambria Math" panose="02040503050406030204" pitchFamily="18" charset="0"/>
                                </a:rPr>
                              </m:ctrlPr>
                            </m:dPr>
                            <m:e>
                              <m:r>
                                <a:rPr lang="en-US" altLang="zh-CN" sz="2400" b="0" i="1" smtClean="0">
                                  <a:solidFill>
                                    <a:srgbClr val="0070C0"/>
                                  </a:solidFill>
                                  <a:latin typeface="Cambria Math" panose="02040503050406030204" pitchFamily="18" charset="0"/>
                                </a:rPr>
                                <m:t>𝑠</m:t>
                              </m:r>
                              <m:r>
                                <a:rPr lang="en-US" altLang="zh-CN" sz="2400" i="1">
                                  <a:solidFill>
                                    <a:schemeClr val="tx1"/>
                                  </a:solidFill>
                                  <a:latin typeface="Cambria Math" panose="02040503050406030204" pitchFamily="18" charset="0"/>
                                </a:rPr>
                                <m:t>+1</m:t>
                              </m:r>
                            </m:e>
                          </m:d>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num>
                        <m:den>
                          <m:r>
                            <a:rPr lang="en-US" altLang="zh-CN" sz="2400" b="0" i="1" smtClean="0">
                              <a:latin typeface="Cambria Math" panose="02040503050406030204" pitchFamily="18" charset="0"/>
                            </a:rPr>
                            <m:t>2</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与</a:t>
                </a:r>
                <a:r>
                  <a:rPr lang="zh-CN" altLang="en-US" sz="2400" dirty="0" smtClean="0">
                    <a:latin typeface="微软雅黑" panose="020B0503020204020204" pitchFamily="34" charset="-122"/>
                    <a:ea typeface="微软雅黑" panose="020B0503020204020204" pitchFamily="34" charset="-122"/>
                  </a:rPr>
                  <a:t>实验差了</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倍</a:t>
                </a:r>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2839084" y="1612342"/>
                <a:ext cx="5279013" cy="1927772"/>
              </a:xfrm>
              <a:prstGeom prst="rect">
                <a:avLst/>
              </a:prstGeom>
              <a:blipFill rotWithShape="0">
                <a:blip r:embed="rId8"/>
                <a:stretch>
                  <a:fillRect l="-1848" b="-5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098741" y="4019154"/>
                <a:ext cx="2019356" cy="8745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m:oMathPara>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a:off x="6098741" y="4019154"/>
                <a:ext cx="2019356" cy="874535"/>
              </a:xfrm>
              <a:prstGeom prst="rect">
                <a:avLst/>
              </a:prstGeom>
              <a:blipFill rotWithShape="0">
                <a:blip r:embed="rId9"/>
                <a:stretch>
                  <a:fillRect b="-4167"/>
                </a:stretch>
              </a:blipFill>
            </p:spPr>
            <p:txBody>
              <a:bodyPr/>
              <a:lstStyle/>
              <a:p>
                <a:r>
                  <a:rPr lang="zh-CN" altLang="en-US">
                    <a:noFill/>
                  </a:rPr>
                  <a:t> </a:t>
                </a:r>
              </a:p>
            </p:txBody>
          </p:sp>
        </mc:Fallback>
      </mc:AlternateContent>
      <p:sp>
        <p:nvSpPr>
          <p:cNvPr id="2" name="矩形 1"/>
          <p:cNvSpPr/>
          <p:nvPr/>
        </p:nvSpPr>
        <p:spPr>
          <a:xfrm>
            <a:off x="1152415" y="4329762"/>
            <a:ext cx="5096267" cy="461665"/>
          </a:xfrm>
          <a:prstGeom prst="rect">
            <a:avLst/>
          </a:prstGeom>
        </p:spPr>
        <p:txBody>
          <a:bodyPr wrap="none">
            <a:spAutoFit/>
          </a:bodyPr>
          <a:lstStyle/>
          <a:p>
            <a:r>
              <a:rPr lang="en-US" altLang="zh-CN" sz="2400" b="0" i="0" dirty="0" err="1" smtClean="0">
                <a:solidFill>
                  <a:srgbClr val="252525"/>
                </a:solidFill>
                <a:effectLst/>
                <a:latin typeface="Arial" panose="020B0604020202020204" pitchFamily="34" charset="0"/>
              </a:rPr>
              <a:t>Uhlenbeck</a:t>
            </a:r>
            <a:r>
              <a:rPr lang="en-US" altLang="zh-CN" sz="2400" b="0" i="0" dirty="0" smtClean="0">
                <a:solidFill>
                  <a:srgbClr val="252525"/>
                </a:solidFill>
                <a:effectLst/>
                <a:latin typeface="Arial" panose="020B0604020202020204" pitchFamily="34" charset="0"/>
              </a:rPr>
              <a:t> </a:t>
            </a:r>
            <a:r>
              <a:rPr lang="zh-CN" altLang="en-US" sz="2400" b="0" i="0" dirty="0" smtClean="0">
                <a:solidFill>
                  <a:srgbClr val="252525"/>
                </a:solidFill>
                <a:effectLst/>
                <a:latin typeface="Arial" panose="020B0604020202020204" pitchFamily="34" charset="0"/>
              </a:rPr>
              <a:t>和</a:t>
            </a:r>
            <a:r>
              <a:rPr lang="en-US" altLang="zh-CN" sz="2400" b="0" i="0" dirty="0" smtClean="0">
                <a:solidFill>
                  <a:srgbClr val="252525"/>
                </a:solidFill>
                <a:effectLst/>
                <a:latin typeface="Arial" panose="020B0604020202020204" pitchFamily="34" charset="0"/>
              </a:rPr>
              <a:t> </a:t>
            </a:r>
            <a:r>
              <a:rPr lang="en-US" altLang="zh-CN" sz="2400" b="0" i="0" dirty="0" err="1" smtClean="0">
                <a:solidFill>
                  <a:srgbClr val="252525"/>
                </a:solidFill>
                <a:effectLst/>
                <a:latin typeface="Arial" panose="020B0604020202020204" pitchFamily="34" charset="0"/>
              </a:rPr>
              <a:t>Goudsmit</a:t>
            </a:r>
            <a:r>
              <a:rPr lang="zh-CN" altLang="en-US" sz="2400" b="0" i="0" dirty="0" smtClean="0">
                <a:solidFill>
                  <a:srgbClr val="252525"/>
                </a:solidFill>
                <a:effectLst/>
                <a:latin typeface="Arial" panose="020B0604020202020204" pitchFamily="34" charset="0"/>
              </a:rPr>
              <a:t>进一步假设</a:t>
            </a:r>
            <a:r>
              <a:rPr lang="en-US" altLang="zh-CN" sz="2400" b="0" i="0" dirty="0" smtClean="0">
                <a:solidFill>
                  <a:srgbClr val="252525"/>
                </a:solidFill>
                <a:effectLst/>
                <a:latin typeface="Arial" panose="020B0604020202020204" pitchFamily="34" charset="0"/>
              </a:rPr>
              <a:t> </a:t>
            </a:r>
            <a:endParaRPr lang="zh-CN" altLang="en-US" sz="2400" dirty="0"/>
          </a:p>
        </p:txBody>
      </p:sp>
    </p:spTree>
    <p:extLst>
      <p:ext uri="{BB962C8B-B14F-4D97-AF65-F5344CB8AC3E}">
        <p14:creationId xmlns:p14="http://schemas.microsoft.com/office/powerpoint/2010/main" val="307983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359953"/>
                <a:ext cx="8229600" cy="4525962"/>
              </a:xfrm>
            </p:spPr>
            <p:txBody>
              <a:bodyPr/>
              <a:lstStyle/>
              <a:p>
                <a:r>
                  <a:rPr lang="zh-CN" altLang="en-US" sz="2000" dirty="0" smtClean="0">
                    <a:latin typeface="微软雅黑" panose="020B0503020204020204" pitchFamily="34" charset="-122"/>
                    <a:ea typeface="微软雅黑" panose="020B0503020204020204" pitchFamily="34" charset="-122"/>
                  </a:rPr>
                  <a:t>如果把电子看作一个带</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𝑒</m:t>
                    </m:r>
                  </m:oMath>
                </a14:m>
                <a:r>
                  <a:rPr lang="zh-CN" altLang="en-US" sz="2000" dirty="0" smtClean="0">
                    <a:latin typeface="微软雅黑" panose="020B0503020204020204" pitchFamily="34" charset="-122"/>
                    <a:ea typeface="微软雅黑" panose="020B0503020204020204" pitchFamily="34" charset="-122"/>
                  </a:rPr>
                  <a:t>的小球</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半径为</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i="1" dirty="0">
                            <a:latin typeface="Cambria Math" panose="02040503050406030204" pitchFamily="18" charset="0"/>
                          </a:rPr>
                          <m:t>1</m:t>
                        </m:r>
                        <m:r>
                          <a:rPr lang="en-US" altLang="zh-CN" sz="2000" i="1" dirty="0" smtClean="0">
                            <a:latin typeface="Cambria Math" panose="02040503050406030204" pitchFamily="18" charset="0"/>
                          </a:rPr>
                          <m:t>0</m:t>
                        </m:r>
                      </m:e>
                      <m:sup>
                        <m:r>
                          <a:rPr lang="en-US" altLang="zh-CN" sz="2000" b="0" i="1" dirty="0" smtClean="0">
                            <a:latin typeface="Cambria Math" panose="02040503050406030204" pitchFamily="18" charset="0"/>
                          </a:rPr>
                          <m:t>−14</m:t>
                        </m:r>
                      </m:sup>
                    </m:sSup>
                    <m:r>
                      <m:rPr>
                        <m:sty m:val="p"/>
                      </m:rPr>
                      <a:rPr lang="en-US" altLang="zh-CN" sz="2000" b="0" i="0" dirty="0" smtClean="0">
                        <a:latin typeface="Cambria Math" panose="02040503050406030204" pitchFamily="18" charset="0"/>
                      </a:rPr>
                      <m:t>cm</m:t>
                    </m:r>
                    <m:r>
                      <a:rPr lang="en-US" altLang="zh-CN" sz="2000" b="0" i="0" dirty="0" smtClean="0">
                        <a:latin typeface="Cambria Math" panose="02040503050406030204" pitchFamily="18" charset="0"/>
                      </a:rPr>
                      <m:t>,</m:t>
                    </m:r>
                  </m:oMath>
                </a14:m>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像</a:t>
                </a:r>
                <a:r>
                  <a:rPr lang="zh-CN" altLang="en-US" sz="2000" dirty="0" smtClean="0">
                    <a:latin typeface="微软雅黑" panose="020B0503020204020204" pitchFamily="34" charset="-122"/>
                    <a:ea typeface="微软雅黑" panose="020B0503020204020204" pitchFamily="34" charset="-122"/>
                  </a:rPr>
                  <a:t>陀螺一样绕自身旋转，那么它的表面切向速度是多少？</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359953"/>
                <a:ext cx="8229600" cy="4525962"/>
              </a:xfrm>
              <a:blipFill rotWithShape="0">
                <a:blip r:embed="rId2"/>
                <a:stretch>
                  <a:fillRect t="-673" r="-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2"/>
              <p:cNvSpPr>
                <a:spLocks noGrp="1"/>
              </p:cNvSpPr>
              <p:nvPr>
                <p:ph type="title"/>
              </p:nvPr>
            </p:nvSpPr>
            <p:spPr/>
            <p:txBody>
              <a:bodyPr>
                <a:normAutofit/>
              </a:bodyPr>
              <a:lstStyle/>
              <a:p>
                <a:r>
                  <a:rPr lang="en-US" altLang="zh-CN" dirty="0" smtClean="0"/>
                  <a:t>Pauli</a:t>
                </a:r>
                <a:r>
                  <a:rPr lang="zh-CN" altLang="en-US" dirty="0" smtClean="0"/>
                  <a:t>的</a:t>
                </a:r>
                <a:r>
                  <a:rPr lang="en-US" altLang="zh-CN" dirty="0" smtClean="0"/>
                  <a:t>comment</a:t>
                </a:r>
                <a:r>
                  <a:rPr lang="zh-CN" altLang="en-US" dirty="0" smtClean="0"/>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𝑆</m:t>
                        </m:r>
                      </m:e>
                      <m:sub>
                        <m:r>
                          <a:rPr lang="en-US" altLang="zh-CN" b="0" i="1">
                            <a:latin typeface="Cambria Math" panose="02040503050406030204" pitchFamily="18" charset="0"/>
                          </a:rPr>
                          <m:t>𝑍</m:t>
                        </m:r>
                      </m:sub>
                    </m:sSub>
                    <m:r>
                      <a:rPr lang="en-US" altLang="zh-CN" b="0"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ℏ</m:t>
                        </m:r>
                      </m:num>
                      <m:den>
                        <m:r>
                          <a:rPr lang="en-US" altLang="zh-CN" b="0" i="1" smtClean="0">
                            <a:latin typeface="Cambria Math" panose="02040503050406030204" pitchFamily="18" charset="0"/>
                          </a:rPr>
                          <m:t>2</m:t>
                        </m:r>
                      </m:den>
                    </m:f>
                  </m:oMath>
                </a14:m>
                <a:r>
                  <a:rPr lang="zh-CN" altLang="en-US" dirty="0" smtClean="0"/>
                  <a:t> 究竟需要转多快</a:t>
                </a:r>
                <a:endParaRPr lang="zh-CN" altLang="en-US" dirty="0"/>
              </a:p>
            </p:txBody>
          </p:sp>
        </mc:Choice>
        <mc:Fallback xmlns="">
          <p:sp>
            <p:nvSpPr>
              <p:cNvPr id="4"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96225" y="2400989"/>
                <a:ext cx="8098884" cy="1747786"/>
              </a:xfrm>
              <a:prstGeom prst="rect">
                <a:avLst/>
              </a:prstGeom>
              <a:noFill/>
            </p:spPr>
            <p:txBody>
              <a:bodyPr wrap="none" rtlCol="0">
                <a:spAutoFit/>
              </a:bodyPr>
              <a:lstStyle/>
              <a:p>
                <a:r>
                  <a:rPr lang="en-US" altLang="zh-CN" sz="2400" b="0" dirty="0" smtClean="0"/>
                  <a:t> </a:t>
                </a:r>
                <a:r>
                  <a:rPr lang="zh-CN" altLang="en-US" sz="2400" b="0" dirty="0" smtClean="0"/>
                  <a:t>方法一</a:t>
                </a:r>
                <a:endParaRPr lang="en-US" altLang="zh-CN" sz="2400" b="0" dirty="0" smtClean="0"/>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ℏ=</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𝑟𝑣</m:t>
                    </m:r>
                  </m:oMath>
                </a14:m>
                <a:endParaRPr lang="en-US" altLang="zh-CN" sz="2400" b="0" dirty="0" smtClean="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𝑟</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ℏ</m:t>
                          </m:r>
                          <m:r>
                            <a:rPr lang="en-US" altLang="zh-CN" sz="2400" b="0" i="1" smtClean="0">
                              <a:latin typeface="Cambria Math" panose="02040503050406030204" pitchFamily="18" charset="0"/>
                            </a:rPr>
                            <m:t>𝑐</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𝑒</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𝑟</m:t>
                          </m:r>
                        </m:den>
                      </m:f>
                      <m:r>
                        <a:rPr lang="en-US" altLang="zh-CN" sz="2400" b="0" i="1" smtClean="0">
                          <a:latin typeface="Cambria Math" panose="02040503050406030204" pitchFamily="18" charset="0"/>
                        </a:rPr>
                        <m:t>𝑐</m:t>
                      </m:r>
                      <m:r>
                        <a:rPr lang="en-US" altLang="zh-CN" sz="2400" b="0" i="0"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0" smtClean="0">
                              <a:latin typeface="Cambria Math" panose="02040503050406030204" pitchFamily="18" charset="0"/>
                            </a:rPr>
                            <m:t>197</m:t>
                          </m:r>
                          <m:r>
                            <m:rPr>
                              <m:sty m:val="p"/>
                            </m:rPr>
                            <a:rPr lang="en-US" altLang="zh-CN" sz="2400" b="0" i="0" smtClean="0">
                              <a:latin typeface="Cambria Math" panose="02040503050406030204" pitchFamily="18" charset="0"/>
                            </a:rPr>
                            <m:t>fm</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Mev</m:t>
                          </m:r>
                        </m:num>
                        <m:den>
                          <m:r>
                            <a:rPr lang="en-US" altLang="zh-CN" sz="2400" b="0" i="1" smtClean="0">
                              <a:latin typeface="Cambria Math" panose="02040503050406030204" pitchFamily="18" charset="0"/>
                            </a:rPr>
                            <m:t>2×0.511</m:t>
                          </m:r>
                          <m:r>
                            <m:rPr>
                              <m:sty m:val="p"/>
                            </m:rPr>
                            <a:rPr lang="en-US" altLang="zh-CN" sz="2400" b="0" i="0" smtClean="0">
                              <a:latin typeface="Cambria Math" panose="02040503050406030204" pitchFamily="18" charset="0"/>
                            </a:rPr>
                            <m:t>Mev</m:t>
                          </m:r>
                          <m:r>
                            <a:rPr lang="en-US" altLang="zh-CN" sz="2400" b="0" i="1" smtClean="0">
                              <a:latin typeface="Cambria Math" panose="02040503050406030204" pitchFamily="18" charset="0"/>
                            </a:rPr>
                            <m:t>×0.1</m:t>
                          </m:r>
                          <m:r>
                            <m:rPr>
                              <m:sty m:val="p"/>
                            </m:rPr>
                            <a:rPr lang="en-US" altLang="zh-CN" sz="2400" b="0" i="0" smtClean="0">
                              <a:latin typeface="Cambria Math" panose="02040503050406030204" pitchFamily="18" charset="0"/>
                            </a:rPr>
                            <m:t>fm</m:t>
                          </m:r>
                        </m:den>
                      </m:f>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=1927</m:t>
                      </m:r>
                      <m:r>
                        <a:rPr lang="en-US" altLang="zh-CN" sz="2400" b="0" i="1" smtClean="0">
                          <a:latin typeface="Cambria Math" panose="02040503050406030204" pitchFamily="18" charset="0"/>
                        </a:rPr>
                        <m:t>𝑐</m:t>
                      </m:r>
                    </m:oMath>
                  </m:oMathPara>
                </a14:m>
                <a:endParaRPr lang="en-US" altLang="zh-CN" sz="24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796225" y="2400989"/>
                <a:ext cx="8098884" cy="1747786"/>
              </a:xfrm>
              <a:prstGeom prst="rect">
                <a:avLst/>
              </a:prstGeom>
              <a:blipFill rotWithShape="0">
                <a:blip r:embed="rId4"/>
                <a:stretch>
                  <a:fillRect t="-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96225" y="4417148"/>
                <a:ext cx="4085606" cy="1200393"/>
              </a:xfrm>
              <a:prstGeom prst="rect">
                <a:avLst/>
              </a:prstGeom>
              <a:noFill/>
            </p:spPr>
            <p:txBody>
              <a:bodyPr wrap="none" rtlCol="0">
                <a:spAutoFit/>
              </a:bodyPr>
              <a:lstStyle/>
              <a:p>
                <a:r>
                  <a:rPr lang="en-US" altLang="zh-CN" sz="2400" b="0" dirty="0" smtClean="0"/>
                  <a:t> </a:t>
                </a:r>
                <a:r>
                  <a:rPr lang="zh-CN" altLang="en-US" sz="2400" b="0" dirty="0" smtClean="0"/>
                  <a:t>方法二</a:t>
                </a:r>
                <a:endParaRPr lang="en-US" altLang="zh-CN"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𝜔</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𝑣</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𝑟</m:t>
                          </m:r>
                        </m:den>
                      </m:f>
                    </m:oMath>
                  </m:oMathPara>
                </a14:m>
                <a:endParaRPr lang="en-US" altLang="zh-CN" sz="2400" b="0"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796225" y="4417148"/>
                <a:ext cx="4085606" cy="1200393"/>
              </a:xfrm>
              <a:prstGeom prst="rect">
                <a:avLst/>
              </a:prstGeom>
              <a:blipFill rotWithShape="0">
                <a:blip r:embed="rId5"/>
                <a:stretch>
                  <a:fillRect t="-7614"/>
                </a:stretch>
              </a:blipFill>
            </p:spPr>
            <p:txBody>
              <a:bodyPr/>
              <a:lstStyle/>
              <a:p>
                <a:r>
                  <a:rPr lang="zh-CN" altLang="en-US">
                    <a:noFill/>
                  </a:rPr>
                  <a:t> </a:t>
                </a:r>
              </a:p>
            </p:txBody>
          </p:sp>
        </mc:Fallback>
      </mc:AlternateContent>
      <p:sp>
        <p:nvSpPr>
          <p:cNvPr id="9" name="矩形 8"/>
          <p:cNvSpPr/>
          <p:nvPr/>
        </p:nvSpPr>
        <p:spPr>
          <a:xfrm>
            <a:off x="2506565" y="5825779"/>
            <a:ext cx="2698175" cy="523220"/>
          </a:xfrm>
          <a:prstGeom prst="rect">
            <a:avLst/>
          </a:prstGeom>
        </p:spPr>
        <p:txBody>
          <a:bodyPr wrap="none">
            <a:spAutoFit/>
          </a:bodyPr>
          <a:lstStyle/>
          <a:p>
            <a:r>
              <a:rPr lang="zh-CN" altLang="en-US" sz="2800" dirty="0" smtClean="0">
                <a:solidFill>
                  <a:srgbClr val="FF0000"/>
                </a:solidFill>
              </a:rPr>
              <a:t>自旋不是自转！</a:t>
            </a:r>
            <a:endParaRPr lang="zh-CN" altLang="en-US" sz="2800" dirty="0">
              <a:solidFill>
                <a:srgbClr val="FF0000"/>
              </a:solidFill>
            </a:endParaRPr>
          </a:p>
        </p:txBody>
      </p:sp>
    </p:spTree>
    <p:extLst>
      <p:ext uri="{BB962C8B-B14F-4D97-AF65-F5344CB8AC3E}">
        <p14:creationId xmlns:p14="http://schemas.microsoft.com/office/powerpoint/2010/main" val="171046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sz="2400" dirty="0" smtClean="0"/>
                  <a:t>各种</a:t>
                </a:r>
                <a:r>
                  <a:rPr lang="zh-CN" altLang="en-US" sz="2400" dirty="0"/>
                  <a:t>实验的</a:t>
                </a:r>
                <a:r>
                  <a:rPr lang="zh-CN" altLang="en-US" sz="2400" dirty="0" smtClean="0"/>
                  <a:t>支持</a:t>
                </a:r>
                <a:endParaRPr lang="en-US" altLang="zh-CN" sz="2400" dirty="0" smtClean="0"/>
              </a:p>
              <a:p>
                <a:r>
                  <a:rPr lang="zh-CN" altLang="en-US" sz="2400" dirty="0" smtClean="0"/>
                  <a:t>理论严格的导出 </a:t>
                </a:r>
                <a:endParaRPr lang="en-US" altLang="zh-CN" sz="2400" dirty="0" smtClean="0"/>
              </a:p>
              <a:p>
                <a:r>
                  <a:rPr lang="zh-CN" altLang="en-US" sz="2400" dirty="0" smtClean="0"/>
                  <a:t>微观物理学最重要的概念</a:t>
                </a:r>
                <a:r>
                  <a:rPr lang="zh-CN" altLang="en-US" sz="2400" dirty="0"/>
                  <a:t>之一</a:t>
                </a:r>
                <a:endParaRPr lang="en-US" altLang="zh-CN" sz="2400" dirty="0" smtClean="0"/>
              </a:p>
              <a:p>
                <a:endParaRPr lang="en-US" altLang="zh-CN" sz="2400" dirty="0"/>
              </a:p>
              <a:p>
                <a:pPr marL="61615" indent="0">
                  <a:buNone/>
                </a:pPr>
                <a:r>
                  <a:rPr lang="zh-CN" altLang="en-US" sz="2400" dirty="0" smtClean="0">
                    <a:solidFill>
                      <a:srgbClr val="FF0000"/>
                    </a:solidFill>
                  </a:rPr>
                  <a:t>自旋是什么？</a:t>
                </a:r>
                <a:endParaRPr lang="en-US" altLang="zh-CN" sz="2400" dirty="0" smtClean="0">
                  <a:solidFill>
                    <a:srgbClr val="FF0000"/>
                  </a:solidFill>
                </a:endParaRPr>
              </a:p>
              <a:p>
                <a:r>
                  <a:rPr lang="zh-CN" altLang="en-US" sz="2400" dirty="0" smtClean="0"/>
                  <a:t>角动量，内禀属性</a:t>
                </a:r>
                <a:endParaRPr lang="en-US" altLang="zh-CN" sz="2400" dirty="0" smtClean="0"/>
              </a:p>
              <a:p>
                <a:r>
                  <a:rPr lang="zh-CN" altLang="en-US" sz="2400" dirty="0" smtClean="0"/>
                  <a:t>没有经典对应</a:t>
                </a:r>
                <a:endParaRPr lang="en-US" altLang="zh-CN" sz="2400" dirty="0" smtClean="0"/>
              </a:p>
              <a:p>
                <a:r>
                  <a:rPr lang="zh-CN" altLang="en-US" sz="2400" dirty="0" smtClean="0"/>
                  <a:t>半整数（费米子，如电子，质子）</a:t>
                </a:r>
                <a:endParaRPr lang="en-US" altLang="zh-CN" sz="2400" dirty="0" smtClean="0"/>
              </a:p>
              <a:p>
                <a:r>
                  <a:rPr lang="zh-CN" altLang="en-US" sz="2400" dirty="0" smtClean="0"/>
                  <a:t>整数（玻色子，如光子，</a:t>
                </a:r>
                <a14:m>
                  <m:oMath xmlns:m="http://schemas.openxmlformats.org/officeDocument/2006/math">
                    <m:r>
                      <a:rPr lang="en-US" altLang="zh-CN" sz="2400" i="1" dirty="0" smtClean="0">
                        <a:latin typeface="Cambria Math" panose="02040503050406030204" pitchFamily="18" charset="0"/>
                      </a:rPr>
                      <m:t>𝜋</m:t>
                    </m:r>
                  </m:oMath>
                </a14:m>
                <a:r>
                  <a:rPr lang="zh-CN" altLang="en-US" sz="2400" dirty="0" smtClean="0"/>
                  <a:t>介子）</a:t>
                </a:r>
                <a:endParaRPr lang="en-US" altLang="zh-CN" sz="2400" dirty="0" smtClean="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370" t="-20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自转还</a:t>
            </a:r>
            <a:r>
              <a:rPr lang="zh-CN" altLang="en-US" sz="2800" dirty="0"/>
              <a:t>是</a:t>
            </a:r>
            <a:r>
              <a:rPr lang="zh-CN" altLang="en-US" sz="2800" dirty="0" smtClean="0"/>
              <a:t>不自转？这是个问题</a:t>
            </a:r>
            <a:endParaRPr lang="zh-CN" altLang="en-US" sz="2800" dirty="0"/>
          </a:p>
        </p:txBody>
      </p:sp>
    </p:spTree>
    <p:extLst>
      <p:ext uri="{BB962C8B-B14F-4D97-AF65-F5344CB8AC3E}">
        <p14:creationId xmlns:p14="http://schemas.microsoft.com/office/powerpoint/2010/main" val="301251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a:lnSpc>
                    <a:spcPct val="150000"/>
                  </a:lnSpc>
                </a:pPr>
                <a:r>
                  <a:rPr lang="zh-CN" altLang="en-US" sz="2400" dirty="0" smtClean="0"/>
                  <a:t>三维问题</a:t>
                </a:r>
                <a14:m>
                  <m:oMath xmlns:m="http://schemas.openxmlformats.org/officeDocument/2006/math">
                    <m:r>
                      <a:rPr lang="zh-CN" altLang="en-US" sz="2400" i="1" smtClean="0">
                        <a:latin typeface="Cambria Math" panose="02040503050406030204" pitchFamily="18" charset="0"/>
                      </a:rPr>
                      <m:t>⟹</m:t>
                    </m:r>
                  </m:oMath>
                </a14:m>
                <a:r>
                  <a:rPr lang="zh-CN" altLang="en-US" sz="2400" dirty="0" smtClean="0"/>
                  <a:t>三个守恒量</a:t>
                </a:r>
                <a:endParaRPr lang="en-US" altLang="zh-CN" sz="2400" dirty="0" smtClean="0"/>
              </a:p>
              <a:p>
                <a:pPr>
                  <a:lnSpc>
                    <a:spcPct val="150000"/>
                  </a:lnSpc>
                </a:pPr>
                <a:r>
                  <a:rPr lang="zh-CN" altLang="en-US" sz="2400" dirty="0"/>
                  <a:t>量子</a:t>
                </a:r>
                <a:r>
                  <a:rPr lang="zh-CN" altLang="en-US" sz="2400" dirty="0" smtClean="0"/>
                  <a:t>对易给出的三个守恒量：能量</a:t>
                </a:r>
                <a14:m>
                  <m:oMath xmlns:m="http://schemas.openxmlformats.org/officeDocument/2006/math">
                    <m:r>
                      <a:rPr lang="en-US" altLang="zh-CN" sz="2400" b="0" i="1" smtClean="0">
                        <a:latin typeface="Cambria Math" panose="02040503050406030204" pitchFamily="18" charset="0"/>
                      </a:rPr>
                      <m:t>𝐸</m:t>
                    </m:r>
                  </m:oMath>
                </a14:m>
                <a:r>
                  <a:rPr lang="en-US" altLang="zh-CN" sz="2400" dirty="0" smtClean="0"/>
                  <a:t>, </a:t>
                </a:r>
                <a:r>
                  <a:rPr lang="zh-CN" altLang="en-US" sz="2400" dirty="0" smtClean="0"/>
                  <a:t>角动量</a:t>
                </a:r>
                <a14:m>
                  <m:oMath xmlns:m="http://schemas.openxmlformats.org/officeDocument/2006/math">
                    <m:r>
                      <a:rPr lang="en-US" altLang="zh-CN" sz="2400" b="1" i="1" dirty="0" smtClean="0">
                        <a:latin typeface="Cambria Math" panose="02040503050406030204" pitchFamily="18" charset="0"/>
                      </a:rPr>
                      <m:t>𝑳</m:t>
                    </m:r>
                  </m:oMath>
                </a14:m>
                <a:r>
                  <a:rPr lang="en-US" altLang="zh-CN" sz="2400" dirty="0" smtClean="0"/>
                  <a:t>, </a:t>
                </a:r>
                <a:r>
                  <a:rPr lang="zh-CN" altLang="en-US" sz="2400" dirty="0" smtClean="0"/>
                  <a:t>角动量</a:t>
                </a:r>
                <a:r>
                  <a:rPr lang="en-US" altLang="zh-CN" sz="2400" dirty="0" smtClean="0"/>
                  <a:t>z</a:t>
                </a:r>
                <a:r>
                  <a:rPr lang="zh-CN" altLang="en-US" sz="2400" dirty="0" smtClean="0"/>
                  <a:t>轴分量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oMath>
                </a14:m>
                <a:endParaRPr lang="en-US" altLang="zh-CN" sz="2400" b="1" i="1" dirty="0" smtClean="0"/>
              </a:p>
              <a:p>
                <a:pPr>
                  <a:lnSpc>
                    <a:spcPct val="150000"/>
                  </a:lnSpc>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𝛼</m:t>
                            </m:r>
                            <m:r>
                              <a:rPr lang="en-US" altLang="zh-CN" sz="2400" i="1">
                                <a:latin typeface="Cambria Math" panose="02040503050406030204" pitchFamily="18" charset="0"/>
                              </a:rPr>
                              <m:t>𝑐</m:t>
                            </m:r>
                          </m:e>
                        </m:d>
                      </m:e>
                      <m:sup>
                        <m:r>
                          <a:rPr lang="en-US" altLang="zh-CN" sz="2400" i="1">
                            <a:latin typeface="Cambria Math" panose="02040503050406030204" pitchFamily="18" charset="0"/>
                          </a:rPr>
                          <m:t>2</m:t>
                        </m:r>
                      </m:sup>
                    </m:sSup>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2</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oMath>
                </a14:m>
                <a:r>
                  <a:rPr lang="zh-CN" altLang="en-US" sz="2400" b="1" dirty="0" smtClean="0">
                    <a:solidFill>
                      <a:srgbClr val="C00000"/>
                    </a:solidFill>
                  </a:rPr>
                  <a:t>主量子数</a:t>
                </a:r>
                <a:r>
                  <a:rPr lang="en-US" altLang="zh-CN" sz="2400" b="1" dirty="0" smtClean="0">
                    <a:solidFill>
                      <a:srgbClr val="C00000"/>
                    </a:solidFill>
                  </a:rPr>
                  <a:t>n</a:t>
                </a:r>
              </a:p>
              <a:p>
                <a:pPr>
                  <a:lnSpc>
                    <a:spcPct val="150000"/>
                  </a:lnSpc>
                </a:pP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𝑳</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ℏ</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e>
                    </m:rad>
                    <m:r>
                      <a:rPr lang="en-US" altLang="zh-CN" sz="2400" b="0" i="1" smtClean="0">
                        <a:solidFill>
                          <a:schemeClr val="tx1"/>
                        </a:solidFill>
                        <a:latin typeface="Cambria Math" panose="02040503050406030204" pitchFamily="18" charset="0"/>
                      </a:rPr>
                      <m:t>ℏ,</m:t>
                    </m:r>
                  </m:oMath>
                </a14:m>
                <a:r>
                  <a:rPr lang="zh-CN" altLang="en-US" sz="2400" b="1" dirty="0" smtClean="0">
                    <a:solidFill>
                      <a:srgbClr val="0070C0"/>
                    </a:solidFill>
                  </a:rPr>
                  <a:t> 轨道角动量量子数</a:t>
                </a:r>
                <a14:m>
                  <m:oMath xmlns:m="http://schemas.openxmlformats.org/officeDocument/2006/math">
                    <m:r>
                      <a:rPr lang="en-US" altLang="zh-CN" sz="2400" b="1" i="1" dirty="0" smtClean="0">
                        <a:solidFill>
                          <a:srgbClr val="0070C0"/>
                        </a:solidFill>
                        <a:latin typeface="Cambria Math" panose="02040503050406030204" pitchFamily="18" charset="0"/>
                      </a:rPr>
                      <m:t>𝒍</m:t>
                    </m:r>
                  </m:oMath>
                </a14:m>
                <a:endParaRPr lang="en-US" altLang="zh-CN" sz="2400" b="1" dirty="0" smtClean="0">
                  <a:solidFill>
                    <a:srgbClr val="0070C0"/>
                  </a:solidFill>
                </a:endParaRPr>
              </a:p>
              <a:p>
                <a:pPr>
                  <a:lnSpc>
                    <a:spcPct val="150000"/>
                  </a:lnSpc>
                </a:pP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𝑍</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𝑚</m:t>
                    </m:r>
                    <m:r>
                      <a:rPr lang="en-US" altLang="zh-CN" sz="2400" b="0" i="1" smtClean="0">
                        <a:solidFill>
                          <a:schemeClr val="tx1"/>
                        </a:solidFill>
                        <a:latin typeface="Cambria Math" panose="02040503050406030204" pitchFamily="18" charset="0"/>
                      </a:rPr>
                      <m:t>ℏ,</m:t>
                    </m:r>
                  </m:oMath>
                </a14:m>
                <a:r>
                  <a:rPr lang="zh-CN" altLang="en-US" sz="2400" b="1" dirty="0" smtClean="0">
                    <a:solidFill>
                      <a:srgbClr val="800080"/>
                    </a:solidFill>
                  </a:rPr>
                  <a:t>磁量子数</a:t>
                </a:r>
                <a14:m>
                  <m:oMath xmlns:m="http://schemas.openxmlformats.org/officeDocument/2006/math">
                    <m:r>
                      <a:rPr lang="en-US" altLang="zh-CN" sz="2400" b="1" i="1" dirty="0" smtClean="0">
                        <a:solidFill>
                          <a:srgbClr val="800080"/>
                        </a:solidFill>
                        <a:latin typeface="Cambria Math" panose="02040503050406030204" pitchFamily="18" charset="0"/>
                      </a:rPr>
                      <m:t>𝒎</m:t>
                    </m:r>
                  </m:oMath>
                </a14:m>
                <a:r>
                  <a:rPr lang="zh-CN" altLang="en-US" sz="2400" dirty="0" smtClean="0">
                    <a:solidFill>
                      <a:schemeClr val="tx1"/>
                    </a:solidFill>
                  </a:rPr>
                  <a:t>（加入磁场后发现）</a:t>
                </a:r>
                <a:endParaRPr lang="en-US" altLang="zh-CN" sz="2400" dirty="0" smtClean="0">
                  <a:solidFill>
                    <a:schemeClr val="tx1"/>
                  </a:solidFill>
                </a:endParaRPr>
              </a:p>
              <a:p>
                <a:pPr>
                  <a:lnSpc>
                    <a:spcPct val="150000"/>
                  </a:lnSpc>
                </a:pPr>
                <a:r>
                  <a:rPr lang="zh-CN" altLang="en-US" sz="2400" dirty="0" smtClean="0">
                    <a:solidFill>
                      <a:schemeClr val="tx1"/>
                    </a:solidFill>
                  </a:rPr>
                  <a:t>自旋自由度</a:t>
                </a:r>
                <a:r>
                  <a:rPr lang="en-US" altLang="zh-CN" sz="2400" dirty="0" smtClean="0">
                    <a:solidFill>
                      <a:schemeClr val="tx1"/>
                    </a:solidFill>
                  </a:rPr>
                  <a:t>&amp;</a:t>
                </a:r>
                <a:r>
                  <a:rPr lang="zh-CN" altLang="en-US" sz="2400" dirty="0" smtClean="0">
                    <a:solidFill>
                      <a:schemeClr val="tx1"/>
                    </a:solidFill>
                  </a:rPr>
                  <a:t>自旋量子数？</a:t>
                </a:r>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守恒量</a:t>
            </a:r>
            <a:r>
              <a:rPr lang="en-US" altLang="zh-CN" sz="2800" dirty="0" smtClean="0"/>
              <a:t>&amp;</a:t>
            </a:r>
            <a:r>
              <a:rPr lang="zh-CN" altLang="en-US" sz="2800" dirty="0" smtClean="0"/>
              <a:t>量子化</a:t>
            </a:r>
            <a:endParaRPr lang="zh-CN" altLang="en-US" sz="2800" dirty="0"/>
          </a:p>
        </p:txBody>
      </p:sp>
    </p:spTree>
    <p:extLst>
      <p:ext uri="{BB962C8B-B14F-4D97-AF65-F5344CB8AC3E}">
        <p14:creationId xmlns:p14="http://schemas.microsoft.com/office/powerpoint/2010/main" val="27254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8229600" cy="2991710"/>
          </a:xfrm>
        </p:spPr>
        <p:txBody>
          <a:bodyPr/>
          <a:lstStyle/>
          <a:p>
            <a:r>
              <a:rPr lang="zh-CN" altLang="en-US" sz="2400" dirty="0" smtClean="0"/>
              <a:t>自旋和轨道角动量如何共同作用？</a:t>
            </a:r>
            <a:endParaRPr lang="zh-CN" altLang="en-US" sz="2400" dirty="0"/>
          </a:p>
        </p:txBody>
      </p:sp>
      <p:sp>
        <p:nvSpPr>
          <p:cNvPr id="3" name="标题 2"/>
          <p:cNvSpPr>
            <a:spLocks noGrp="1"/>
          </p:cNvSpPr>
          <p:nvPr>
            <p:ph type="title"/>
          </p:nvPr>
        </p:nvSpPr>
        <p:spPr/>
        <p:txBody>
          <a:bodyPr>
            <a:normAutofit/>
          </a:bodyPr>
          <a:lstStyle/>
          <a:p>
            <a:r>
              <a:rPr lang="zh-CN" altLang="en-US" sz="2800" dirty="0" smtClean="0"/>
              <a:t>磁场中的电子：轨道角动量和自旋角动量</a:t>
            </a:r>
            <a:endParaRPr lang="zh-CN" altLang="en-US" sz="2800" dirty="0"/>
          </a:p>
        </p:txBody>
      </p:sp>
      <mc:AlternateContent xmlns:mc="http://schemas.openxmlformats.org/markup-compatibility/2006" xmlns:a14="http://schemas.microsoft.com/office/drawing/2010/main">
        <mc:Choice Requires="a14">
          <p:sp>
            <p:nvSpPr>
              <p:cNvPr id="4" name="矩形 3"/>
              <p:cNvSpPr/>
              <p:nvPr/>
            </p:nvSpPr>
            <p:spPr>
              <a:xfrm>
                <a:off x="353416" y="2178070"/>
                <a:ext cx="4501788" cy="2094804"/>
              </a:xfrm>
              <a:prstGeom prst="rect">
                <a:avLst/>
              </a:prstGeom>
            </p:spPr>
            <p:txBody>
              <a:bodyPr wrap="square">
                <a:spAutoFit/>
              </a:bodyPr>
              <a:lstStyle/>
              <a:p>
                <a:r>
                  <a:rPr lang="en-US" altLang="zh-CN" sz="2400" dirty="0" smtClean="0"/>
                  <a:t> Orbit: </a:t>
                </a:r>
                <a:r>
                  <a:rPr lang="zh-CN" altLang="en-US" sz="2400" dirty="0" smtClean="0"/>
                  <a:t>轨道运动</a:t>
                </a:r>
                <a:endParaRPr lang="en-US" altLang="zh-CN" sz="2400" dirty="0" smtClean="0"/>
              </a:p>
              <a:p>
                <a:r>
                  <a:rPr lang="en-US" altLang="zh-CN" sz="2400" dirty="0" smtClean="0"/>
                  <a:t> </a:t>
                </a:r>
                <a14:m>
                  <m:oMath xmlns:m="http://schemas.openxmlformats.org/officeDocument/2006/math">
                    <m:r>
                      <a:rPr lang="en-US" altLang="zh-CN" sz="2400" i="1" smtClean="0">
                        <a:latin typeface="Cambria Math" panose="02040503050406030204" pitchFamily="18" charset="0"/>
                      </a:rPr>
                      <m:t>𝐿</m:t>
                    </m:r>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rad>
                    <m:r>
                      <a:rPr lang="en-US" altLang="zh-CN" sz="2400" i="1">
                        <a:latin typeface="Cambria Math" panose="02040503050406030204" pitchFamily="18" charset="0"/>
                      </a:rPr>
                      <m:t>ℏ</m:t>
                    </m:r>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ℏ,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=0,±1,±2,⋯</m:t>
                    </m:r>
                    <m:r>
                      <a:rPr lang="en-US" altLang="zh-CN" sz="2400" b="0" i="1" dirty="0" smtClean="0">
                        <a:latin typeface="Cambria Math" panose="02040503050406030204" pitchFamily="18" charset="0"/>
                        <a:ea typeface="微软雅黑" panose="020B0503020204020204" pitchFamily="34" charset="-122"/>
                      </a:rPr>
                      <m:t>𝑙</m:t>
                    </m:r>
                  </m:oMath>
                </a14:m>
                <a:endParaRPr lang="en-US" altLang="zh-CN" sz="2400" b="0" dirty="0" smtClean="0">
                  <a:ea typeface="微软雅黑" panose="020B0503020204020204" pitchFamily="34" charset="-122"/>
                </a:endParaRPr>
              </a:p>
              <a:p>
                <a:r>
                  <a:rPr lang="en-US" altLang="zh-CN" sz="2400" b="0" dirty="0" smtClean="0"/>
                  <a:t> </a:t>
                </a:r>
                <a14:m>
                  <m:oMath xmlns:m="http://schemas.openxmlformats.org/officeDocument/2006/math">
                    <m:r>
                      <a:rPr lang="en-US" altLang="zh-CN" sz="2400" b="0" i="1" smtClean="0">
                        <a:latin typeface="Cambria Math" panose="02040503050406030204" pitchFamily="18" charset="0"/>
                      </a:rPr>
                      <m:t>𝜇</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solidFill>
                              <a:srgbClr val="0070C0"/>
                            </a:solidFill>
                            <a:latin typeface="Cambria Math" panose="02040503050406030204" pitchFamily="18" charset="0"/>
                          </a:rPr>
                          <m:t>𝑙</m:t>
                        </m:r>
                        <m:d>
                          <m:dPr>
                            <m:ctrlPr>
                              <a:rPr lang="en-US" altLang="zh-CN" sz="2400" i="1">
                                <a:solidFill>
                                  <a:srgbClr val="0070C0"/>
                                </a:solidFill>
                                <a:latin typeface="Cambria Math" panose="02040503050406030204" pitchFamily="18" charset="0"/>
                              </a:rPr>
                            </m:ctrlPr>
                          </m:dPr>
                          <m:e>
                            <m:r>
                              <a:rPr lang="en-US" altLang="zh-CN" sz="2400" i="1">
                                <a:solidFill>
                                  <a:srgbClr val="0070C0"/>
                                </a:solidFill>
                                <a:latin typeface="Cambria Math" panose="02040503050406030204" pitchFamily="18" charset="0"/>
                              </a:rPr>
                              <m:t>𝑙</m:t>
                            </m:r>
                            <m:r>
                              <a:rPr lang="en-US" altLang="zh-CN" sz="2400" i="1">
                                <a:latin typeface="Cambria Math" panose="02040503050406030204" pitchFamily="18" charset="0"/>
                              </a:rPr>
                              <m:t>+1</m:t>
                            </m:r>
                          </m:e>
                        </m:d>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b="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chemeClr val="tx1"/>
                        </a:solidFill>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53416" y="2178070"/>
                <a:ext cx="4501788" cy="2094804"/>
              </a:xfrm>
              <a:prstGeom prst="rect">
                <a:avLst/>
              </a:prstGeom>
              <a:blipFill rotWithShape="0">
                <a:blip r:embed="rId2"/>
                <a:stretch>
                  <a:fillRect t="-4360" b="-2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520108" y="2195254"/>
                <a:ext cx="4501788" cy="2060436"/>
              </a:xfrm>
              <a:prstGeom prst="rect">
                <a:avLst/>
              </a:prstGeom>
            </p:spPr>
            <p:txBody>
              <a:bodyPr wrap="square">
                <a:spAutoFit/>
              </a:bodyPr>
              <a:lstStyle/>
              <a:p>
                <a:r>
                  <a:rPr lang="en-US" altLang="zh-CN" sz="2400" dirty="0" smtClean="0"/>
                  <a:t> Spin: </a:t>
                </a:r>
                <a:r>
                  <a:rPr lang="zh-CN" altLang="en-US" sz="2400" dirty="0" smtClean="0"/>
                  <a:t>自旋</a:t>
                </a:r>
                <a:endParaRPr lang="en-US" altLang="zh-CN" sz="2400" dirty="0" smtClean="0"/>
              </a:p>
              <a:p>
                <a:r>
                  <a:rPr lang="en-US" altLang="zh-CN" sz="2400" dirty="0" smtClean="0"/>
                  <a:t> </a:t>
                </a:r>
                <a14:m>
                  <m:oMath xmlns:m="http://schemas.openxmlformats.org/officeDocument/2006/math">
                    <m:r>
                      <a:rPr lang="en-US" altLang="zh-CN" sz="2400" b="0" i="1" dirty="0" smtClean="0">
                        <a:latin typeface="Cambria Math" panose="02040503050406030204" pitchFamily="18" charset="0"/>
                      </a:rPr>
                      <m:t>𝑆</m:t>
                    </m:r>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solidFill>
                              <a:srgbClr val="0070C0"/>
                            </a:solidFill>
                            <a:latin typeface="Cambria Math" panose="02040503050406030204" pitchFamily="18" charset="0"/>
                          </a:rPr>
                          <m:t>𝑠</m:t>
                        </m:r>
                        <m:r>
                          <a:rPr lang="en-US" altLang="zh-CN" sz="2400" i="1">
                            <a:latin typeface="Cambria Math" panose="02040503050406030204" pitchFamily="18" charset="0"/>
                          </a:rPr>
                          <m:t>(</m:t>
                        </m:r>
                        <m:r>
                          <a:rPr lang="en-US" altLang="zh-CN" sz="2400" b="0" i="1" smtClean="0">
                            <a:solidFill>
                              <a:srgbClr val="0070C0"/>
                            </a:solidFill>
                            <a:latin typeface="Cambria Math" panose="02040503050406030204" pitchFamily="18" charset="0"/>
                          </a:rPr>
                          <m:t>𝑠</m:t>
                        </m:r>
                        <m:r>
                          <a:rPr lang="en-US" altLang="zh-CN" sz="2400" i="1">
                            <a:latin typeface="Cambria Math" panose="02040503050406030204" pitchFamily="18" charset="0"/>
                          </a:rPr>
                          <m:t>+1)</m:t>
                        </m:r>
                      </m:e>
                    </m:rad>
                    <m:r>
                      <a:rPr lang="en-US" altLang="zh-CN" sz="2400" i="1">
                        <a:latin typeface="Cambria Math" panose="02040503050406030204" pitchFamily="18" charset="0"/>
                      </a:rPr>
                      <m:t>ℏ</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=1/2</m:t>
                    </m:r>
                  </m:oMath>
                </a14:m>
                <a:endParaRPr lang="en-US" altLang="zh-CN" sz="240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r>
                      <a:rPr lang="en-US" altLang="zh-CN" sz="2400" b="0" i="1" smtClean="0">
                        <a:solidFill>
                          <a:srgbClr val="7030A0"/>
                        </a:solidFill>
                        <a:latin typeface="Cambria Math" panose="02040503050406030204" pitchFamily="18" charset="0"/>
                      </a:rPr>
                      <m:t>𝑚</m:t>
                    </m:r>
                    <m:r>
                      <a:rPr lang="en-US" altLang="zh-CN" sz="2400" b="0" i="1" smtClean="0">
                        <a:latin typeface="Cambria Math" panose="02040503050406030204" pitchFamily="18" charset="0"/>
                      </a:rPr>
                      <m:t>ℏ, </m:t>
                    </m:r>
                    <m:r>
                      <a:rPr lang="en-US" altLang="zh-CN" sz="2400" i="1" dirty="0" smtClean="0">
                        <a:latin typeface="Cambria Math" panose="02040503050406030204" pitchFamily="18" charset="0"/>
                        <a:ea typeface="微软雅黑" panose="020B0503020204020204" pitchFamily="34" charset="-122"/>
                      </a:rPr>
                      <m:t>𝑚</m:t>
                    </m:r>
                    <m:r>
                      <a:rPr lang="en-US" altLang="zh-CN" sz="2400" b="0" i="1" dirty="0" smtClean="0">
                        <a:latin typeface="Cambria Math" panose="02040503050406030204" pitchFamily="18" charset="0"/>
                        <a:ea typeface="微软雅黑" panose="020B0503020204020204" pitchFamily="34" charset="-122"/>
                      </a:rPr>
                      <m:t>=±1/2</m:t>
                    </m:r>
                  </m:oMath>
                </a14:m>
                <a:endParaRPr lang="en-US" altLang="zh-CN" sz="2400" dirty="0" smtClean="0">
                  <a:latin typeface="微软雅黑" panose="020B0503020204020204" pitchFamily="34" charset="-122"/>
                  <a:ea typeface="微软雅黑" panose="020B0503020204020204" pitchFamily="34" charset="-122"/>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𝑆</m:t>
                        </m:r>
                      </m:sub>
                    </m:sSub>
                    <m:r>
                      <a:rPr lang="en-US" altLang="zh-CN" sz="2400" i="1">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b="0" i="1" dirty="0" smtClean="0">
                  <a:latin typeface="Cambria Math" panose="02040503050406030204" pitchFamily="18" charset="0"/>
                </a:endParaRPr>
              </a:p>
              <a:p>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𝜇</m:t>
                        </m:r>
                      </m:e>
                      <m:sub>
                        <m:r>
                          <a:rPr lang="en-US" altLang="zh-CN" sz="2400" b="0" i="1" smtClean="0">
                            <a:latin typeface="Cambria Math" panose="02040503050406030204" pitchFamily="18" charset="0"/>
                          </a:rPr>
                          <m:t>𝐵</m:t>
                        </m:r>
                      </m:sub>
                    </m:sSub>
                  </m:oMath>
                </a14:m>
                <a:endParaRPr lang="en-US" altLang="zh-CN" sz="2400" dirty="0" smtClean="0">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4520108" y="2195254"/>
                <a:ext cx="4501788" cy="2060436"/>
              </a:xfrm>
              <a:prstGeom prst="rect">
                <a:avLst/>
              </a:prstGeom>
              <a:blipFill rotWithShape="0">
                <a:blip r:embed="rId3"/>
                <a:stretch>
                  <a:fillRect t="-4438"/>
                </a:stretch>
              </a:blipFill>
            </p:spPr>
            <p:txBody>
              <a:bodyPr/>
              <a:lstStyle/>
              <a:p>
                <a:r>
                  <a:rPr lang="zh-CN" altLang="en-US">
                    <a:noFill/>
                  </a:rPr>
                  <a:t> </a:t>
                </a:r>
              </a:p>
            </p:txBody>
          </p:sp>
        </mc:Fallback>
      </mc:AlternateContent>
      <p:sp>
        <p:nvSpPr>
          <p:cNvPr id="6" name="内容占位符 1"/>
          <p:cNvSpPr txBox="1">
            <a:spLocks/>
          </p:cNvSpPr>
          <p:nvPr/>
        </p:nvSpPr>
        <p:spPr bwMode="auto">
          <a:xfrm>
            <a:off x="405308" y="4685226"/>
            <a:ext cx="8229600" cy="54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05383" indent="-143768" algn="l" rtl="0" eaLnBrk="1" fontAlgn="base" hangingPunct="1">
              <a:spcBef>
                <a:spcPts val="225"/>
              </a:spcBef>
              <a:spcAft>
                <a:spcPct val="0"/>
              </a:spcAft>
              <a:buClr>
                <a:schemeClr val="accent1"/>
              </a:buClr>
              <a:buSzPct val="68000"/>
              <a:buFont typeface="Wingdings 3" panose="05040102010807070707" pitchFamily="18" charset="2"/>
              <a:buChar char=""/>
              <a:defRPr sz="2400" kern="1200">
                <a:solidFill>
                  <a:schemeClr val="tx1"/>
                </a:solidFill>
                <a:latin typeface="+mn-lt"/>
                <a:ea typeface="+mn-ea"/>
                <a:cs typeface="+mn-cs"/>
              </a:defRPr>
            </a:lvl1pPr>
            <a:lvl2pPr marL="349151" indent="-128588" algn="l" rtl="0" eaLnBrk="1" fontAlgn="base" hangingPunct="1">
              <a:spcBef>
                <a:spcPts val="183"/>
              </a:spcBef>
              <a:spcAft>
                <a:spcPct val="0"/>
              </a:spcAft>
              <a:buClr>
                <a:schemeClr val="accent1"/>
              </a:buClr>
              <a:buFont typeface="Verdana" panose="020B0604030504040204" pitchFamily="34" charset="0"/>
              <a:buChar char="◦"/>
              <a:defRPr sz="2000" kern="1200">
                <a:solidFill>
                  <a:schemeClr val="tx1"/>
                </a:solidFill>
                <a:latin typeface="+mn-lt"/>
                <a:ea typeface="+mn-ea"/>
                <a:cs typeface="+mn-cs"/>
              </a:defRPr>
            </a:lvl2pPr>
            <a:lvl3pPr marL="483097" indent="-128588" algn="l" rtl="0" eaLnBrk="1" fontAlgn="base" hangingPunct="1">
              <a:spcBef>
                <a:spcPts val="197"/>
              </a:spcBef>
              <a:spcAft>
                <a:spcPct val="0"/>
              </a:spcAft>
              <a:buClr>
                <a:schemeClr val="accent2"/>
              </a:buClr>
              <a:buSzPct val="100000"/>
              <a:buFont typeface="Wingdings 2" panose="05020102010507070707" pitchFamily="18" charset="2"/>
              <a:buChar char=""/>
              <a:defRPr sz="1800" kern="1200">
                <a:solidFill>
                  <a:schemeClr val="tx1"/>
                </a:solidFill>
                <a:latin typeface="+mn-lt"/>
                <a:ea typeface="+mn-ea"/>
                <a:cs typeface="+mn-cs"/>
              </a:defRPr>
            </a:lvl3pPr>
            <a:lvl4pPr marL="642938" indent="-128588" algn="l" rtl="0" eaLnBrk="1" fontAlgn="base" hangingPunct="1">
              <a:spcBef>
                <a:spcPts val="197"/>
              </a:spcBef>
              <a:spcAft>
                <a:spcPct val="0"/>
              </a:spcAft>
              <a:buClr>
                <a:schemeClr val="accent2"/>
              </a:buClr>
              <a:buFont typeface="Wingdings 2" panose="05020102010507070707" pitchFamily="18" charset="2"/>
              <a:buChar char=""/>
              <a:defRPr sz="1400" kern="1200">
                <a:solidFill>
                  <a:schemeClr val="tx1"/>
                </a:solidFill>
                <a:latin typeface="+mn-lt"/>
                <a:ea typeface="+mn-ea"/>
                <a:cs typeface="+mn-cs"/>
              </a:defRPr>
            </a:lvl4pPr>
            <a:lvl5pPr marL="771525" indent="-128588" algn="l" rtl="0" eaLnBrk="1" fontAlgn="base" hangingPunct="1">
              <a:spcBef>
                <a:spcPts val="197"/>
              </a:spcBef>
              <a:spcAft>
                <a:spcPct val="0"/>
              </a:spcAft>
              <a:buClr>
                <a:schemeClr val="accent2"/>
              </a:buClr>
              <a:buFont typeface="Wingdings 2" panose="05020102010507070707" pitchFamily="18" charset="2"/>
              <a:buChar char=""/>
              <a:defRPr sz="1100" kern="1200">
                <a:solidFill>
                  <a:schemeClr val="tx1"/>
                </a:solidFill>
                <a:latin typeface="+mn-lt"/>
                <a:ea typeface="+mn-ea"/>
                <a:cs typeface="+mn-cs"/>
              </a:defRPr>
            </a:lvl5pPr>
            <a:lvl6pPr marL="900113" indent="-128588" algn="l" rtl="0" eaLnBrk="1" latinLnBrk="0" hangingPunct="1">
              <a:spcBef>
                <a:spcPts val="197"/>
              </a:spcBef>
              <a:buClr>
                <a:schemeClr val="accent3"/>
              </a:buClr>
              <a:buFont typeface="Wingdings 2"/>
              <a:buChar char=""/>
              <a:defRPr kumimoji="0" sz="1013" kern="1200">
                <a:solidFill>
                  <a:schemeClr val="tx1"/>
                </a:solidFill>
                <a:latin typeface="+mn-lt"/>
                <a:ea typeface="+mn-ea"/>
                <a:cs typeface="+mn-cs"/>
              </a:defRPr>
            </a:lvl6pPr>
            <a:lvl7pPr marL="1028700"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7pPr>
            <a:lvl8pPr marL="1157288" indent="-128588" algn="l" rtl="0" eaLnBrk="1" latinLnBrk="0" hangingPunct="1">
              <a:spcBef>
                <a:spcPts val="197"/>
              </a:spcBef>
              <a:buClr>
                <a:schemeClr val="accent3"/>
              </a:buClr>
              <a:buFont typeface="Wingdings 2"/>
              <a:buChar char=""/>
              <a:defRPr kumimoji="0" sz="900" kern="1200">
                <a:solidFill>
                  <a:schemeClr val="tx1"/>
                </a:solidFill>
                <a:latin typeface="+mn-lt"/>
                <a:ea typeface="+mn-ea"/>
                <a:cs typeface="+mn-cs"/>
              </a:defRPr>
            </a:lvl8pPr>
            <a:lvl9pPr marL="1285875" indent="-128588" algn="l" rtl="0" eaLnBrk="1" latinLnBrk="0" hangingPunct="1">
              <a:spcBef>
                <a:spcPts val="197"/>
              </a:spcBef>
              <a:buClr>
                <a:schemeClr val="accent3"/>
              </a:buClr>
              <a:buFont typeface="Wingdings 2"/>
              <a:buChar char=""/>
              <a:defRPr kumimoji="0" sz="900" kern="1200" baseline="0">
                <a:solidFill>
                  <a:schemeClr val="tx1"/>
                </a:solidFill>
                <a:latin typeface="+mn-lt"/>
                <a:ea typeface="+mn-ea"/>
                <a:cs typeface="+mn-cs"/>
              </a:defRPr>
            </a:lvl9pPr>
            <a:extLst/>
          </a:lstStyle>
          <a:p>
            <a:r>
              <a:rPr lang="zh-CN" altLang="en-US" dirty="0" smtClean="0"/>
              <a:t>自旋的引入会对原子能级以及能级间的跃迁带来什么影响？</a:t>
            </a:r>
            <a:endParaRPr lang="zh-CN" altLang="en-US" dirty="0"/>
          </a:p>
        </p:txBody>
      </p:sp>
    </p:spTree>
    <p:extLst>
      <p:ext uri="{BB962C8B-B14F-4D97-AF65-F5344CB8AC3E}">
        <p14:creationId xmlns:p14="http://schemas.microsoft.com/office/powerpoint/2010/main" val="9543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692275" y="261938"/>
            <a:ext cx="2625725" cy="790575"/>
          </a:xfrm>
        </p:spPr>
        <p:txBody>
          <a:bodyPr/>
          <a:lstStyle/>
          <a:p>
            <a:r>
              <a:rPr lang="zh-CN" altLang="en-US" dirty="0" smtClean="0"/>
              <a:t>磁矩</a:t>
            </a:r>
          </a:p>
        </p:txBody>
      </p:sp>
      <p:pic>
        <p:nvPicPr>
          <p:cNvPr id="2048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9838" y="261938"/>
            <a:ext cx="414813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4"/>
          <p:cNvPicPr>
            <a:picLocks noChangeAspect="1"/>
          </p:cNvPicPr>
          <p:nvPr/>
        </p:nvPicPr>
        <p:blipFill>
          <a:blip r:embed="rId3">
            <a:clrChange>
              <a:clrFrom>
                <a:srgbClr val="FFFFFF"/>
              </a:clrFrom>
              <a:clrTo>
                <a:srgbClr val="FFFFFF">
                  <a:alpha val="0"/>
                </a:srgbClr>
              </a:clrTo>
            </a:clrChange>
            <a:lum bright="20000" contrast="40000"/>
            <a:extLst>
              <a:ext uri="{28A0092B-C50C-407E-A947-70E740481C1C}">
                <a14:useLocalDpi xmlns:a14="http://schemas.microsoft.com/office/drawing/2010/main" val="0"/>
              </a:ext>
            </a:extLst>
          </a:blip>
          <a:srcRect/>
          <a:stretch>
            <a:fillRect/>
          </a:stretch>
        </p:blipFill>
        <p:spPr bwMode="auto">
          <a:xfrm>
            <a:off x="5310188" y="3789363"/>
            <a:ext cx="3627437"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内容占位符 1"/>
              <p:cNvSpPr>
                <a:spLocks noGrp="1"/>
              </p:cNvSpPr>
              <p:nvPr>
                <p:ph idx="1"/>
              </p:nvPr>
            </p:nvSpPr>
            <p:spPr>
              <a:xfrm>
                <a:off x="270526" y="1268760"/>
                <a:ext cx="5597618" cy="4525962"/>
              </a:xfrm>
            </p:spPr>
            <p:txBody>
              <a:bodyPr/>
              <a:lstStyle/>
              <a:p>
                <a:pPr>
                  <a:spcAft>
                    <a:spcPts val="1200"/>
                  </a:spcAft>
                </a:pPr>
                <a:r>
                  <a:rPr lang="zh-CN" altLang="en-US" sz="2000" dirty="0" smtClean="0"/>
                  <a:t>安培公式：</a:t>
                </a:r>
                <a14:m>
                  <m:oMath xmlns:m="http://schemas.openxmlformats.org/officeDocument/2006/math">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𝑭</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𝐼</m:t>
                    </m:r>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𝒍</m:t>
                    </m:r>
                    <m:r>
                      <a:rPr lang="en-US" altLang="zh-CN" sz="2000" b="1" i="1" smtClean="0">
                        <a:latin typeface="Cambria Math" panose="02040503050406030204" pitchFamily="18" charset="0"/>
                      </a:rPr>
                      <m:t>×</m:t>
                    </m:r>
                    <m:r>
                      <m:rPr>
                        <m:sty m:val="p"/>
                      </m:rPr>
                      <a:rPr lang="en-US" altLang="zh-CN" sz="2000" b="0" i="0" smtClean="0">
                        <a:latin typeface="Cambria Math" panose="02040503050406030204" pitchFamily="18" charset="0"/>
                      </a:rPr>
                      <m:t>d</m:t>
                    </m:r>
                    <m:r>
                      <a:rPr lang="en-US" altLang="zh-CN" sz="2000" b="1" i="1" smtClean="0">
                        <a:latin typeface="Cambria Math" panose="02040503050406030204" pitchFamily="18" charset="0"/>
                      </a:rPr>
                      <m:t>𝑩</m:t>
                    </m:r>
                  </m:oMath>
                </a14:m>
                <a:endParaRPr lang="en-US" altLang="zh-CN" sz="2000" b="1" dirty="0" smtClean="0"/>
              </a:p>
              <a:p>
                <a:pPr>
                  <a:spcAft>
                    <a:spcPts val="1200"/>
                  </a:spcAft>
                </a:pP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𝐴𝐵</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𝐼𝑎𝐵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e>
                        </m:d>
                      </m:e>
                    </m:func>
                  </m:oMath>
                </a14:m>
                <a:endParaRPr lang="en-US" altLang="zh-CN" sz="2000" b="0" i="1" dirty="0" smtClean="0">
                  <a:latin typeface="Cambria Math" panose="02040503050406030204" pitchFamily="18" charset="0"/>
                </a:endParaRPr>
              </a:p>
              <a:p>
                <a:pPr marL="82153" indent="0">
                  <a:spcAft>
                    <a:spcPts val="1200"/>
                  </a:spcAft>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𝐼𝑎𝐵</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sin</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𝜋</m:t>
                                  </m:r>
                                </m:num>
                                <m:den>
                                  <m:r>
                                    <a:rPr lang="en-US" altLang="zh-CN" sz="2000" i="1">
                                      <a:latin typeface="Cambria Math" panose="02040503050406030204" pitchFamily="18" charset="0"/>
                                    </a:rPr>
                                    <m:t>2</m:t>
                                  </m:r>
                                </m:den>
                              </m:f>
                              <m:r>
                                <a:rPr lang="en-US" altLang="zh-CN" sz="2000" i="1">
                                  <a:latin typeface="Cambria Math" panose="02040503050406030204" pitchFamily="18" charset="0"/>
                                </a:rPr>
                                <m:t>+</m:t>
                              </m:r>
                              <m:r>
                                <a:rPr lang="en-US" altLang="zh-CN" sz="2000" i="1">
                                  <a:latin typeface="Cambria Math" panose="02040503050406030204" pitchFamily="18" charset="0"/>
                                </a:rPr>
                                <m:t>𝜃</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𝐹</m:t>
                              </m:r>
                            </m:e>
                            <m:sub>
                              <m:r>
                                <a:rPr lang="en-US" altLang="zh-CN" sz="2000" i="1">
                                  <a:latin typeface="Cambria Math" panose="02040503050406030204" pitchFamily="18" charset="0"/>
                                </a:rPr>
                                <m:t>𝐶𝐷</m:t>
                              </m:r>
                            </m:sub>
                          </m:sSub>
                        </m:e>
                      </m:func>
                    </m:oMath>
                  </m:oMathPara>
                </a14:m>
                <a:endParaRPr lang="en-US" altLang="zh-CN" sz="2000" b="0" dirty="0" smtClean="0"/>
              </a:p>
              <a:p>
                <a:pPr>
                  <a:spcAft>
                    <a:spcPts val="1200"/>
                  </a:spcAft>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𝐷𝐴</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𝐵𝐶</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𝐼𝑏𝐵</m:t>
                    </m:r>
                    <m:r>
                      <a:rPr lang="en-US" altLang="zh-CN" sz="2000" b="0" i="1" smtClean="0">
                        <a:latin typeface="Cambria Math" panose="02040503050406030204" pitchFamily="18" charset="0"/>
                      </a:rPr>
                      <m:t>,</m:t>
                    </m:r>
                  </m:oMath>
                </a14:m>
                <a:r>
                  <a:rPr lang="zh-CN" altLang="en-US" sz="2000" dirty="0" smtClean="0"/>
                  <a:t> 不受力</a:t>
                </a:r>
                <a:endParaRPr lang="en-US" altLang="zh-CN" sz="2000" dirty="0" smtClean="0"/>
              </a:p>
              <a:p>
                <a:pPr>
                  <a:spcAft>
                    <a:spcPts val="1200"/>
                  </a:spcAft>
                </a:pPr>
                <a:r>
                  <a:rPr lang="zh-CN" altLang="en-US" sz="2000" dirty="0"/>
                  <a:t>力矩</a:t>
                </a:r>
                <a:r>
                  <a:rPr lang="zh-CN" altLang="en-US" sz="2000" dirty="0" smtClean="0"/>
                  <a:t>为</a:t>
                </a:r>
                <a:endParaRPr lang="en-US" altLang="zh-CN" sz="2000" dirty="0" smtClean="0"/>
              </a:p>
              <a:p>
                <a:pPr marL="82153" indent="0">
                  <a:spcAft>
                    <a:spcPts val="12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𝜏</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𝐵𝐶</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2</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𝐷𝐴</m:t>
                          </m:r>
                        </m:sub>
                      </m:sSub>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2</m:t>
                          </m:r>
                        </m:den>
                      </m:f>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𝐼𝑎𝑏𝐵</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sin</m:t>
                              </m:r>
                            </m:fName>
                            <m:e>
                              <m:r>
                                <a:rPr lang="en-US" altLang="zh-CN" sz="2000" b="0" i="1" smtClean="0">
                                  <a:latin typeface="Cambria Math" panose="02040503050406030204" pitchFamily="18" charset="0"/>
                                </a:rPr>
                                <m:t>𝜃</m:t>
                              </m:r>
                            </m:e>
                          </m:func>
                        </m:e>
                      </m:func>
                    </m:oMath>
                  </m:oMathPara>
                </a14:m>
                <a:endParaRPr lang="en-US" altLang="zh-CN" sz="2000" b="0" dirty="0" smtClean="0"/>
              </a:p>
              <a:p>
                <a:pPr>
                  <a:spcAft>
                    <a:spcPts val="1200"/>
                  </a:spcAft>
                </a:pPr>
                <a:r>
                  <a:rPr lang="zh-CN" altLang="en-US" sz="2000" dirty="0" smtClean="0"/>
                  <a:t>矢量形式</a:t>
                </a:r>
                <a14:m>
                  <m:oMath xmlns:m="http://schemas.openxmlformats.org/officeDocument/2006/math">
                    <m:r>
                      <a:rPr lang="en-US" altLang="zh-CN" sz="2000" b="1" i="1" smtClean="0">
                        <a:latin typeface="Cambria Math" panose="02040503050406030204" pitchFamily="18" charset="0"/>
                      </a:rPr>
                      <m:t>𝝉</m:t>
                    </m:r>
                    <m:r>
                      <a:rPr lang="en-US" altLang="zh-CN" sz="2000" b="1" i="1" smtClean="0">
                        <a:latin typeface="Cambria Math" panose="02040503050406030204" pitchFamily="18" charset="0"/>
                      </a:rPr>
                      <m:t>=</m:t>
                    </m:r>
                    <m:r>
                      <a:rPr lang="en-US" altLang="zh-CN" sz="2000" b="0" i="1" smtClean="0">
                        <a:latin typeface="Cambria Math" panose="02040503050406030204" pitchFamily="18" charset="0"/>
                      </a:rPr>
                      <m:t>𝐼𝑆</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m:t>
                    </m:r>
                    <m:r>
                      <a:rPr lang="en-US" altLang="zh-CN" sz="2000" b="1" i="1" smtClean="0">
                        <a:latin typeface="Cambria Math" panose="02040503050406030204" pitchFamily="18" charset="0"/>
                      </a:rPr>
                      <m:t>)</m:t>
                    </m:r>
                  </m:oMath>
                </a14:m>
                <a:endParaRPr lang="zh-CN" altLang="en-US" sz="2000" b="1"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270526" y="1268760"/>
                <a:ext cx="5597618" cy="4525962"/>
              </a:xfrm>
              <a:blipFill rotWithShape="0">
                <a:blip r:embed="rId4"/>
                <a:stretch>
                  <a:fillRect t="-1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9285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266266"/>
                <a:ext cx="8784976" cy="5475101"/>
              </a:xfrm>
            </p:spPr>
            <p:txBody>
              <a:bodyPr>
                <a:noAutofit/>
              </a:bodyPr>
              <a:lstStyle/>
              <a:p>
                <a:pPr>
                  <a:lnSpc>
                    <a:spcPct val="150000"/>
                  </a:lnSpc>
                </a:pPr>
                <a:r>
                  <a:rPr kumimoji="1" lang="zh-CN" altLang="en-US" sz="2400" dirty="0" smtClean="0">
                    <a:latin typeface="+mn-ea"/>
                  </a:rPr>
                  <a:t>库仑</a:t>
                </a:r>
                <a:r>
                  <a:rPr kumimoji="1" lang="zh-CN" altLang="en-US" sz="2400" dirty="0">
                    <a:latin typeface="+mn-ea"/>
                  </a:rPr>
                  <a:t>相互作用</a:t>
                </a:r>
                <a:r>
                  <a:rPr kumimoji="1" lang="en-US" altLang="zh-CN" sz="2400" dirty="0">
                    <a:latin typeface="+mn-ea"/>
                  </a:rPr>
                  <a:t>&amp;</a:t>
                </a:r>
                <a:r>
                  <a:rPr kumimoji="1" lang="zh-CN" altLang="en-US" sz="2400" dirty="0">
                    <a:latin typeface="+mn-ea"/>
                  </a:rPr>
                  <a:t>电子</a:t>
                </a:r>
                <a:r>
                  <a:rPr kumimoji="1" lang="zh-CN" altLang="en-US" sz="2400" dirty="0" smtClean="0">
                    <a:latin typeface="+mn-ea"/>
                  </a:rPr>
                  <a:t>电磁辐射：波粒二象性，</a:t>
                </a:r>
                <a:r>
                  <a:rPr lang="zh-CN" altLang="en-US" sz="2400" dirty="0" smtClean="0"/>
                  <a:t>薛定谔方程</a:t>
                </a:r>
                <a:endParaRPr lang="en-US" altLang="zh-CN" sz="2400" dirty="0" smtClean="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panose="02040503050406030204" pitchFamily="18" charset="0"/>
                        </a:rPr>
                        <m:t>𝑖</m:t>
                      </m:r>
                      <m:r>
                        <a:rPr lang="en-US" altLang="zh-CN" sz="2400" i="1" smtClean="0">
                          <a:solidFill>
                            <a:schemeClr val="tx1"/>
                          </a:solidFill>
                          <a:latin typeface="Cambria Math" panose="02040503050406030204" pitchFamily="18" charset="0"/>
                        </a:rPr>
                        <m:t>ℏ</m:t>
                      </m:r>
                      <m:f>
                        <m:fPr>
                          <m:ctrlPr>
                            <a:rPr lang="en-US" altLang="zh-CN" sz="2400" i="1">
                              <a:solidFill>
                                <a:schemeClr val="tx1"/>
                              </a:solidFill>
                              <a:latin typeface="Cambria Math" panose="02040503050406030204" pitchFamily="18" charset="0"/>
                            </a:rPr>
                          </m:ctrlPr>
                        </m:fPr>
                        <m:num>
                          <m:r>
                            <a:rPr lang="en-US" altLang="zh-CN" sz="2400" i="1">
                              <a:solidFill>
                                <a:schemeClr val="tx1"/>
                              </a:solidFill>
                              <a:latin typeface="Cambria Math" panose="02040503050406030204" pitchFamily="18" charset="0"/>
                            </a:rPr>
                            <m:t>𝜕</m:t>
                          </m:r>
                        </m:num>
                        <m:den>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den>
                      </m:f>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ℏ</m:t>
                                  </m:r>
                                </m:e>
                                <m:sup>
                                  <m:r>
                                    <a:rPr lang="en-US" altLang="zh-CN" sz="2400" i="1">
                                      <a:solidFill>
                                        <a:schemeClr val="tx1"/>
                                      </a:solidFill>
                                      <a:latin typeface="Cambria Math" panose="02040503050406030204" pitchFamily="18" charset="0"/>
                                    </a:rPr>
                                    <m:t>2</m:t>
                                  </m:r>
                                </m:sup>
                              </m:sSup>
                            </m:num>
                            <m:den>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𝑚</m:t>
                              </m:r>
                            </m:den>
                          </m:f>
                          <m:sSup>
                            <m:sSupPr>
                              <m:ctrlPr>
                                <a:rPr lang="en-US" altLang="zh-CN" sz="2400" i="1">
                                  <a:solidFill>
                                    <a:schemeClr val="tx1"/>
                                  </a:solidFill>
                                  <a:latin typeface="Cambria Math" panose="02040503050406030204" pitchFamily="18" charset="0"/>
                                </a:rPr>
                              </m:ctrlPr>
                            </m:sSupPr>
                            <m:e>
                              <m:r>
                                <a:rPr lang="en-US" altLang="zh-CN" sz="2400" b="1" i="1">
                                  <a:solidFill>
                                    <a:schemeClr val="tx1"/>
                                  </a:solidFill>
                                  <a:latin typeface="Cambria Math" panose="02040503050406030204" pitchFamily="18" charset="0"/>
                                </a:rPr>
                                <m:t>𝜵</m:t>
                              </m:r>
                            </m:e>
                            <m:sup>
                              <m:r>
                                <a:rPr lang="en-US" altLang="zh-CN" sz="2400" i="1">
                                  <a:solidFill>
                                    <a:schemeClr val="tx1"/>
                                  </a:solidFill>
                                  <a:latin typeface="Cambria Math" panose="02040503050406030204" pitchFamily="18" charset="0"/>
                                </a:rPr>
                                <m:t>2</m:t>
                              </m:r>
                            </m:sup>
                          </m:sSup>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𝑉</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e>
                          </m:d>
                        </m:e>
                      </m:d>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oMath>
                  </m:oMathPara>
                </a14:m>
                <a:endParaRPr lang="en-US" altLang="zh-CN" sz="2400" dirty="0" smtClean="0"/>
              </a:p>
              <a:p>
                <a:pPr>
                  <a:lnSpc>
                    <a:spcPct val="150000"/>
                  </a:lnSpc>
                </a:pPr>
                <a:r>
                  <a:rPr lang="zh-CN" altLang="en-US" sz="2400" dirty="0"/>
                  <a:t>“遭透的跃迁”：</a:t>
                </a:r>
                <a:r>
                  <a:rPr lang="zh-CN" altLang="en-US" sz="2400" dirty="0" smtClean="0"/>
                  <a:t>不确定关系，轨道不存在 </a:t>
                </a:r>
                <a:endParaRPr lang="zh-CN" altLang="en-US" sz="2400" dirty="0"/>
              </a:p>
              <a:p>
                <a:pPr>
                  <a:lnSpc>
                    <a:spcPct val="150000"/>
                  </a:lnSpc>
                </a:pPr>
                <a:r>
                  <a:rPr lang="zh-CN" altLang="en-US" sz="2400" dirty="0" smtClean="0"/>
                  <a:t>“谱线的精细结构”：氢原子的</a:t>
                </a:r>
                <a:r>
                  <a:rPr lang="zh-CN" altLang="en-US" sz="2400" dirty="0"/>
                  <a:t>定态</a:t>
                </a:r>
                <a:r>
                  <a:rPr lang="zh-CN" altLang="en-US" sz="2400" dirty="0" smtClean="0"/>
                  <a:t>薛定谔方程</a:t>
                </a:r>
                <a:endParaRPr lang="zh-CN" altLang="en-US"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𝐸</m:t>
                      </m:r>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r>
                        <a:rPr lang="en-US" altLang="zh-CN" sz="2400" i="1">
                          <a:solidFill>
                            <a:schemeClr val="tx1"/>
                          </a:solidFill>
                          <a:latin typeface="Cambria Math" panose="02040503050406030204" pitchFamily="18" charset="0"/>
                        </a:rPr>
                        <m:t>=</m:t>
                      </m:r>
                      <m:d>
                        <m:dPr>
                          <m:begChr m:val="["/>
                          <m:endChr m:val="]"/>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m:t>
                          </m:r>
                          <m:f>
                            <m:fPr>
                              <m:ctrlPr>
                                <a:rPr lang="en-US" altLang="zh-CN" sz="2400" i="1">
                                  <a:solidFill>
                                    <a:schemeClr val="tx1"/>
                                  </a:solidFill>
                                  <a:latin typeface="Cambria Math" panose="02040503050406030204" pitchFamily="18" charset="0"/>
                                </a:rPr>
                              </m:ctrlPr>
                            </m:fPr>
                            <m:num>
                              <m:sSup>
                                <m:sSupPr>
                                  <m:ctrlPr>
                                    <a:rPr lang="en-US" altLang="zh-CN" sz="2400" i="1">
                                      <a:solidFill>
                                        <a:schemeClr val="tx1"/>
                                      </a:solidFill>
                                      <a:latin typeface="Cambria Math" panose="02040503050406030204" pitchFamily="18" charset="0"/>
                                    </a:rPr>
                                  </m:ctrlPr>
                                </m:sSupPr>
                                <m:e>
                                  <m:r>
                                    <a:rPr lang="en-US" altLang="zh-CN" sz="2400" i="1">
                                      <a:solidFill>
                                        <a:schemeClr val="tx1"/>
                                      </a:solidFill>
                                      <a:latin typeface="Cambria Math" panose="02040503050406030204" pitchFamily="18" charset="0"/>
                                    </a:rPr>
                                    <m:t>ℏ</m:t>
                                  </m:r>
                                </m:e>
                                <m:sup>
                                  <m:r>
                                    <a:rPr lang="en-US" altLang="zh-CN" sz="2400" i="1">
                                      <a:solidFill>
                                        <a:schemeClr val="tx1"/>
                                      </a:solidFill>
                                      <a:latin typeface="Cambria Math" panose="02040503050406030204" pitchFamily="18" charset="0"/>
                                    </a:rPr>
                                    <m:t>2</m:t>
                                  </m:r>
                                </m:sup>
                              </m:sSup>
                            </m:num>
                            <m:den>
                              <m:r>
                                <a:rPr lang="en-US" altLang="zh-CN" sz="2400" i="1">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𝑚</m:t>
                              </m:r>
                            </m:den>
                          </m:f>
                          <m:sSup>
                            <m:sSupPr>
                              <m:ctrlPr>
                                <a:rPr lang="en-US" altLang="zh-CN" sz="2400" i="1">
                                  <a:solidFill>
                                    <a:schemeClr val="tx1"/>
                                  </a:solidFill>
                                  <a:latin typeface="Cambria Math" panose="02040503050406030204" pitchFamily="18" charset="0"/>
                                </a:rPr>
                              </m:ctrlPr>
                            </m:sSupPr>
                            <m:e>
                              <m:r>
                                <a:rPr lang="en-US" altLang="zh-CN" sz="2400" b="1" i="1">
                                  <a:solidFill>
                                    <a:schemeClr val="tx1"/>
                                  </a:solidFill>
                                  <a:latin typeface="Cambria Math" panose="02040503050406030204" pitchFamily="18" charset="0"/>
                                </a:rPr>
                                <m:t>𝜵</m:t>
                              </m:r>
                            </m:e>
                            <m:sup>
                              <m:r>
                                <a:rPr lang="en-US" altLang="zh-CN" sz="2400" i="1">
                                  <a:solidFill>
                                    <a:schemeClr val="tx1"/>
                                  </a:solidFill>
                                  <a:latin typeface="Cambria Math" panose="02040503050406030204" pitchFamily="18" charset="0"/>
                                </a:rPr>
                                <m:t>2</m:t>
                              </m:r>
                            </m:sup>
                          </m:sSup>
                          <m:r>
                            <a:rPr lang="en-US" altLang="zh-CN" sz="2400" b="1"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𝑍</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𝑒</m:t>
                                  </m:r>
                                </m:e>
                                <m:sup>
                                  <m:r>
                                    <a:rPr lang="en-US" altLang="zh-CN" sz="2400" b="0" i="1" smtClean="0">
                                      <a:solidFill>
                                        <a:schemeClr val="tx1"/>
                                      </a:solidFill>
                                      <a:latin typeface="Cambria Math" panose="02040503050406030204" pitchFamily="18" charset="0"/>
                                    </a:rPr>
                                    <m:t>2</m:t>
                                  </m:r>
                                </m:sup>
                              </m:sSup>
                            </m:num>
                            <m:den>
                              <m:r>
                                <a:rPr lang="en-US" altLang="zh-CN" sz="2400" b="0" i="1" smtClean="0">
                                  <a:solidFill>
                                    <a:schemeClr val="tx1"/>
                                  </a:solidFill>
                                  <a:latin typeface="Cambria Math" panose="02040503050406030204" pitchFamily="18" charset="0"/>
                                </a:rPr>
                                <m:t>4</m:t>
                              </m:r>
                              <m:r>
                                <a:rPr lang="en-US" altLang="zh-CN" sz="2400" b="0" i="1" smtClean="0">
                                  <a:solidFill>
                                    <a:schemeClr val="tx1"/>
                                  </a:solidFill>
                                  <a:latin typeface="Cambria Math" panose="02040503050406030204" pitchFamily="18" charset="0"/>
                                </a:rPr>
                                <m:t>𝜋</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𝜀</m:t>
                                  </m:r>
                                </m:e>
                                <m:sub>
                                  <m:r>
                                    <a:rPr lang="en-US" altLang="zh-CN" sz="2400" b="0" i="1" smtClean="0">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𝑟</m:t>
                              </m:r>
                            </m:den>
                          </m:f>
                        </m:e>
                      </m:d>
                      <m:r>
                        <a:rPr lang="en-US" altLang="zh-CN" sz="2400" i="1">
                          <a:solidFill>
                            <a:schemeClr val="tx1"/>
                          </a:solidFill>
                          <a:latin typeface="Cambria Math" panose="02040503050406030204" pitchFamily="18" charset="0"/>
                        </a:rPr>
                        <m:t>𝜓</m:t>
                      </m:r>
                      <m:d>
                        <m:dPr>
                          <m:ctrlPr>
                            <a:rPr lang="en-US" altLang="zh-CN" sz="2400" i="1">
                              <a:solidFill>
                                <a:schemeClr val="tx1"/>
                              </a:solidFill>
                              <a:latin typeface="Cambria Math" panose="02040503050406030204" pitchFamily="18" charset="0"/>
                            </a:rPr>
                          </m:ctrlPr>
                        </m:dPr>
                        <m:e>
                          <m:r>
                            <a:rPr lang="en-US" altLang="zh-CN" sz="2400" b="1" i="1">
                              <a:solidFill>
                                <a:schemeClr val="tx1"/>
                              </a:solidFill>
                              <a:latin typeface="Cambria Math" panose="02040503050406030204" pitchFamily="18" charset="0"/>
                            </a:rPr>
                            <m:t>𝒓</m:t>
                          </m:r>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𝑡</m:t>
                          </m:r>
                        </m:e>
                      </m:d>
                    </m:oMath>
                  </m:oMathPara>
                </a14:m>
                <a:endParaRPr lang="en-US" altLang="zh-CN" sz="2400" dirty="0" smtClean="0"/>
              </a:p>
              <a:p>
                <a:pPr>
                  <a:lnSpc>
                    <a:spcPct val="150000"/>
                  </a:lnSpc>
                </a:pPr>
                <a:r>
                  <a:rPr lang="zh-CN" altLang="en-US" sz="2400" dirty="0"/>
                  <a:t>守恒</a:t>
                </a:r>
                <a:r>
                  <a:rPr lang="zh-CN" altLang="en-US" sz="2400" dirty="0" smtClean="0"/>
                  <a:t>量和量子化</a:t>
                </a:r>
                <a:r>
                  <a:rPr lang="en-US" altLang="zh-CN" sz="2400" dirty="0" smtClean="0"/>
                  <a:t>:</a:t>
                </a:r>
                <a:r>
                  <a:rPr lang="zh-CN" altLang="en-US" sz="2400" dirty="0" smtClean="0"/>
                  <a:t>相互对易的三个守恒量，构成薛定谔方程的解。</a:t>
                </a:r>
                <a:endParaRPr lang="en-US" altLang="zh-CN" sz="2400" dirty="0" smtClean="0"/>
              </a:p>
              <a:p>
                <a:pPr marL="0" indent="0">
                  <a:lnSpc>
                    <a:spcPct val="150000"/>
                  </a:lnSpc>
                  <a:buNone/>
                </a:pPr>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266266"/>
                <a:ext cx="8784976" cy="5475101"/>
              </a:xfrm>
              <a:blipFill rotWithShape="0">
                <a:blip r:embed="rId2"/>
                <a:stretch>
                  <a:fillRect r="-458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如何解决这些困难？</a:t>
            </a:r>
            <a:endParaRPr lang="zh-CN" altLang="en-US" sz="2800" dirty="0"/>
          </a:p>
        </p:txBody>
      </p:sp>
    </p:spTree>
    <p:extLst>
      <p:ext uri="{BB962C8B-B14F-4D97-AF65-F5344CB8AC3E}">
        <p14:creationId xmlns:p14="http://schemas.microsoft.com/office/powerpoint/2010/main" val="166685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48766" y="1340768"/>
                <a:ext cx="8229600" cy="4525962"/>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力矩：角动量变化 </a:t>
                </a:r>
                <a14:m>
                  <m:oMath xmlns:m="http://schemas.openxmlformats.org/officeDocument/2006/math">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𝑳</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磁矩、角动量关系</a:t>
                </a:r>
                <a14:m>
                  <m:oMath xmlns:m="http://schemas.openxmlformats.org/officeDocument/2006/math">
                    <m:f>
                      <m:fPr>
                        <m:ctrlPr>
                          <a:rPr lang="en-US" altLang="zh-CN" sz="2400" b="1"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a:latin typeface="Cambria Math" panose="02040503050406030204" pitchFamily="18" charset="0"/>
                          </a:rPr>
                          <m:t>𝝁</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角动量，</a:t>
                </a:r>
                <a:r>
                  <a:rPr lang="en-US" altLang="zh-CN" sz="2400" dirty="0" err="1" smtClean="0"/>
                  <a:t>Larmor</a:t>
                </a:r>
                <a:r>
                  <a:rPr lang="zh-CN" altLang="en-US" sz="2400" dirty="0" smtClean="0"/>
                  <a:t>进动</a:t>
                </a:r>
                <a:endParaRPr lang="en-US" altLang="zh-CN" sz="2400" dirty="0" smtClean="0"/>
              </a:p>
              <a:p>
                <a:pPr marL="82153"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smtClean="0">
                              <a:latin typeface="Cambria Math" panose="02040503050406030204" pitchFamily="18" charset="0"/>
                            </a:rPr>
                            <m:t>𝝁</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m:oMathPara>
                </a14:m>
                <a:endParaRPr lang="en-US" altLang="zh-CN" sz="2400" b="1" dirty="0" smtClean="0"/>
              </a:p>
              <a:p>
                <a:pPr>
                  <a:spcAft>
                    <a:spcPts val="1200"/>
                  </a:spcAft>
                </a:pP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en-US" altLang="zh-CN" sz="2400" b="1" dirty="0"/>
                  <a:t>Larmor</a:t>
                </a:r>
                <a:r>
                  <a:rPr lang="zh-CN" altLang="en-US" sz="2400" b="1" dirty="0"/>
                  <a:t>频率 </a:t>
                </a:r>
                <a14:m>
                  <m:oMath xmlns:m="http://schemas.openxmlformats.org/officeDocument/2006/math">
                    <m:r>
                      <a:rPr lang="en-US" altLang="zh-CN" sz="2400" b="1" i="1">
                        <a:latin typeface="Cambria Math" panose="02040503050406030204" pitchFamily="18" charset="0"/>
                      </a:rPr>
                      <m:t>𝝂</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𝝎</m:t>
                        </m:r>
                      </m:num>
                      <m:den>
                        <m:r>
                          <a:rPr lang="en-US" altLang="zh-CN" sz="2400" i="1">
                            <a:latin typeface="Cambria Math" panose="02040503050406030204" pitchFamily="18" charset="0"/>
                          </a:rPr>
                          <m:t>2</m:t>
                        </m:r>
                        <m:r>
                          <a:rPr lang="en-US" altLang="zh-CN" sz="2400" i="1">
                            <a:latin typeface="Cambria Math" panose="02040503050406030204" pitchFamily="18" charset="0"/>
                          </a:rPr>
                          <m:t>𝜋</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𝑒</m:t>
                        </m:r>
                        <m:r>
                          <a:rPr lang="en-US" altLang="zh-CN" sz="2400" b="1" i="1">
                            <a:latin typeface="Cambria Math" panose="02040503050406030204" pitchFamily="18" charset="0"/>
                          </a:rPr>
                          <m:t>𝑩</m:t>
                        </m:r>
                      </m:num>
                      <m:den>
                        <m:r>
                          <a:rPr lang="en-US" altLang="zh-CN" sz="2400" i="1">
                            <a:latin typeface="Cambria Math" panose="02040503050406030204" pitchFamily="18" charset="0"/>
                          </a:rPr>
                          <m:t>4</m:t>
                        </m:r>
                        <m:r>
                          <a:rPr lang="en-US" altLang="zh-CN" sz="2400" i="1">
                            <a:latin typeface="Cambria Math" panose="02040503050406030204" pitchFamily="18" charset="0"/>
                          </a:rPr>
                          <m:t>𝜋</m:t>
                        </m:r>
                        <m:r>
                          <a:rPr lang="en-US" altLang="zh-CN" sz="2400" i="1">
                            <a:latin typeface="Cambria Math" panose="02040503050406030204" pitchFamily="18" charset="0"/>
                          </a:rPr>
                          <m:t>𝑚</m:t>
                        </m:r>
                      </m:den>
                    </m:f>
                  </m:oMath>
                </a14:m>
                <a:endParaRPr lang="en-US" altLang="zh-CN" sz="2400" b="1" dirty="0"/>
              </a:p>
              <a:p>
                <a:pPr>
                  <a:spcAft>
                    <a:spcPts val="1200"/>
                  </a:spcAft>
                </a:pP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48766" y="1340768"/>
                <a:ext cx="8229600" cy="4525962"/>
              </a:xfrm>
              <a:blipFill rotWithShape="0">
                <a:blip r:embed="rId2"/>
                <a:stretch>
                  <a:fillRect t="-2022" b="-33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3168012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5"/>
          <p:cNvGraphicFramePr>
            <a:graphicFrameLocks noChangeAspect="1"/>
          </p:cNvGraphicFramePr>
          <p:nvPr/>
        </p:nvGraphicFramePr>
        <p:xfrm>
          <a:off x="449263" y="1550988"/>
          <a:ext cx="4535487" cy="2028825"/>
        </p:xfrm>
        <a:graphic>
          <a:graphicData uri="http://schemas.openxmlformats.org/presentationml/2006/ole">
            <mc:AlternateContent xmlns:mc="http://schemas.openxmlformats.org/markup-compatibility/2006">
              <mc:Choice xmlns:v="urn:schemas-microsoft-com:vml" Requires="v">
                <p:oleObj spid="_x0000_s303208" r:id="rId4" imgW="2679700" imgH="1206500" progId="">
                  <p:embed/>
                </p:oleObj>
              </mc:Choice>
              <mc:Fallback>
                <p:oleObj r:id="rId4" imgW="2679700" imgH="12065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1550988"/>
                        <a:ext cx="4535487" cy="2028825"/>
                      </a:xfrm>
                      <a:prstGeom prst="rect">
                        <a:avLst/>
                      </a:prstGeom>
                      <a:solidFill>
                        <a:srgbClr val="CC99FF"/>
                      </a:solidFill>
                    </p:spPr>
                  </p:pic>
                </p:oleObj>
              </mc:Fallback>
            </mc:AlternateContent>
          </a:graphicData>
        </a:graphic>
      </p:graphicFrame>
      <p:sp>
        <p:nvSpPr>
          <p:cNvPr id="208905" name="AutoShape 9"/>
          <p:cNvSpPr>
            <a:spLocks noChangeArrowheads="1"/>
          </p:cNvSpPr>
          <p:nvPr/>
        </p:nvSpPr>
        <p:spPr bwMode="auto">
          <a:xfrm>
            <a:off x="2897188" y="3856038"/>
            <a:ext cx="1223962"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b="1">
                <a:latin typeface="+mn-ea"/>
                <a:ea typeface="+mn-ea"/>
              </a:rPr>
              <a:t>旋磁比</a:t>
            </a:r>
          </a:p>
        </p:txBody>
      </p:sp>
      <p:grpSp>
        <p:nvGrpSpPr>
          <p:cNvPr id="22532" name="Group 11"/>
          <p:cNvGrpSpPr>
            <a:grpSpLocks/>
          </p:cNvGrpSpPr>
          <p:nvPr/>
        </p:nvGrpSpPr>
        <p:grpSpPr bwMode="auto">
          <a:xfrm>
            <a:off x="6605588" y="3348038"/>
            <a:ext cx="1905000" cy="3403600"/>
            <a:chOff x="3168" y="1840"/>
            <a:chExt cx="1200" cy="2144"/>
          </a:xfrm>
        </p:grpSpPr>
        <p:sp>
          <p:nvSpPr>
            <p:cNvPr id="208908" name="Oval 12"/>
            <p:cNvSpPr>
              <a:spLocks noChangeArrowheads="1"/>
            </p:cNvSpPr>
            <p:nvPr/>
          </p:nvSpPr>
          <p:spPr bwMode="auto">
            <a:xfrm>
              <a:off x="3264" y="2880"/>
              <a:ext cx="1104" cy="52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latin typeface="+mn-ea"/>
                <a:ea typeface="+mn-ea"/>
              </a:endParaRPr>
            </a:p>
          </p:txBody>
        </p:sp>
        <p:sp>
          <p:nvSpPr>
            <p:cNvPr id="208909" name="Line 13"/>
            <p:cNvSpPr>
              <a:spLocks noChangeShapeType="1"/>
            </p:cNvSpPr>
            <p:nvPr/>
          </p:nvSpPr>
          <p:spPr bwMode="auto">
            <a:xfrm flipV="1">
              <a:off x="3792" y="2400"/>
              <a:ext cx="0" cy="76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0" name="Line 14"/>
            <p:cNvSpPr>
              <a:spLocks noChangeShapeType="1"/>
            </p:cNvSpPr>
            <p:nvPr/>
          </p:nvSpPr>
          <p:spPr bwMode="auto">
            <a:xfrm flipV="1">
              <a:off x="3792" y="2928"/>
              <a:ext cx="384" cy="24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1" name="Text Box 15"/>
            <p:cNvSpPr txBox="1">
              <a:spLocks noChangeArrowheads="1"/>
            </p:cNvSpPr>
            <p:nvPr/>
          </p:nvSpPr>
          <p:spPr bwMode="auto">
            <a:xfrm>
              <a:off x="3926" y="2922"/>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r</a:t>
              </a:r>
            </a:p>
          </p:txBody>
        </p:sp>
        <p:sp>
          <p:nvSpPr>
            <p:cNvPr id="208912" name="Line 16"/>
            <p:cNvSpPr>
              <a:spLocks noChangeShapeType="1"/>
            </p:cNvSpPr>
            <p:nvPr/>
          </p:nvSpPr>
          <p:spPr bwMode="auto">
            <a:xfrm>
              <a:off x="3792" y="3408"/>
              <a:ext cx="0" cy="576"/>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3" name="Line 17"/>
            <p:cNvSpPr>
              <a:spLocks noChangeShapeType="1"/>
            </p:cNvSpPr>
            <p:nvPr/>
          </p:nvSpPr>
          <p:spPr bwMode="auto">
            <a:xfrm>
              <a:off x="3792" y="3168"/>
              <a:ext cx="0" cy="24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4" name="Line 18"/>
            <p:cNvSpPr>
              <a:spLocks noChangeShapeType="1"/>
            </p:cNvSpPr>
            <p:nvPr/>
          </p:nvSpPr>
          <p:spPr bwMode="auto">
            <a:xfrm flipV="1">
              <a:off x="3324" y="2976"/>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5" name="Line 19"/>
            <p:cNvSpPr>
              <a:spLocks noChangeShapeType="1"/>
            </p:cNvSpPr>
            <p:nvPr/>
          </p:nvSpPr>
          <p:spPr bwMode="auto">
            <a:xfrm>
              <a:off x="3312" y="3252"/>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6" name="Text Box 20"/>
            <p:cNvSpPr txBox="1">
              <a:spLocks noChangeArrowheads="1"/>
            </p:cNvSpPr>
            <p:nvPr/>
          </p:nvSpPr>
          <p:spPr bwMode="auto">
            <a:xfrm>
              <a:off x="3216" y="2752"/>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i</a:t>
              </a:r>
            </a:p>
          </p:txBody>
        </p:sp>
        <p:sp>
          <p:nvSpPr>
            <p:cNvPr id="208917" name="Text Box 21"/>
            <p:cNvSpPr txBox="1">
              <a:spLocks noChangeArrowheads="1"/>
            </p:cNvSpPr>
            <p:nvPr/>
          </p:nvSpPr>
          <p:spPr bwMode="auto">
            <a:xfrm>
              <a:off x="3168" y="3216"/>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b="1">
                  <a:latin typeface="+mn-ea"/>
                  <a:ea typeface="+mn-ea"/>
                </a:rPr>
                <a:t>-</a:t>
              </a:r>
              <a:r>
                <a:rPr lang="en-US" altLang="zh-CN" sz="2800" b="1" i="1">
                  <a:latin typeface="+mn-ea"/>
                  <a:ea typeface="+mn-ea"/>
                </a:rPr>
                <a:t>e</a:t>
              </a:r>
            </a:p>
          </p:txBody>
        </p:sp>
        <p:sp>
          <p:nvSpPr>
            <p:cNvPr id="208918" name="Line 22"/>
            <p:cNvSpPr>
              <a:spLocks noChangeShapeType="1"/>
            </p:cNvSpPr>
            <p:nvPr/>
          </p:nvSpPr>
          <p:spPr bwMode="auto">
            <a:xfrm flipV="1">
              <a:off x="3792" y="1920"/>
              <a:ext cx="0" cy="528"/>
            </a:xfrm>
            <a:prstGeom prst="line">
              <a:avLst/>
            </a:prstGeom>
            <a:noFill/>
            <a:ln w="254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defRPr/>
              </a:pPr>
              <a:endParaRPr lang="zh-CN" altLang="en-US">
                <a:latin typeface="+mn-ea"/>
                <a:ea typeface="+mn-ea"/>
              </a:endParaRPr>
            </a:p>
          </p:txBody>
        </p:sp>
        <p:sp>
          <p:nvSpPr>
            <p:cNvPr id="208919" name="Text Box 23"/>
            <p:cNvSpPr txBox="1">
              <a:spLocks noChangeArrowheads="1"/>
            </p:cNvSpPr>
            <p:nvPr/>
          </p:nvSpPr>
          <p:spPr bwMode="auto">
            <a:xfrm>
              <a:off x="3840" y="1840"/>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dirty="0">
                  <a:latin typeface="+mn-ea"/>
                  <a:ea typeface="+mn-ea"/>
                </a:rPr>
                <a:t>n</a:t>
              </a:r>
              <a:endParaRPr lang="en-US" altLang="zh-CN" sz="2800" b="1" i="1" baseline="30000" dirty="0">
                <a:latin typeface="+mn-ea"/>
                <a:ea typeface="+mn-ea"/>
              </a:endParaRPr>
            </a:p>
          </p:txBody>
        </p:sp>
        <p:sp>
          <p:nvSpPr>
            <p:cNvPr id="208920" name="Text Box 24"/>
            <p:cNvSpPr txBox="1">
              <a:spLocks noChangeArrowheads="1"/>
            </p:cNvSpPr>
            <p:nvPr/>
          </p:nvSpPr>
          <p:spPr bwMode="auto">
            <a:xfrm>
              <a:off x="3809" y="2320"/>
              <a:ext cx="2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i="1">
                  <a:latin typeface="+mn-ea"/>
                  <a:ea typeface="+mn-ea"/>
                </a:rPr>
                <a:t>L</a:t>
              </a:r>
            </a:p>
          </p:txBody>
        </p:sp>
        <p:graphicFrame>
          <p:nvGraphicFramePr>
            <p:cNvPr id="22548" name="Object 25"/>
            <p:cNvGraphicFramePr>
              <a:graphicFrameLocks noChangeAspect="1"/>
            </p:cNvGraphicFramePr>
            <p:nvPr/>
          </p:nvGraphicFramePr>
          <p:xfrm>
            <a:off x="3858" y="3753"/>
            <a:ext cx="188" cy="225"/>
          </p:xfrm>
          <a:graphic>
            <a:graphicData uri="http://schemas.openxmlformats.org/presentationml/2006/ole">
              <mc:AlternateContent xmlns:mc="http://schemas.openxmlformats.org/markup-compatibility/2006">
                <mc:Choice xmlns:v="urn:schemas-microsoft-com:vml" Requires="v">
                  <p:oleObj spid="_x0000_s303209" name="Equation" r:id="rId6" imgW="126835" imgH="152202" progId="Equation.3">
                    <p:embed/>
                  </p:oleObj>
                </mc:Choice>
                <mc:Fallback>
                  <p:oleObj name="Equation" r:id="rId6" imgW="126835" imgH="1522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8" y="3753"/>
                          <a:ext cx="18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2533"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24625" y="1373188"/>
            <a:ext cx="21971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图片 21"/>
          <p:cNvPicPr>
            <a:picLocks noChangeAspect="1"/>
          </p:cNvPicPr>
          <p:nvPr/>
        </p:nvPicPr>
        <p:blipFill>
          <a:blip r:embed="rId9" cstate="print">
            <a:extLst>
              <a:ext uri="{28A0092B-C50C-407E-A947-70E740481C1C}">
                <a14:useLocalDpi xmlns:a14="http://schemas.microsoft.com/office/drawing/2010/main" val="0"/>
              </a:ext>
            </a:extLst>
          </a:blip>
          <a:srcRect b="54886"/>
          <a:stretch>
            <a:fillRect/>
          </a:stretch>
        </p:blipFill>
        <p:spPr bwMode="auto">
          <a:xfrm>
            <a:off x="207963" y="4748213"/>
            <a:ext cx="6192837"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123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3290888" y="2919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23235" name="Object 3"/>
          <p:cNvGraphicFramePr>
            <a:graphicFrameLocks noChangeAspect="1"/>
          </p:cNvGraphicFramePr>
          <p:nvPr/>
        </p:nvGraphicFramePr>
        <p:xfrm>
          <a:off x="1331913" y="1196975"/>
          <a:ext cx="5473700" cy="2176463"/>
        </p:xfrm>
        <a:graphic>
          <a:graphicData uri="http://schemas.openxmlformats.org/presentationml/2006/ole">
            <mc:AlternateContent xmlns:mc="http://schemas.openxmlformats.org/markup-compatibility/2006">
              <mc:Choice xmlns:v="urn:schemas-microsoft-com:vml" Requires="v">
                <p:oleObj spid="_x0000_s223402" r:id="rId3" imgW="3568700" imgH="1409700" progId="">
                  <p:embed/>
                </p:oleObj>
              </mc:Choice>
              <mc:Fallback>
                <p:oleObj r:id="rId3" imgW="3568700" imgH="140970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196975"/>
                        <a:ext cx="5473700" cy="2176463"/>
                      </a:xfrm>
                      <a:prstGeom prst="rect">
                        <a:avLst/>
                      </a:prstGeom>
                      <a:solidFill>
                        <a:srgbClr val="99CCFF"/>
                      </a:solidFill>
                    </p:spPr>
                  </p:pic>
                </p:oleObj>
              </mc:Fallback>
            </mc:AlternateContent>
          </a:graphicData>
        </a:graphic>
      </p:graphicFrame>
      <p:sp>
        <p:nvSpPr>
          <p:cNvPr id="223236" name="Rectangle 4"/>
          <p:cNvSpPr>
            <a:spLocks noChangeArrowheads="1"/>
          </p:cNvSpPr>
          <p:nvPr/>
        </p:nvSpPr>
        <p:spPr bwMode="auto">
          <a:xfrm>
            <a:off x="539552" y="3509963"/>
            <a:ext cx="82819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mn-ea"/>
                <a:ea typeface="+mn-ea"/>
              </a:rPr>
              <a:t>上式包含了电子的轨道和自旋运动的情况，到此为止，它只是一个假设。上式中的</a:t>
            </a:r>
            <a:r>
              <a:rPr lang="en-US" altLang="zh-CN" dirty="0">
                <a:latin typeface="+mn-ea"/>
                <a:ea typeface="+mn-ea"/>
              </a:rPr>
              <a:t>g</a:t>
            </a:r>
            <a:r>
              <a:rPr lang="zh-CN" altLang="en-US" dirty="0">
                <a:latin typeface="+mn-ea"/>
                <a:ea typeface="+mn-ea"/>
              </a:rPr>
              <a:t>称为朗德（</a:t>
            </a:r>
            <a:r>
              <a:rPr lang="en-US" altLang="zh-CN" dirty="0" err="1">
                <a:latin typeface="+mn-ea"/>
                <a:ea typeface="+mn-ea"/>
              </a:rPr>
              <a:t>Lande</a:t>
            </a:r>
            <a:r>
              <a:rPr lang="zh-CN" altLang="en-US" dirty="0">
                <a:latin typeface="+mn-ea"/>
                <a:ea typeface="+mn-ea"/>
              </a:rPr>
              <a:t>）</a:t>
            </a:r>
            <a:r>
              <a:rPr lang="en-US" altLang="zh-CN" dirty="0">
                <a:latin typeface="+mn-ea"/>
                <a:ea typeface="+mn-ea"/>
              </a:rPr>
              <a:t>g</a:t>
            </a:r>
            <a:r>
              <a:rPr lang="zh-CN" altLang="en-US" dirty="0">
                <a:latin typeface="+mn-ea"/>
                <a:ea typeface="+mn-ea"/>
              </a:rPr>
              <a:t>因子，或简称为</a:t>
            </a:r>
            <a:r>
              <a:rPr lang="en-US" altLang="zh-CN" dirty="0">
                <a:latin typeface="+mn-ea"/>
                <a:ea typeface="+mn-ea"/>
              </a:rPr>
              <a:t>g</a:t>
            </a:r>
            <a:r>
              <a:rPr lang="zh-CN" altLang="en-US" dirty="0">
                <a:latin typeface="+mn-ea"/>
                <a:ea typeface="+mn-ea"/>
              </a:rPr>
              <a:t>因子。它可以表示为：</a:t>
            </a:r>
          </a:p>
        </p:txBody>
      </p:sp>
      <p:sp>
        <p:nvSpPr>
          <p:cNvPr id="223237" name="Rectangle 5"/>
          <p:cNvSpPr>
            <a:spLocks noChangeArrowheads="1"/>
          </p:cNvSpPr>
          <p:nvPr/>
        </p:nvSpPr>
        <p:spPr bwMode="auto">
          <a:xfrm>
            <a:off x="333375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223238" name="Object 6"/>
          <p:cNvGraphicFramePr>
            <a:graphicFrameLocks noChangeAspect="1"/>
          </p:cNvGraphicFramePr>
          <p:nvPr/>
        </p:nvGraphicFramePr>
        <p:xfrm>
          <a:off x="1403350" y="4797425"/>
          <a:ext cx="5327650" cy="908050"/>
        </p:xfrm>
        <a:graphic>
          <a:graphicData uri="http://schemas.openxmlformats.org/presentationml/2006/ole">
            <mc:AlternateContent xmlns:mc="http://schemas.openxmlformats.org/markup-compatibility/2006">
              <mc:Choice xmlns:v="urn:schemas-microsoft-com:vml" Requires="v">
                <p:oleObj spid="_x0000_s223403" name="公式" r:id="rId5" imgW="2514600" imgH="431800" progId="Equation.3">
                  <p:embed/>
                </p:oleObj>
              </mc:Choice>
              <mc:Fallback>
                <p:oleObj name="公式" r:id="rId5" imgW="2514600" imgH="431800"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797425"/>
                        <a:ext cx="5327650" cy="908050"/>
                      </a:xfrm>
                      <a:prstGeom prst="rect">
                        <a:avLst/>
                      </a:prstGeom>
                      <a:solidFill>
                        <a:srgbClr val="FFCC99"/>
                      </a:solidFill>
                    </p:spPr>
                  </p:pic>
                </p:oleObj>
              </mc:Fallback>
            </mc:AlternateContent>
          </a:graphicData>
        </a:graphic>
      </p:graphicFrame>
      <p:sp>
        <p:nvSpPr>
          <p:cNvPr id="223239" name="Rectangle 7"/>
          <p:cNvSpPr>
            <a:spLocks noChangeArrowheads="1"/>
          </p:cNvSpPr>
          <p:nvPr/>
        </p:nvSpPr>
        <p:spPr bwMode="auto">
          <a:xfrm>
            <a:off x="684213" y="5876925"/>
            <a:ext cx="6588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dirty="0">
                <a:latin typeface="+mn-ea"/>
                <a:ea typeface="+mn-ea"/>
              </a:rPr>
              <a:t>g</a:t>
            </a:r>
            <a:r>
              <a:rPr lang="zh-CN" altLang="en-US" dirty="0">
                <a:latin typeface="+mn-ea"/>
                <a:ea typeface="+mn-ea"/>
              </a:rPr>
              <a:t>因子是反映物质内部运动的一个重要物理量。</a:t>
            </a:r>
            <a:r>
              <a:rPr lang="zh-CN" altLang="en-US" sz="2800" dirty="0">
                <a:latin typeface="+mn-ea"/>
                <a:ea typeface="+mn-ea"/>
              </a:rPr>
              <a:t> </a:t>
            </a:r>
          </a:p>
        </p:txBody>
      </p:sp>
      <p:sp>
        <p:nvSpPr>
          <p:cNvPr id="2" name="矩形 1"/>
          <p:cNvSpPr/>
          <p:nvPr/>
        </p:nvSpPr>
        <p:spPr>
          <a:xfrm>
            <a:off x="251520" y="256441"/>
            <a:ext cx="8136904" cy="830997"/>
          </a:xfrm>
          <a:prstGeom prst="rect">
            <a:avLst/>
          </a:prstGeom>
        </p:spPr>
        <p:txBody>
          <a:bodyPr wrap="square">
            <a:spAutoFit/>
          </a:bodyPr>
          <a:lstStyle/>
          <a:p>
            <a:pPr algn="l"/>
            <a:r>
              <a:rPr lang="zh-CN" altLang="en-US" dirty="0">
                <a:latin typeface="+mn-ea"/>
                <a:ea typeface="+mn-ea"/>
              </a:rPr>
              <a:t>我们可以定义一个</a:t>
            </a:r>
            <a:r>
              <a:rPr lang="en-US" altLang="zh-CN" dirty="0">
                <a:latin typeface="+mn-ea"/>
                <a:ea typeface="+mn-ea"/>
              </a:rPr>
              <a:t>g</a:t>
            </a:r>
            <a:r>
              <a:rPr lang="zh-CN" altLang="en-US" dirty="0">
                <a:latin typeface="+mn-ea"/>
                <a:ea typeface="+mn-ea"/>
              </a:rPr>
              <a:t>因子，使得对任意角动量</a:t>
            </a:r>
            <a:r>
              <a:rPr lang="en-US" altLang="zh-CN" i="1" dirty="0">
                <a:latin typeface="+mn-ea"/>
                <a:ea typeface="+mn-ea"/>
              </a:rPr>
              <a:t>J</a:t>
            </a:r>
            <a:r>
              <a:rPr lang="zh-CN" altLang="en-US" dirty="0">
                <a:latin typeface="+mn-ea"/>
                <a:ea typeface="+mn-ea"/>
              </a:rPr>
              <a:t>所对应的磁矩，以及它们在</a:t>
            </a:r>
            <a:r>
              <a:rPr lang="en-US" altLang="zh-CN" dirty="0">
                <a:latin typeface="+mn-ea"/>
                <a:ea typeface="+mn-ea"/>
              </a:rPr>
              <a:t>Z</a:t>
            </a:r>
            <a:r>
              <a:rPr lang="zh-CN" altLang="en-US" dirty="0">
                <a:latin typeface="+mn-ea"/>
                <a:ea typeface="+mn-ea"/>
              </a:rPr>
              <a:t>方向的设影，可以表示为：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3238"/>
                                        </p:tgtEl>
                                        <p:attrNameLst>
                                          <p:attrName>style.visibility</p:attrName>
                                        </p:attrNameLst>
                                      </p:cBhvr>
                                      <p:to>
                                        <p:strVal val="visible"/>
                                      </p:to>
                                    </p:set>
                                    <p:animEffect transition="in" filter="blinds(horizontal)">
                                      <p:cBhvr>
                                        <p:cTn id="7" dur="500"/>
                                        <p:tgtEl>
                                          <p:spTgt spid="2232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3239"/>
                                        </p:tgtEl>
                                        <p:attrNameLst>
                                          <p:attrName>style.visibility</p:attrName>
                                        </p:attrNameLst>
                                      </p:cBhvr>
                                      <p:to>
                                        <p:strVal val="visible"/>
                                      </p:to>
                                    </p:set>
                                    <p:animEffect transition="in" filter="blinds(horizontal)">
                                      <p:cBhvr>
                                        <p:cTn id="10" dur="500"/>
                                        <p:tgtEl>
                                          <p:spTgt spid="223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4258" name="Rectangle 2"/>
              <p:cNvSpPr>
                <a:spLocks noChangeArrowheads="1"/>
              </p:cNvSpPr>
              <p:nvPr/>
            </p:nvSpPr>
            <p:spPr bwMode="auto">
              <a:xfrm>
                <a:off x="361156" y="1258674"/>
                <a:ext cx="5040313" cy="35226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zh-CN" altLang="en-US" sz="2800" dirty="0" smtClean="0">
                    <a:latin typeface="+mn-ea"/>
                    <a:ea typeface="+mn-ea"/>
                  </a:rPr>
                  <a:t> </a:t>
                </a:r>
                <a:r>
                  <a:rPr lang="zh-CN" altLang="en-US" dirty="0" smtClean="0">
                    <a:latin typeface="+mn-ea"/>
                    <a:ea typeface="+mn-ea"/>
                  </a:rPr>
                  <a:t>上面</a:t>
                </a:r>
                <a:r>
                  <a:rPr lang="zh-CN" altLang="en-US" dirty="0">
                    <a:latin typeface="+mn-ea"/>
                    <a:ea typeface="+mn-ea"/>
                  </a:rPr>
                  <a:t>分别考虑了电子的轨道运动和自旋运动，现在要合起来考虑原子的总运动。原子中的电子一般既有轨道角动量，又有自旋角动量，及其相应的磁矩。它们应该合起来形成电子总的运动和磁矩，如图所示。电子的总角动量和总磁矩的计算可以利用矢量合成的平行四边形法则计算，设</a:t>
                </a:r>
                <a14:m>
                  <m:oMath xmlns:m="http://schemas.openxmlformats.org/officeDocument/2006/math">
                    <m:acc>
                      <m:accPr>
                        <m:chr m:val="⃗"/>
                        <m:ctrlPr>
                          <a:rPr lang="en-US" altLang="zh-CN" i="1" dirty="0" smtClean="0">
                            <a:latin typeface="Cambria Math" panose="02040503050406030204" pitchFamily="18" charset="0"/>
                            <a:ea typeface="+mn-ea"/>
                          </a:rPr>
                        </m:ctrlPr>
                      </m:accPr>
                      <m:e>
                        <m:r>
                          <a:rPr lang="en-US" altLang="zh-CN" b="0" i="1" dirty="0" smtClean="0">
                            <a:latin typeface="Cambria Math" panose="02040503050406030204" pitchFamily="18" charset="0"/>
                            <a:ea typeface="+mn-ea"/>
                          </a:rPr>
                          <m:t>𝐽</m:t>
                        </m:r>
                      </m:e>
                    </m:acc>
                  </m:oMath>
                </a14:m>
                <a:r>
                  <a:rPr lang="zh-CN" altLang="en-US" dirty="0">
                    <a:latin typeface="+mn-ea"/>
                    <a:ea typeface="+mn-ea"/>
                  </a:rPr>
                  <a:t>为电子的总角动量，则</a:t>
                </a:r>
              </a:p>
            </p:txBody>
          </p:sp>
        </mc:Choice>
        <mc:Fallback xmlns="">
          <p:sp>
            <p:nvSpPr>
              <p:cNvPr id="224258" name="Rectangle 2"/>
              <p:cNvSpPr>
                <a:spLocks noRot="1" noChangeAspect="1" noMove="1" noResize="1" noEditPoints="1" noAdjustHandles="1" noChangeArrowheads="1" noChangeShapeType="1" noTextEdit="1"/>
              </p:cNvSpPr>
              <p:nvPr/>
            </p:nvSpPr>
            <p:spPr bwMode="auto">
              <a:xfrm>
                <a:off x="361156" y="1258674"/>
                <a:ext cx="5040313" cy="3522631"/>
              </a:xfrm>
              <a:prstGeom prst="rect">
                <a:avLst/>
              </a:prstGeom>
              <a:blipFill rotWithShape="0">
                <a:blip r:embed="rId3"/>
                <a:stretch>
                  <a:fillRect l="-1814" r="-8102" b="-24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24260" name="Picture 4" descr="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620713"/>
            <a:ext cx="3211513" cy="4464050"/>
          </a:xfrm>
          <a:prstGeom prst="rect">
            <a:avLst/>
          </a:prstGeom>
          <a:noFill/>
          <a:extLst>
            <a:ext uri="{909E8E84-426E-40DD-AFC4-6F175D3DCCD1}">
              <a14:hiddenFill xmlns:a14="http://schemas.microsoft.com/office/drawing/2010/main">
                <a:solidFill>
                  <a:srgbClr val="FFFFFF"/>
                </a:solidFill>
              </a14:hiddenFill>
            </a:ext>
          </a:extLst>
        </p:spPr>
      </p:pic>
      <p:sp>
        <p:nvSpPr>
          <p:cNvPr id="224261" name="Rectangle 5"/>
          <p:cNvSpPr>
            <a:spLocks noChangeArrowheads="1"/>
          </p:cNvSpPr>
          <p:nvPr/>
        </p:nvSpPr>
        <p:spPr bwMode="auto">
          <a:xfrm>
            <a:off x="2881313" y="3095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4263" name="AutoShape 7"/>
          <p:cNvSpPr>
            <a:spLocks noChangeArrowheads="1"/>
          </p:cNvSpPr>
          <p:nvPr/>
        </p:nvSpPr>
        <p:spPr bwMode="auto">
          <a:xfrm>
            <a:off x="4932363" y="260350"/>
            <a:ext cx="1223962" cy="792163"/>
          </a:xfrm>
          <a:prstGeom prst="wedgeRoundRectCallout">
            <a:avLst>
              <a:gd name="adj1" fmla="val 170231"/>
              <a:gd name="adj2" fmla="val 504708"/>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solidFill>
                  <a:schemeClr val="hlink"/>
                </a:solidFill>
                <a:ea typeface="楷体_GB2312" pitchFamily="49" charset="-122"/>
              </a:rPr>
              <a:t>电子的总磁矩</a:t>
            </a:r>
          </a:p>
        </p:txBody>
      </p:sp>
      <p:sp>
        <p:nvSpPr>
          <p:cNvPr id="224264" name="AutoShape 8"/>
          <p:cNvSpPr>
            <a:spLocks noChangeArrowheads="1"/>
          </p:cNvSpPr>
          <p:nvPr/>
        </p:nvSpPr>
        <p:spPr bwMode="auto">
          <a:xfrm>
            <a:off x="7956550" y="260350"/>
            <a:ext cx="935038" cy="503238"/>
          </a:xfrm>
          <a:prstGeom prst="wedgeRoundRectCallout">
            <a:avLst>
              <a:gd name="adj1" fmla="val 7727"/>
              <a:gd name="adj2" fmla="val 175866"/>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solidFill>
                  <a:schemeClr val="accent2"/>
                </a:solidFill>
                <a:ea typeface="楷体_GB2312" pitchFamily="49" charset="-122"/>
              </a:rPr>
              <a:t>旋进</a:t>
            </a:r>
          </a:p>
        </p:txBody>
      </p:sp>
      <p:graphicFrame>
        <p:nvGraphicFramePr>
          <p:cNvPr id="224265" name="Object 9"/>
          <p:cNvGraphicFramePr>
            <a:graphicFrameLocks noGrp="1" noChangeAspect="1"/>
          </p:cNvGraphicFramePr>
          <p:nvPr>
            <p:ph/>
          </p:nvPr>
        </p:nvGraphicFramePr>
        <p:xfrm>
          <a:off x="1406525" y="5084763"/>
          <a:ext cx="7050088" cy="1389062"/>
        </p:xfrm>
        <a:graphic>
          <a:graphicData uri="http://schemas.openxmlformats.org/presentationml/2006/ole">
            <mc:AlternateContent xmlns:mc="http://schemas.openxmlformats.org/markup-compatibility/2006">
              <mc:Choice xmlns:v="urn:schemas-microsoft-com:vml" Requires="v">
                <p:oleObj spid="_x0000_s224379" r:id="rId5" imgW="4254500" imgH="838200" progId="">
                  <p:embed/>
                </p:oleObj>
              </mc:Choice>
              <mc:Fallback>
                <p:oleObj r:id="rId5" imgW="4254500" imgH="838200" progId="">
                  <p:embed/>
                  <p:pic>
                    <p:nvPicPr>
                      <p:cNvPr id="0" name="Picture 5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525" y="5084763"/>
                        <a:ext cx="7050088" cy="1389062"/>
                      </a:xfrm>
                      <a:prstGeom prst="rect">
                        <a:avLst/>
                      </a:prstGeom>
                      <a:solidFill>
                        <a:srgbClr val="CC99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4264"/>
                                        </p:tgtEl>
                                        <p:attrNameLst>
                                          <p:attrName>style.visibility</p:attrName>
                                        </p:attrNameLst>
                                      </p:cBhvr>
                                      <p:to>
                                        <p:strVal val="visible"/>
                                      </p:to>
                                    </p:set>
                                    <p:animEffect transition="in" filter="wipe(down)">
                                      <p:cBhvr>
                                        <p:cTn id="7" dur="500"/>
                                        <p:tgtEl>
                                          <p:spTgt spid="2242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wipe(down)">
                                      <p:cBhvr>
                                        <p:cTn id="12" dur="500"/>
                                        <p:tgtEl>
                                          <p:spTgt spid="2242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224265"/>
                                        </p:tgtEl>
                                        <p:attrNameLst>
                                          <p:attrName>style.visibility</p:attrName>
                                        </p:attrNameLst>
                                      </p:cBhvr>
                                      <p:to>
                                        <p:strVal val="visible"/>
                                      </p:to>
                                    </p:set>
                                    <p:anim calcmode="lin" valueType="num">
                                      <p:cBhvr>
                                        <p:cTn id="17" dur="500" fill="hold"/>
                                        <p:tgtEl>
                                          <p:spTgt spid="224265"/>
                                        </p:tgtEl>
                                        <p:attrNameLst>
                                          <p:attrName>ppt_w</p:attrName>
                                        </p:attrNameLst>
                                      </p:cBhvr>
                                      <p:tavLst>
                                        <p:tav tm="0">
                                          <p:val>
                                            <p:fltVal val="0"/>
                                          </p:val>
                                        </p:tav>
                                        <p:tav tm="100000">
                                          <p:val>
                                            <p:strVal val="#ppt_w"/>
                                          </p:val>
                                        </p:tav>
                                      </p:tavLst>
                                    </p:anim>
                                    <p:anim calcmode="lin" valueType="num">
                                      <p:cBhvr>
                                        <p:cTn id="18" dur="500" fill="hold"/>
                                        <p:tgtEl>
                                          <p:spTgt spid="2242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3005138"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 name="Picture 2" descr="D:\Physics\F4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6632"/>
            <a:ext cx="3478213" cy="6324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T7\0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65" y="1477115"/>
            <a:ext cx="4217869" cy="589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T7\0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8" y="2303412"/>
            <a:ext cx="5566778" cy="844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T7\03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10" y="3294222"/>
            <a:ext cx="4505518" cy="18657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T7\03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872" y="5691641"/>
            <a:ext cx="2743093" cy="10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130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67544" y="476672"/>
            <a:ext cx="8137525"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dirty="0">
                <a:solidFill>
                  <a:schemeClr val="tx1"/>
                </a:solidFill>
                <a:latin typeface="+mn-ea"/>
                <a:ea typeface="+mn-ea"/>
              </a:rPr>
              <a:t>  </a:t>
            </a:r>
            <a:r>
              <a:rPr lang="zh-CN" altLang="en-US" dirty="0">
                <a:solidFill>
                  <a:schemeClr val="tx1"/>
                </a:solidFill>
                <a:latin typeface="+mn-ea"/>
                <a:ea typeface="+mn-ea"/>
              </a:rPr>
              <a:t>上式对解释后面要讲到的几个实验都是十分重要的。必须指出，在推导上式时，隐含着两个假定。一是假定自旋角动量与轨道角动量耦合成电子的总角动量。如果</a:t>
            </a:r>
            <a:r>
              <a:rPr lang="zh-CN" altLang="en-US" dirty="0">
                <a:solidFill>
                  <a:srgbClr val="CC6600"/>
                </a:solidFill>
                <a:latin typeface="+mn-ea"/>
                <a:ea typeface="+mn-ea"/>
              </a:rPr>
              <a:t>外加磁场很强</a:t>
            </a:r>
            <a:r>
              <a:rPr lang="zh-CN" altLang="en-US" dirty="0">
                <a:solidFill>
                  <a:schemeClr val="tx1"/>
                </a:solidFill>
                <a:latin typeface="+mn-ea"/>
                <a:ea typeface="+mn-ea"/>
              </a:rPr>
              <a:t>，以致不能耦合成总角动量，自旋角动量与轨道角动量将分别绕外磁场进动，上式就不再成立。只有当外磁场的强度不足以破坏耦合时上式才是正确的。</a:t>
            </a:r>
          </a:p>
          <a:p>
            <a:pPr algn="just" eaLnBrk="1" hangingPunct="1">
              <a:spcBef>
                <a:spcPct val="0"/>
              </a:spcBef>
              <a:buClrTx/>
              <a:buFontTx/>
              <a:buNone/>
            </a:pPr>
            <a:endParaRPr lang="zh-CN" altLang="en-US" dirty="0">
              <a:solidFill>
                <a:schemeClr val="tx1"/>
              </a:solidFill>
              <a:latin typeface="+mn-ea"/>
              <a:ea typeface="+mn-ea"/>
            </a:endParaRPr>
          </a:p>
          <a:p>
            <a:pPr algn="just">
              <a:spcBef>
                <a:spcPct val="0"/>
              </a:spcBef>
              <a:buClrTx/>
              <a:buFontTx/>
              <a:buNone/>
            </a:pPr>
            <a:r>
              <a:rPr lang="zh-CN" altLang="en-US" dirty="0">
                <a:solidFill>
                  <a:schemeClr val="tx1"/>
                </a:solidFill>
                <a:latin typeface="+mn-ea"/>
                <a:ea typeface="+mn-ea"/>
              </a:rPr>
              <a:t>    另一个假定是只考虑单个电子，其实对一个原子，我们应把原子中所有的电子贡献都加起来，但是对于氢原子、类氢离子和碱金属原子可以只考虑最外面一个电子，在后面讨论多电子原子时，会考虑原子中所有电子的贡献。</a:t>
            </a:r>
            <a:r>
              <a:rPr lang="zh-CN" altLang="en-US" dirty="0">
                <a:solidFill>
                  <a:schemeClr val="hlink"/>
                </a:solidFill>
                <a:latin typeface="+mn-ea"/>
                <a:ea typeface="+mn-ea"/>
              </a:rPr>
              <a:t>另外，我们暂不考虑原子核的贡献。</a:t>
            </a:r>
          </a:p>
        </p:txBody>
      </p:sp>
      <p:pic>
        <p:nvPicPr>
          <p:cNvPr id="3" name="Picture 2" descr="D:\T7\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5085316"/>
            <a:ext cx="3024336" cy="115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5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800399" y="408335"/>
            <a:ext cx="6589712" cy="1281112"/>
          </a:xfrm>
        </p:spPr>
        <p:txBody>
          <a:bodyPr/>
          <a:lstStyle/>
          <a:p>
            <a: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t/>
            </a:r>
            <a:b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br>
            <a:endPar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747" name="Rectangle 3"/>
          <p:cNvSpPr>
            <a:spLocks noChangeArrowheads="1"/>
          </p:cNvSpPr>
          <p:nvPr/>
        </p:nvSpPr>
        <p:spPr bwMode="auto">
          <a:xfrm>
            <a:off x="1187624" y="1268760"/>
            <a:ext cx="3565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4400" b="1">
                <a:solidFill>
                  <a:srgbClr val="FF0000"/>
                </a:solidFill>
                <a:latin typeface="Arial Unicode MS" panose="020B0604020202020204" pitchFamily="34" charset="-122"/>
                <a:ea typeface="楷体_GB2312" pitchFamily="49" charset="-122"/>
              </a:rPr>
              <a:t>原子态的符号</a:t>
            </a:r>
          </a:p>
        </p:txBody>
      </p:sp>
      <mc:AlternateContent xmlns:mc="http://schemas.openxmlformats.org/markup-compatibility/2006" xmlns:a14="http://schemas.microsoft.com/office/drawing/2010/main">
        <mc:Choice Requires="a14">
          <p:sp>
            <p:nvSpPr>
              <p:cNvPr id="31751" name="Rectangle 4"/>
              <p:cNvSpPr>
                <a:spLocks noChangeArrowheads="1"/>
              </p:cNvSpPr>
              <p:nvPr/>
            </p:nvSpPr>
            <p:spPr bwMode="auto">
              <a:xfrm>
                <a:off x="466899" y="2349847"/>
                <a:ext cx="8208962" cy="3847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前已经说过，</a:t>
                </a:r>
                <a:r>
                  <a:rPr lang="zh-CN" altLang="en-US" u="sng" dirty="0">
                    <a:latin typeface="Times New Roman" panose="02020603050405020304" pitchFamily="18" charset="0"/>
                    <a:ea typeface="+mn-ea"/>
                    <a:cs typeface="Times New Roman" panose="02020603050405020304" pitchFamily="18" charset="0"/>
                  </a:rPr>
                  <a:t>当电子</a:t>
                </a:r>
                <a:r>
                  <a:rPr lang="zh-CN" altLang="en-US" u="sng" dirty="0" smtClean="0">
                    <a:latin typeface="Times New Roman" panose="02020603050405020304" pitchFamily="18" charset="0"/>
                    <a:ea typeface="+mn-ea"/>
                    <a:cs typeface="Times New Roman" panose="02020603050405020304" pitchFamily="18" charset="0"/>
                  </a:rPr>
                  <a:t>的</a:t>
                </a:r>
                <a14:m>
                  <m:oMath xmlns:m="http://schemas.openxmlformats.org/officeDocument/2006/math">
                    <m:r>
                      <a:rPr lang="en-US" altLang="zh-CN" b="0" i="1" u="sng" dirty="0" smtClean="0">
                        <a:latin typeface="Cambria Math" panose="02040503050406030204" pitchFamily="18" charset="0"/>
                        <a:ea typeface="+mn-ea"/>
                      </a:rPr>
                      <m:t>𝑙</m:t>
                    </m:r>
                  </m:oMath>
                </a14:m>
                <a:r>
                  <a:rPr lang="en-US" altLang="zh-CN" u="sng" dirty="0" smtClean="0">
                    <a:latin typeface="Times New Roman" panose="02020603050405020304" pitchFamily="18" charset="0"/>
                    <a:ea typeface="+mn-ea"/>
                    <a:cs typeface="Times New Roman" panose="02020603050405020304" pitchFamily="18" charset="0"/>
                  </a:rPr>
                  <a:t>=0</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1</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2</a:t>
                </a:r>
                <a:r>
                  <a:rPr lang="zh-CN" altLang="en-US" u="sng" dirty="0">
                    <a:latin typeface="Times New Roman" panose="02020603050405020304" pitchFamily="18" charset="0"/>
                    <a:ea typeface="+mn-ea"/>
                    <a:cs typeface="Times New Roman" panose="02020603050405020304" pitchFamily="18" charset="0"/>
                  </a:rPr>
                  <a:t>，</a:t>
                </a:r>
                <a:r>
                  <a:rPr lang="en-US" altLang="zh-CN" u="sng"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时，</a:t>
                </a:r>
                <a:r>
                  <a:rPr lang="zh-CN" altLang="en-US" u="sng" dirty="0">
                    <a:solidFill>
                      <a:srgbClr val="CC6600"/>
                    </a:solidFill>
                    <a:latin typeface="Times New Roman" panose="02020603050405020304" pitchFamily="18" charset="0"/>
                    <a:ea typeface="+mn-ea"/>
                    <a:cs typeface="Times New Roman" panose="02020603050405020304" pitchFamily="18" charset="0"/>
                  </a:rPr>
                  <a:t>用</a:t>
                </a:r>
                <a:r>
                  <a:rPr lang="en-US" altLang="zh-CN" u="sng" dirty="0">
                    <a:solidFill>
                      <a:srgbClr val="CC6600"/>
                    </a:solidFill>
                    <a:latin typeface="Times New Roman" panose="02020603050405020304" pitchFamily="18" charset="0"/>
                    <a:ea typeface="+mn-ea"/>
                    <a:cs typeface="Times New Roman" panose="02020603050405020304" pitchFamily="18" charset="0"/>
                  </a:rPr>
                  <a:t>s</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p</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d</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f</a:t>
                </a:r>
                <a:r>
                  <a:rPr lang="zh-CN" altLang="en-US" u="sng" dirty="0">
                    <a:solidFill>
                      <a:srgbClr val="CC6600"/>
                    </a:solidFill>
                    <a:latin typeface="Times New Roman" panose="02020603050405020304" pitchFamily="18" charset="0"/>
                    <a:ea typeface="+mn-ea"/>
                    <a:cs typeface="Times New Roman" panose="02020603050405020304" pitchFamily="18" charset="0"/>
                  </a:rPr>
                  <a:t>、</a:t>
                </a:r>
                <a:r>
                  <a:rPr lang="en-US" altLang="zh-CN" u="sng" dirty="0">
                    <a:solidFill>
                      <a:srgbClr val="CC6600"/>
                    </a:solidFill>
                    <a:latin typeface="Times New Roman" panose="02020603050405020304" pitchFamily="18" charset="0"/>
                    <a:ea typeface="+mn-ea"/>
                    <a:cs typeface="Times New Roman" panose="02020603050405020304" pitchFamily="18" charset="0"/>
                  </a:rPr>
                  <a:t>…</a:t>
                </a:r>
                <a:r>
                  <a:rPr lang="zh-CN" altLang="en-US" u="sng" dirty="0">
                    <a:solidFill>
                      <a:srgbClr val="CC6600"/>
                    </a:solidFill>
                    <a:latin typeface="Times New Roman" panose="02020603050405020304" pitchFamily="18" charset="0"/>
                    <a:ea typeface="+mn-ea"/>
                    <a:cs typeface="Times New Roman" panose="02020603050405020304" pitchFamily="18" charset="0"/>
                  </a:rPr>
                  <a:t>作电子轨道运动的标记（电子态）</a:t>
                </a:r>
                <a:r>
                  <a:rPr lang="zh-CN" altLang="en-US" dirty="0">
                    <a:latin typeface="Times New Roman" panose="02020603050405020304" pitchFamily="18" charset="0"/>
                    <a:ea typeface="+mn-ea"/>
                    <a:cs typeface="Times New Roman" panose="02020603050405020304" pitchFamily="18" charset="0"/>
                  </a:rPr>
                  <a:t>，在这些字母前面再写出主量子数</a:t>
                </a:r>
                <a:r>
                  <a:rPr lang="en-US" altLang="zh-CN" i="1" dirty="0">
                    <a:latin typeface="Times New Roman" panose="02020603050405020304" pitchFamily="18" charset="0"/>
                    <a:ea typeface="+mn-ea"/>
                    <a:cs typeface="Times New Roman" panose="02020603050405020304" pitchFamily="18" charset="0"/>
                  </a:rPr>
                  <a:t>n</a:t>
                </a:r>
                <a:r>
                  <a:rPr lang="zh-CN" altLang="en-US" dirty="0">
                    <a:latin typeface="Times New Roman" panose="02020603050405020304" pitchFamily="18" charset="0"/>
                    <a:ea typeface="+mn-ea"/>
                    <a:cs typeface="Times New Roman" panose="02020603050405020304" pitchFamily="18" charset="0"/>
                  </a:rPr>
                  <a:t>，就成为电子态的符号。由于原子实的轨道角动量、自旋角动量和总角动量都等于零，而碱金属原子（同样包括氢原子和类氢离子）只有一个（价）电子，因而（价）电子的那些角动量也就等于整个原子的角动量，价电子的诸量子数也就可以用来描述整个原子，随着轨道角动量量子数的不同，</a:t>
                </a:r>
                <a:r>
                  <a:rPr lang="zh-CN" altLang="en-US" u="sng" dirty="0">
                    <a:solidFill>
                      <a:schemeClr val="accent1"/>
                    </a:solidFill>
                    <a:latin typeface="Times New Roman" panose="02020603050405020304" pitchFamily="18" charset="0"/>
                    <a:ea typeface="+mn-ea"/>
                    <a:cs typeface="Times New Roman" panose="02020603050405020304" pitchFamily="18" charset="0"/>
                  </a:rPr>
                  <a:t>用大写的字母</a:t>
                </a:r>
                <a:r>
                  <a:rPr lang="en-US" altLang="zh-CN" u="sng" dirty="0">
                    <a:solidFill>
                      <a:schemeClr val="accent1"/>
                    </a:solidFill>
                    <a:latin typeface="Times New Roman" panose="02020603050405020304" pitchFamily="18" charset="0"/>
                    <a:ea typeface="+mn-ea"/>
                    <a:cs typeface="Times New Roman" panose="02020603050405020304" pitchFamily="18" charset="0"/>
                  </a:rPr>
                  <a:t>S</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P</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D</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F</a:t>
                </a:r>
                <a:r>
                  <a:rPr lang="zh-CN" altLang="en-US" u="sng" dirty="0">
                    <a:solidFill>
                      <a:schemeClr val="accent1"/>
                    </a:solidFill>
                    <a:latin typeface="Times New Roman" panose="02020603050405020304" pitchFamily="18" charset="0"/>
                    <a:ea typeface="+mn-ea"/>
                    <a:cs typeface="Times New Roman" panose="02020603050405020304" pitchFamily="18" charset="0"/>
                  </a:rPr>
                  <a:t>，</a:t>
                </a:r>
                <a:r>
                  <a:rPr lang="en-US" altLang="zh-CN" u="sng" dirty="0">
                    <a:solidFill>
                      <a:schemeClr val="accent1"/>
                    </a:solidFill>
                    <a:latin typeface="Times New Roman" panose="02020603050405020304" pitchFamily="18" charset="0"/>
                    <a:ea typeface="+mn-ea"/>
                    <a:cs typeface="Times New Roman" panose="02020603050405020304" pitchFamily="18" charset="0"/>
                  </a:rPr>
                  <a:t>…</a:t>
                </a:r>
                <a:r>
                  <a:rPr lang="zh-CN" altLang="en-US" u="sng" dirty="0">
                    <a:solidFill>
                      <a:schemeClr val="accent1"/>
                    </a:solidFill>
                    <a:latin typeface="Times New Roman" panose="02020603050405020304" pitchFamily="18" charset="0"/>
                    <a:ea typeface="+mn-ea"/>
                    <a:cs typeface="Times New Roman" panose="02020603050405020304" pitchFamily="18" charset="0"/>
                  </a:rPr>
                  <a:t>等代表原子态</a:t>
                </a:r>
                <a:r>
                  <a:rPr lang="zh-CN" altLang="en-US" dirty="0">
                    <a:latin typeface="Times New Roman" panose="02020603050405020304" pitchFamily="18" charset="0"/>
                    <a:ea typeface="+mn-ea"/>
                    <a:cs typeface="Times New Roman" panose="02020603050405020304" pitchFamily="18" charset="0"/>
                  </a:rPr>
                  <a:t>，并在左上角写一个</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字代表双重结构，在右下角标明</a:t>
                </a:r>
                <a:r>
                  <a:rPr lang="en-US" altLang="zh-CN" i="1" dirty="0">
                    <a:latin typeface="Times New Roman" panose="02020603050405020304" pitchFamily="18" charset="0"/>
                    <a:ea typeface="+mn-ea"/>
                    <a:cs typeface="Times New Roman" panose="02020603050405020304" pitchFamily="18" charset="0"/>
                  </a:rPr>
                  <a:t>J</a:t>
                </a:r>
                <a:r>
                  <a:rPr lang="zh-CN" altLang="en-US" dirty="0">
                    <a:latin typeface="Times New Roman" panose="02020603050405020304" pitchFamily="18" charset="0"/>
                    <a:ea typeface="+mn-ea"/>
                    <a:cs typeface="Times New Roman" panose="02020603050405020304" pitchFamily="18" charset="0"/>
                  </a:rPr>
                  <a:t>量子数。</a:t>
                </a:r>
              </a:p>
            </p:txBody>
          </p:sp>
        </mc:Choice>
        <mc:Fallback xmlns="">
          <p:sp>
            <p:nvSpPr>
              <p:cNvPr id="31751" name="Rectangle 4"/>
              <p:cNvSpPr>
                <a:spLocks noRot="1" noChangeAspect="1" noMove="1" noResize="1" noEditPoints="1" noAdjustHandles="1" noChangeArrowheads="1" noChangeShapeType="1" noTextEdit="1"/>
              </p:cNvSpPr>
              <p:nvPr/>
            </p:nvSpPr>
            <p:spPr bwMode="auto">
              <a:xfrm>
                <a:off x="466899" y="2349847"/>
                <a:ext cx="8208962" cy="3847207"/>
              </a:xfrm>
              <a:prstGeom prst="rect">
                <a:avLst/>
              </a:prstGeom>
              <a:blipFill rotWithShape="0">
                <a:blip r:embed="rId3"/>
                <a:stretch>
                  <a:fillRect l="-1189" t="-633" r="-1114" b="-20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28359" name="Object 7"/>
          <p:cNvGraphicFramePr>
            <a:graphicFrameLocks noChangeAspect="1"/>
          </p:cNvGraphicFramePr>
          <p:nvPr>
            <p:extLst>
              <p:ext uri="{D42A27DB-BD31-4B8C-83A1-F6EECF244321}">
                <p14:modId xmlns:p14="http://schemas.microsoft.com/office/powerpoint/2010/main" val="3300620621"/>
              </p:ext>
            </p:extLst>
          </p:nvPr>
        </p:nvGraphicFramePr>
        <p:xfrm>
          <a:off x="5507211" y="981422"/>
          <a:ext cx="2590800" cy="1423988"/>
        </p:xfrm>
        <a:graphic>
          <a:graphicData uri="http://schemas.openxmlformats.org/presentationml/2006/ole">
            <mc:AlternateContent xmlns:mc="http://schemas.openxmlformats.org/markup-compatibility/2006">
              <mc:Choice xmlns:v="urn:schemas-microsoft-com:vml" Requires="v">
                <p:oleObj spid="_x0000_s304184" r:id="rId4" imgW="672808" imgH="368140" progId="Equation.3">
                  <p:embed/>
                </p:oleObj>
              </mc:Choice>
              <mc:Fallback>
                <p:oleObj r:id="rId4" imgW="672808" imgH="3681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7211" y="981422"/>
                        <a:ext cx="2590800" cy="1423988"/>
                      </a:xfrm>
                      <a:prstGeom prst="rect">
                        <a:avLst/>
                      </a:prstGeom>
                      <a:solidFill>
                        <a:srgbClr val="FFCC99"/>
                      </a:solidFill>
                    </p:spPr>
                  </p:pic>
                </p:oleObj>
              </mc:Fallback>
            </mc:AlternateContent>
          </a:graphicData>
        </a:graphic>
      </p:graphicFrame>
      <p:sp>
        <p:nvSpPr>
          <p:cNvPr id="228361" name="AutoShape 9"/>
          <p:cNvSpPr>
            <a:spLocks noChangeArrowheads="1"/>
          </p:cNvSpPr>
          <p:nvPr/>
        </p:nvSpPr>
        <p:spPr bwMode="auto">
          <a:xfrm>
            <a:off x="4067349" y="189260"/>
            <a:ext cx="2520950" cy="431800"/>
          </a:xfrm>
          <a:prstGeom prst="wedgeRoundRectCallout">
            <a:avLst>
              <a:gd name="adj1" fmla="val 36523"/>
              <a:gd name="adj2" fmla="val 182722"/>
              <a:gd name="adj3" fmla="val 16667"/>
            </a:avLst>
          </a:prstGeom>
          <a:gradFill rotWithShape="1">
            <a:gsLst>
              <a:gs pos="0">
                <a:srgbClr val="5E2F00">
                  <a:alpha val="39998"/>
                </a:srgbClr>
              </a:gs>
              <a:gs pos="100000">
                <a:srgbClr val="CC6600">
                  <a:alpha val="39998"/>
                </a:srgb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ea typeface="楷体_GB2312" pitchFamily="49" charset="-122"/>
              </a:rPr>
              <a:t>能级结构的层数</a:t>
            </a:r>
          </a:p>
        </p:txBody>
      </p:sp>
    </p:spTree>
    <p:extLst>
      <p:ext uri="{BB962C8B-B14F-4D97-AF65-F5344CB8AC3E}">
        <p14:creationId xmlns:p14="http://schemas.microsoft.com/office/powerpoint/2010/main" val="3978431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28359"/>
                                        </p:tgtEl>
                                        <p:attrNameLst>
                                          <p:attrName>style.visibility</p:attrName>
                                        </p:attrNameLst>
                                      </p:cBhvr>
                                      <p:to>
                                        <p:strVal val="visible"/>
                                      </p:to>
                                    </p:set>
                                    <p:anim calcmode="lin" valueType="num">
                                      <p:cBhvr>
                                        <p:cTn id="7" dur="500" fill="hold"/>
                                        <p:tgtEl>
                                          <p:spTgt spid="228359"/>
                                        </p:tgtEl>
                                        <p:attrNameLst>
                                          <p:attrName>ppt_w</p:attrName>
                                        </p:attrNameLst>
                                      </p:cBhvr>
                                      <p:tavLst>
                                        <p:tav tm="0">
                                          <p:val>
                                            <p:fltVal val="0"/>
                                          </p:val>
                                        </p:tav>
                                        <p:tav tm="100000">
                                          <p:val>
                                            <p:strVal val="#ppt_w"/>
                                          </p:val>
                                        </p:tav>
                                      </p:tavLst>
                                    </p:anim>
                                    <p:anim calcmode="lin" valueType="num">
                                      <p:cBhvr>
                                        <p:cTn id="8" dur="500" fill="hold"/>
                                        <p:tgtEl>
                                          <p:spTgt spid="22835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8361"/>
                                        </p:tgtEl>
                                        <p:attrNameLst>
                                          <p:attrName>style.visibility</p:attrName>
                                        </p:attrNameLst>
                                      </p:cBhvr>
                                      <p:to>
                                        <p:strVal val="visible"/>
                                      </p:to>
                                    </p:set>
                                    <p:animEffect transition="in" filter="wipe(down)">
                                      <p:cBhvr>
                                        <p:cTn id="13" dur="500"/>
                                        <p:tgtEl>
                                          <p:spTgt spid="22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40175" y="1412776"/>
            <a:ext cx="8229600" cy="4525962"/>
          </a:xfrm>
        </p:spPr>
        <p:txBody>
          <a:bodyPr/>
          <a:lstStyle/>
          <a:p>
            <a:r>
              <a:rPr lang="en-US" altLang="zh-CN" sz="2400" dirty="0" smtClean="0"/>
              <a:t>Stern-</a:t>
            </a:r>
            <a:r>
              <a:rPr lang="en-US" altLang="zh-CN" sz="2400" dirty="0" err="1" smtClean="0"/>
              <a:t>Gerlach</a:t>
            </a:r>
            <a:r>
              <a:rPr lang="zh-CN" altLang="en-US" sz="2400" dirty="0" smtClean="0"/>
              <a:t>实验</a:t>
            </a:r>
            <a:endParaRPr lang="en-US" altLang="zh-CN" sz="2400" dirty="0" smtClean="0"/>
          </a:p>
          <a:p>
            <a:r>
              <a:rPr lang="zh-CN" altLang="en-US" sz="2400" dirty="0" smtClean="0"/>
              <a:t>证实</a:t>
            </a:r>
            <a:r>
              <a:rPr lang="zh-CN" altLang="en-US" sz="2400" dirty="0"/>
              <a:t>了原子在</a:t>
            </a:r>
            <a:r>
              <a:rPr lang="en-US" altLang="zh-CN" sz="2400" dirty="0"/>
              <a:t>(</a:t>
            </a:r>
            <a:r>
              <a:rPr lang="zh-CN" altLang="en-US" sz="2400" dirty="0"/>
              <a:t>不均匀</a:t>
            </a:r>
            <a:r>
              <a:rPr lang="en-US" altLang="zh-CN" sz="2400" dirty="0"/>
              <a:t>)</a:t>
            </a:r>
            <a:r>
              <a:rPr lang="zh-CN" altLang="en-US" sz="2400" dirty="0"/>
              <a:t>磁场中的空间量子化的存在，但只讨论了核外电子的轨道运动所相应的磁矩和角动量，仅给出了定性解释，而无法给出定量解释，对原子的了解还不全面，对原子的描述还不完整，所以暂时搁置在那里。现在我们知道原子的总磁矩是同总角动量联系的磁矩，这是轨道磁矩和自旋磁矩的联合（原子核磁矩很小，暂不考虑）。这时再</a:t>
            </a:r>
            <a:r>
              <a:rPr lang="zh-CN" altLang="en-US" sz="2400" dirty="0" smtClean="0"/>
              <a:t>把</a:t>
            </a:r>
            <a:r>
              <a:rPr lang="en-US" altLang="zh-CN" sz="2400" dirty="0"/>
              <a:t>Stern-</a:t>
            </a:r>
            <a:r>
              <a:rPr lang="en-US" altLang="zh-CN" sz="2400" dirty="0" err="1"/>
              <a:t>Gerlach</a:t>
            </a:r>
            <a:r>
              <a:rPr lang="zh-CN" altLang="en-US" sz="2400" dirty="0" smtClean="0"/>
              <a:t>实验</a:t>
            </a:r>
            <a:r>
              <a:rPr lang="zh-CN" altLang="en-US" sz="2400" dirty="0"/>
              <a:t>的结果同理论比较一下，就更有意义了。</a:t>
            </a:r>
          </a:p>
          <a:p>
            <a:endParaRPr lang="zh-CN" altLang="en-US" sz="2400" dirty="0"/>
          </a:p>
        </p:txBody>
      </p:sp>
      <p:sp>
        <p:nvSpPr>
          <p:cNvPr id="4" name="标题 3"/>
          <p:cNvSpPr>
            <a:spLocks noGrp="1"/>
          </p:cNvSpPr>
          <p:nvPr>
            <p:ph type="title"/>
          </p:nvPr>
        </p:nvSpPr>
        <p:spPr/>
        <p:txBody>
          <a:bodyPr>
            <a:normAutofit/>
          </a:bodyPr>
          <a:lstStyle/>
          <a:p>
            <a:r>
              <a:rPr lang="en-US" altLang="zh-CN" sz="2800" dirty="0"/>
              <a:t>S-G</a:t>
            </a:r>
            <a:r>
              <a:rPr lang="zh-CN" altLang="en-US" sz="2800" dirty="0"/>
              <a:t>实验与碱金属双线的</a:t>
            </a:r>
            <a:r>
              <a:rPr lang="zh-CN" altLang="en-US" sz="2800" dirty="0" smtClean="0"/>
              <a:t>解释</a:t>
            </a:r>
            <a:endParaRPr lang="zh-CN" altLang="en-US" sz="2800" dirty="0"/>
          </a:p>
        </p:txBody>
      </p:sp>
    </p:spTree>
    <p:extLst>
      <p:ext uri="{BB962C8B-B14F-4D97-AF65-F5344CB8AC3E}">
        <p14:creationId xmlns:p14="http://schemas.microsoft.com/office/powerpoint/2010/main" val="562158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9" name="Rectangle 5"/>
          <p:cNvSpPr>
            <a:spLocks noGrp="1" noChangeArrowheads="1"/>
          </p:cNvSpPr>
          <p:nvPr>
            <p:ph type="title"/>
          </p:nvPr>
        </p:nvSpPr>
        <p:spPr/>
        <p:txBody>
          <a:bodyPr/>
          <a:lstStyle/>
          <a:p>
            <a:endParaRPr lang="zh-CN" altLang="en-US"/>
          </a:p>
        </p:txBody>
      </p:sp>
    </p:spTree>
    <p:controls>
      <mc:AlternateContent xmlns:mc="http://schemas.openxmlformats.org/markup-compatibility/2006">
        <mc:Choice xmlns:v="urn:schemas-microsoft-com:vml" Requires="v">
          <p:control spid="305205" name="ShockwaveFlash1" r:id="rId2" imgW="8496360" imgH="5008680"/>
        </mc:Choice>
        <mc:Fallback>
          <p:control name="ShockwaveFlash1" r:id="rId2" imgW="8496360" imgH="5008680">
            <p:pic>
              <p:nvPicPr>
                <p:cNvPr id="2" name="ShockwaveFlash1"/>
                <p:cNvPicPr preferRelativeResize="0">
                  <a:picLocks noGrp="1" noChangeArrowheads="1" noChangeShapeType="1"/>
                </p:cNvPicPr>
                <p:nvPr/>
              </p:nvPicPr>
              <p:blipFill>
                <a:blip r:embed="rId4"/>
                <a:srcRect/>
                <a:stretch>
                  <a:fillRect/>
                </a:stretch>
              </p:blipFill>
              <p:spPr bwMode="auto">
                <a:xfrm>
                  <a:off x="317500" y="812800"/>
                  <a:ext cx="8496300" cy="500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86924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67" name="Object 3"/>
          <p:cNvGraphicFramePr>
            <a:graphicFrameLocks noChangeAspect="1"/>
          </p:cNvGraphicFramePr>
          <p:nvPr>
            <p:extLst/>
          </p:nvPr>
        </p:nvGraphicFramePr>
        <p:xfrm>
          <a:off x="1476375" y="1557933"/>
          <a:ext cx="1955800" cy="1833562"/>
        </p:xfrm>
        <a:graphic>
          <a:graphicData uri="http://schemas.openxmlformats.org/presentationml/2006/ole">
            <mc:AlternateContent xmlns:mc="http://schemas.openxmlformats.org/markup-compatibility/2006">
              <mc:Choice xmlns:v="urn:schemas-microsoft-com:vml" Requires="v">
                <p:oleObj spid="_x0000_s306433" name="公式" r:id="rId3" imgW="1333500" imgH="1244600" progId="Equation.3">
                  <p:embed/>
                </p:oleObj>
              </mc:Choice>
              <mc:Fallback>
                <p:oleObj name="公式" r:id="rId3" imgW="13335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57933"/>
                        <a:ext cx="1955800" cy="1833562"/>
                      </a:xfrm>
                      <a:prstGeom prst="rect">
                        <a:avLst/>
                      </a:prstGeom>
                      <a:solidFill>
                        <a:srgbClr val="99CCFF"/>
                      </a:solidFill>
                    </p:spPr>
                  </p:pic>
                </p:oleObj>
              </mc:Fallback>
            </mc:AlternateContent>
          </a:graphicData>
        </a:graphic>
      </p:graphicFrame>
      <p:graphicFrame>
        <p:nvGraphicFramePr>
          <p:cNvPr id="216071" name="Object 7"/>
          <p:cNvGraphicFramePr>
            <a:graphicFrameLocks noChangeAspect="1"/>
          </p:cNvGraphicFramePr>
          <p:nvPr>
            <p:extLst/>
          </p:nvPr>
        </p:nvGraphicFramePr>
        <p:xfrm>
          <a:off x="4427538" y="1702395"/>
          <a:ext cx="3200400" cy="1612900"/>
        </p:xfrm>
        <a:graphic>
          <a:graphicData uri="http://schemas.openxmlformats.org/presentationml/2006/ole">
            <mc:AlternateContent xmlns:mc="http://schemas.openxmlformats.org/markup-compatibility/2006">
              <mc:Choice xmlns:v="urn:schemas-microsoft-com:vml" Requires="v">
                <p:oleObj spid="_x0000_s306434" r:id="rId5" imgW="1854200" imgH="939800" progId="">
                  <p:embed/>
                </p:oleObj>
              </mc:Choice>
              <mc:Fallback>
                <p:oleObj r:id="rId5" imgW="1854200" imgH="939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702395"/>
                        <a:ext cx="3200400" cy="1612900"/>
                      </a:xfrm>
                      <a:prstGeom prst="rect">
                        <a:avLst/>
                      </a:prstGeom>
                      <a:solidFill>
                        <a:srgbClr val="FFCC99"/>
                      </a:solidFill>
                    </p:spPr>
                  </p:pic>
                </p:oleObj>
              </mc:Fallback>
            </mc:AlternateContent>
          </a:graphicData>
        </a:graphic>
      </p:graphicFrame>
      <p:graphicFrame>
        <p:nvGraphicFramePr>
          <p:cNvPr id="216073" name="Object 9"/>
          <p:cNvGraphicFramePr>
            <a:graphicFrameLocks noChangeAspect="1"/>
          </p:cNvGraphicFramePr>
          <p:nvPr>
            <p:extLst/>
          </p:nvPr>
        </p:nvGraphicFramePr>
        <p:xfrm>
          <a:off x="1511300" y="3801070"/>
          <a:ext cx="5722938" cy="1103313"/>
        </p:xfrm>
        <a:graphic>
          <a:graphicData uri="http://schemas.openxmlformats.org/presentationml/2006/ole">
            <mc:AlternateContent xmlns:mc="http://schemas.openxmlformats.org/markup-compatibility/2006">
              <mc:Choice xmlns:v="urn:schemas-microsoft-com:vml" Requires="v">
                <p:oleObj spid="_x0000_s306435" name="公式" r:id="rId7" imgW="3378200" imgH="647700" progId="Equation.3">
                  <p:embed/>
                </p:oleObj>
              </mc:Choice>
              <mc:Fallback>
                <p:oleObj name="公式" r:id="rId7" imgW="33782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801070"/>
                        <a:ext cx="5722938" cy="1103313"/>
                      </a:xfrm>
                      <a:prstGeom prst="rect">
                        <a:avLst/>
                      </a:prstGeom>
                      <a:solidFill>
                        <a:srgbClr val="FFFF99"/>
                      </a:solidFill>
                    </p:spPr>
                  </p:pic>
                </p:oleObj>
              </mc:Fallback>
            </mc:AlternateContent>
          </a:graphicData>
        </a:graphic>
      </p:graphicFrame>
      <p:graphicFrame>
        <p:nvGraphicFramePr>
          <p:cNvPr id="216075" name="Object 11"/>
          <p:cNvGraphicFramePr>
            <a:graphicFrameLocks noChangeAspect="1"/>
          </p:cNvGraphicFramePr>
          <p:nvPr>
            <p:extLst/>
          </p:nvPr>
        </p:nvGraphicFramePr>
        <p:xfrm>
          <a:off x="1509713" y="5312370"/>
          <a:ext cx="6051550" cy="996950"/>
        </p:xfrm>
        <a:graphic>
          <a:graphicData uri="http://schemas.openxmlformats.org/presentationml/2006/ole">
            <mc:AlternateContent xmlns:mc="http://schemas.openxmlformats.org/markup-compatibility/2006">
              <mc:Choice xmlns:v="urn:schemas-microsoft-com:vml" Requires="v">
                <p:oleObj spid="_x0000_s306436" name="公式" r:id="rId9" imgW="3873500" imgH="635000" progId="Equation.3">
                  <p:embed/>
                </p:oleObj>
              </mc:Choice>
              <mc:Fallback>
                <p:oleObj name="公式" r:id="rId9" imgW="3873500" imgH="63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713" y="5312370"/>
                        <a:ext cx="6051550" cy="996950"/>
                      </a:xfrm>
                      <a:prstGeom prst="rect">
                        <a:avLst/>
                      </a:prstGeom>
                      <a:solidFill>
                        <a:srgbClr val="CCFFFF"/>
                      </a:solidFill>
                    </p:spPr>
                  </p:pic>
                </p:oleObj>
              </mc:Fallback>
            </mc:AlternateContent>
          </a:graphicData>
        </a:graphic>
      </p:graphicFrame>
      <p:graphicFrame>
        <p:nvGraphicFramePr>
          <p:cNvPr id="6" name="Object 7"/>
          <p:cNvGraphicFramePr>
            <a:graphicFrameLocks noChangeAspect="1"/>
          </p:cNvGraphicFramePr>
          <p:nvPr>
            <p:extLst/>
          </p:nvPr>
        </p:nvGraphicFramePr>
        <p:xfrm>
          <a:off x="1512888" y="221580"/>
          <a:ext cx="6048375" cy="1119188"/>
        </p:xfrm>
        <a:graphic>
          <a:graphicData uri="http://schemas.openxmlformats.org/presentationml/2006/ole">
            <mc:AlternateContent xmlns:mc="http://schemas.openxmlformats.org/markup-compatibility/2006">
              <mc:Choice xmlns:v="urn:schemas-microsoft-com:vml" Requires="v">
                <p:oleObj spid="_x0000_s306437" r:id="rId11" imgW="3441700" imgH="635000" progId="Equation.3">
                  <p:embed/>
                </p:oleObj>
              </mc:Choice>
              <mc:Fallback>
                <p:oleObj r:id="rId11" imgW="3441700" imgH="635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888" y="221580"/>
                        <a:ext cx="6048375" cy="1119188"/>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69171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71"/>
                                        </p:tgtEl>
                                        <p:attrNameLst>
                                          <p:attrName>style.visibility</p:attrName>
                                        </p:attrNameLst>
                                      </p:cBhvr>
                                      <p:to>
                                        <p:strVal val="visible"/>
                                      </p:to>
                                    </p:set>
                                    <p:animEffect transition="in" filter="wipe(left)">
                                      <p:cBhvr>
                                        <p:cTn id="7" dur="500"/>
                                        <p:tgtEl>
                                          <p:spTgt spid="216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16073"/>
                                        </p:tgtEl>
                                        <p:attrNameLst>
                                          <p:attrName>style.visibility</p:attrName>
                                        </p:attrNameLst>
                                      </p:cBhvr>
                                      <p:to>
                                        <p:strVal val="visible"/>
                                      </p:to>
                                    </p:set>
                                    <p:anim calcmode="lin" valueType="num">
                                      <p:cBhvr>
                                        <p:cTn id="12" dur="500" fill="hold"/>
                                        <p:tgtEl>
                                          <p:spTgt spid="216073"/>
                                        </p:tgtEl>
                                        <p:attrNameLst>
                                          <p:attrName>ppt_w</p:attrName>
                                        </p:attrNameLst>
                                      </p:cBhvr>
                                      <p:tavLst>
                                        <p:tav tm="0">
                                          <p:val>
                                            <p:fltVal val="0"/>
                                          </p:val>
                                        </p:tav>
                                        <p:tav tm="100000">
                                          <p:val>
                                            <p:strVal val="#ppt_w"/>
                                          </p:val>
                                        </p:tav>
                                      </p:tavLst>
                                    </p:anim>
                                    <p:anim calcmode="lin" valueType="num">
                                      <p:cBhvr>
                                        <p:cTn id="13" dur="500" fill="hold"/>
                                        <p:tgtEl>
                                          <p:spTgt spid="21607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32" fill="hold" nodeType="click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amond(out)">
                                      <p:cBhvr>
                                        <p:cTn id="18" dur="1000"/>
                                        <p:tgtEl>
                                          <p:spTgt spid="2160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a:lnSpc>
                    <a:spcPct val="150000"/>
                  </a:lnSpc>
                </a:pPr>
                <a:r>
                  <a:rPr lang="zh-CN" altLang="en-US" sz="2400" dirty="0" smtClean="0"/>
                  <a:t>三维问题</a:t>
                </a:r>
                <a14:m>
                  <m:oMath xmlns:m="http://schemas.openxmlformats.org/officeDocument/2006/math">
                    <m:r>
                      <a:rPr lang="zh-CN" altLang="en-US" sz="2400" i="1" smtClean="0">
                        <a:latin typeface="Cambria Math" panose="02040503050406030204" pitchFamily="18" charset="0"/>
                      </a:rPr>
                      <m:t>⟹</m:t>
                    </m:r>
                  </m:oMath>
                </a14:m>
                <a:r>
                  <a:rPr lang="zh-CN" altLang="en-US" sz="2400" dirty="0" smtClean="0"/>
                  <a:t>三个守恒量</a:t>
                </a:r>
                <a:endParaRPr lang="en-US" altLang="zh-CN" sz="2400" dirty="0" smtClean="0"/>
              </a:p>
              <a:p>
                <a:pPr>
                  <a:lnSpc>
                    <a:spcPct val="150000"/>
                  </a:lnSpc>
                </a:pPr>
                <a:r>
                  <a:rPr lang="zh-CN" altLang="en-US" sz="2400" dirty="0"/>
                  <a:t>量子</a:t>
                </a:r>
                <a:r>
                  <a:rPr lang="zh-CN" altLang="en-US" sz="2400" dirty="0" smtClean="0"/>
                  <a:t>对易给出的三个守恒量：能量</a:t>
                </a:r>
                <a14:m>
                  <m:oMath xmlns:m="http://schemas.openxmlformats.org/officeDocument/2006/math">
                    <m:r>
                      <a:rPr lang="en-US" altLang="zh-CN" sz="2400" b="0" i="1" smtClean="0">
                        <a:latin typeface="Cambria Math" panose="02040503050406030204" pitchFamily="18" charset="0"/>
                      </a:rPr>
                      <m:t>𝐸</m:t>
                    </m:r>
                  </m:oMath>
                </a14:m>
                <a:r>
                  <a:rPr lang="en-US" altLang="zh-CN" sz="2400" dirty="0" smtClean="0"/>
                  <a:t>, </a:t>
                </a:r>
                <a:r>
                  <a:rPr lang="zh-CN" altLang="en-US" sz="2400" dirty="0" smtClean="0"/>
                  <a:t>角动量</a:t>
                </a:r>
                <a14:m>
                  <m:oMath xmlns:m="http://schemas.openxmlformats.org/officeDocument/2006/math">
                    <m:r>
                      <a:rPr lang="en-US" altLang="zh-CN" sz="2400" b="1" i="1" dirty="0" smtClean="0">
                        <a:latin typeface="Cambria Math" panose="02040503050406030204" pitchFamily="18" charset="0"/>
                      </a:rPr>
                      <m:t>𝑳</m:t>
                    </m:r>
                  </m:oMath>
                </a14:m>
                <a:r>
                  <a:rPr lang="en-US" altLang="zh-CN" sz="2400" dirty="0" smtClean="0"/>
                  <a:t>, </a:t>
                </a:r>
                <a:r>
                  <a:rPr lang="zh-CN" altLang="en-US" sz="2400" dirty="0" smtClean="0"/>
                  <a:t>角动量</a:t>
                </a:r>
                <a:r>
                  <a:rPr lang="en-US" altLang="zh-CN" sz="2400" dirty="0" smtClean="0"/>
                  <a:t>z</a:t>
                </a:r>
                <a:r>
                  <a:rPr lang="zh-CN" altLang="en-US" sz="2400" dirty="0" smtClean="0"/>
                  <a:t>轴分量</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𝑍</m:t>
                        </m:r>
                      </m:sub>
                    </m:sSub>
                  </m:oMath>
                </a14:m>
                <a:endParaRPr lang="en-US" altLang="zh-CN" sz="2400" b="1" i="1" dirty="0" smtClean="0"/>
              </a:p>
              <a:p>
                <a:pPr>
                  <a:lnSpc>
                    <a:spcPct val="150000"/>
                  </a:lnSpc>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𝛼</m:t>
                            </m:r>
                            <m:r>
                              <a:rPr lang="en-US" altLang="zh-CN" sz="2400" i="1">
                                <a:latin typeface="Cambria Math" panose="02040503050406030204" pitchFamily="18" charset="0"/>
                              </a:rPr>
                              <m:t>𝑐</m:t>
                            </m:r>
                          </m:e>
                        </m:d>
                      </m:e>
                      <m:sup>
                        <m:r>
                          <a:rPr lang="en-US" altLang="zh-CN" sz="2400" i="1">
                            <a:latin typeface="Cambria Math" panose="02040503050406030204" pitchFamily="18" charset="0"/>
                          </a:rPr>
                          <m:t>2</m:t>
                        </m:r>
                      </m:sup>
                    </m:sSup>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𝑍</m:t>
                            </m:r>
                          </m:e>
                          <m:sup>
                            <m:r>
                              <a:rPr lang="en-US" altLang="zh-CN" sz="2400" i="1">
                                <a:latin typeface="Cambria Math" panose="02040503050406030204" pitchFamily="18" charset="0"/>
                              </a:rPr>
                              <m:t>2</m:t>
                            </m:r>
                          </m:sup>
                        </m:sSup>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oMath>
                </a14:m>
                <a:r>
                  <a:rPr lang="zh-CN" altLang="en-US" sz="2400" b="1" dirty="0" smtClean="0">
                    <a:solidFill>
                      <a:srgbClr val="C00000"/>
                    </a:solidFill>
                  </a:rPr>
                  <a:t>主量子数</a:t>
                </a:r>
                <a:r>
                  <a:rPr lang="en-US" altLang="zh-CN" sz="2400" b="1" dirty="0" smtClean="0">
                    <a:solidFill>
                      <a:srgbClr val="C00000"/>
                    </a:solidFill>
                  </a:rPr>
                  <a:t>n</a:t>
                </a:r>
              </a:p>
              <a:p>
                <a:pPr>
                  <a:lnSpc>
                    <a:spcPct val="150000"/>
                  </a:lnSpc>
                </a:pPr>
                <a14:m>
                  <m:oMath xmlns:m="http://schemas.openxmlformats.org/officeDocument/2006/math">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𝑳</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ℏ</m:t>
                        </m:r>
                      </m:e>
                      <m:sup>
                        <m:r>
                          <a:rPr lang="en-US" altLang="zh-CN" sz="2400" b="0" i="1" smtClean="0">
                            <a:solidFill>
                              <a:schemeClr val="tx1"/>
                            </a:solidFill>
                            <a:latin typeface="Cambria Math" panose="02040503050406030204" pitchFamily="18" charset="0"/>
                          </a:rPr>
                          <m:t>2</m:t>
                        </m:r>
                      </m:sup>
                    </m:sSup>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𝑙</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𝑙</m:t>
                            </m:r>
                            <m:r>
                              <a:rPr lang="en-US" altLang="zh-CN" sz="2400" b="0" i="1" smtClean="0">
                                <a:solidFill>
                                  <a:schemeClr val="tx1"/>
                                </a:solidFill>
                                <a:latin typeface="Cambria Math" panose="02040503050406030204" pitchFamily="18" charset="0"/>
                              </a:rPr>
                              <m:t>+1</m:t>
                            </m:r>
                          </m:e>
                        </m:d>
                      </m:e>
                    </m:rad>
                    <m:r>
                      <a:rPr lang="en-US" altLang="zh-CN" sz="2400" b="0" i="1" smtClean="0">
                        <a:solidFill>
                          <a:schemeClr val="tx1"/>
                        </a:solidFill>
                        <a:latin typeface="Cambria Math" panose="02040503050406030204" pitchFamily="18" charset="0"/>
                      </a:rPr>
                      <m:t>ℏ,</m:t>
                    </m:r>
                  </m:oMath>
                </a14:m>
                <a:r>
                  <a:rPr lang="zh-CN" altLang="en-US" sz="2400" b="1" dirty="0" smtClean="0">
                    <a:solidFill>
                      <a:srgbClr val="0070C0"/>
                    </a:solidFill>
                  </a:rPr>
                  <a:t> 轨道角动量量子数</a:t>
                </a:r>
                <a14:m>
                  <m:oMath xmlns:m="http://schemas.openxmlformats.org/officeDocument/2006/math">
                    <m:r>
                      <a:rPr lang="en-US" altLang="zh-CN" sz="2400" b="1" i="1" dirty="0" smtClean="0">
                        <a:solidFill>
                          <a:srgbClr val="0070C0"/>
                        </a:solidFill>
                        <a:latin typeface="Cambria Math" panose="02040503050406030204" pitchFamily="18" charset="0"/>
                      </a:rPr>
                      <m:t>𝒍</m:t>
                    </m:r>
                  </m:oMath>
                </a14:m>
                <a:endParaRPr lang="en-US" altLang="zh-CN" sz="2400" b="1" dirty="0" smtClean="0">
                  <a:solidFill>
                    <a:srgbClr val="0070C0"/>
                  </a:solidFill>
                </a:endParaRPr>
              </a:p>
              <a:p>
                <a:pPr>
                  <a:lnSpc>
                    <a:spcPct val="150000"/>
                  </a:lnSpc>
                </a:pP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e>
                      <m:sub>
                        <m:r>
                          <a:rPr lang="en-US" altLang="zh-CN" sz="2400" b="0" i="1" smtClean="0">
                            <a:solidFill>
                              <a:schemeClr val="tx1"/>
                            </a:solidFill>
                            <a:latin typeface="Cambria Math" panose="02040503050406030204" pitchFamily="18" charset="0"/>
                          </a:rPr>
                          <m:t>𝑍</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𝑚</m:t>
                    </m:r>
                    <m:r>
                      <a:rPr lang="en-US" altLang="zh-CN" sz="2400" b="0" i="1" smtClean="0">
                        <a:solidFill>
                          <a:schemeClr val="tx1"/>
                        </a:solidFill>
                        <a:latin typeface="Cambria Math" panose="02040503050406030204" pitchFamily="18" charset="0"/>
                      </a:rPr>
                      <m:t>ℏ,</m:t>
                    </m:r>
                  </m:oMath>
                </a14:m>
                <a:r>
                  <a:rPr lang="zh-CN" altLang="en-US" sz="2400" b="1" dirty="0" smtClean="0">
                    <a:solidFill>
                      <a:srgbClr val="800080"/>
                    </a:solidFill>
                  </a:rPr>
                  <a:t>磁量子数</a:t>
                </a:r>
                <a14:m>
                  <m:oMath xmlns:m="http://schemas.openxmlformats.org/officeDocument/2006/math">
                    <m:r>
                      <a:rPr lang="en-US" altLang="zh-CN" sz="2400" b="1" i="1" dirty="0" smtClean="0">
                        <a:solidFill>
                          <a:srgbClr val="800080"/>
                        </a:solidFill>
                        <a:latin typeface="Cambria Math" panose="02040503050406030204" pitchFamily="18" charset="0"/>
                      </a:rPr>
                      <m:t>𝒎</m:t>
                    </m:r>
                  </m:oMath>
                </a14:m>
                <a:r>
                  <a:rPr lang="zh-CN" altLang="en-US" sz="2400" dirty="0" smtClean="0">
                    <a:solidFill>
                      <a:schemeClr val="tx1"/>
                    </a:solidFill>
                  </a:rPr>
                  <a:t>（加入磁场后发现）</a:t>
                </a:r>
                <a:endParaRPr lang="en-US" altLang="zh-CN" sz="2400" dirty="0" smtClean="0">
                  <a:solidFill>
                    <a:schemeClr val="tx1"/>
                  </a:solidFill>
                </a:endParaRPr>
              </a:p>
              <a:p>
                <a:pPr>
                  <a:lnSpc>
                    <a:spcPct val="150000"/>
                  </a:lnSpc>
                </a:pPr>
                <a:r>
                  <a:rPr lang="zh-CN" altLang="en-US" sz="2400" dirty="0" smtClean="0">
                    <a:solidFill>
                      <a:schemeClr val="tx1"/>
                    </a:solidFill>
                  </a:rPr>
                  <a:t>自旋自由度</a:t>
                </a:r>
                <a:r>
                  <a:rPr lang="en-US" altLang="zh-CN" sz="2400" dirty="0" smtClean="0">
                    <a:solidFill>
                      <a:schemeClr val="tx1"/>
                    </a:solidFill>
                  </a:rPr>
                  <a:t>&amp;</a:t>
                </a:r>
                <a:r>
                  <a:rPr lang="zh-CN" altLang="en-US" sz="2400" dirty="0" smtClean="0">
                    <a:solidFill>
                      <a:schemeClr val="tx1"/>
                    </a:solidFill>
                  </a:rPr>
                  <a:t>自旋量子数？</a:t>
                </a:r>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守恒量</a:t>
            </a:r>
            <a:r>
              <a:rPr lang="en-US" altLang="zh-CN" sz="2800" dirty="0" smtClean="0"/>
              <a:t>&amp;</a:t>
            </a:r>
            <a:r>
              <a:rPr lang="zh-CN" altLang="en-US" sz="2800" dirty="0" smtClean="0"/>
              <a:t>量子化</a:t>
            </a:r>
            <a:endParaRPr lang="zh-CN" altLang="en-US" sz="2800" dirty="0"/>
          </a:p>
        </p:txBody>
      </p:sp>
    </p:spTree>
    <p:extLst>
      <p:ext uri="{BB962C8B-B14F-4D97-AF65-F5344CB8AC3E}">
        <p14:creationId xmlns:p14="http://schemas.microsoft.com/office/powerpoint/2010/main" val="98136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0646" y="1018878"/>
            <a:ext cx="8208962"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mn-ea"/>
                <a:ea typeface="+mn-ea"/>
              </a:rPr>
              <a:t>   </a:t>
            </a:r>
            <a:r>
              <a:rPr lang="zh-CN" altLang="en-US" dirty="0" smtClean="0">
                <a:latin typeface="+mn-ea"/>
                <a:ea typeface="+mn-ea"/>
              </a:rPr>
              <a:t>上式给</a:t>
            </a:r>
            <a:r>
              <a:rPr lang="zh-CN" altLang="en-US" dirty="0">
                <a:latin typeface="+mn-ea"/>
                <a:ea typeface="+mn-ea"/>
              </a:rPr>
              <a:t>出原子受不均匀磁场的作用到达屏幕时的横向移动；那公式是</a:t>
            </a:r>
          </a:p>
        </p:txBody>
      </p:sp>
      <p:sp>
        <p:nvSpPr>
          <p:cNvPr id="231428" name="Rectangle 4"/>
          <p:cNvSpPr>
            <a:spLocks noChangeArrowheads="1"/>
          </p:cNvSpPr>
          <p:nvPr/>
        </p:nvSpPr>
        <p:spPr bwMode="auto">
          <a:xfrm>
            <a:off x="387771" y="2890540"/>
            <a:ext cx="8243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mn-ea"/>
                <a:ea typeface="+mn-ea"/>
              </a:rPr>
              <a:t>现在我们理解，上式中的</a:t>
            </a:r>
            <a:r>
              <a:rPr lang="en-US" altLang="zh-CN" i="1">
                <a:latin typeface="+mn-ea"/>
                <a:ea typeface="+mn-ea"/>
              </a:rPr>
              <a:t>μ</a:t>
            </a:r>
            <a:r>
              <a:rPr lang="en-US" altLang="zh-CN" i="1" baseline="-4000">
                <a:latin typeface="+mn-ea"/>
                <a:ea typeface="+mn-ea"/>
              </a:rPr>
              <a:t>z</a:t>
            </a:r>
            <a:r>
              <a:rPr lang="zh-CN" altLang="en-US">
                <a:latin typeface="+mn-ea"/>
                <a:ea typeface="+mn-ea"/>
              </a:rPr>
              <a:t>应该是原子总磁矩在磁场方向的分量，它的数值应该是</a:t>
            </a:r>
          </a:p>
        </p:txBody>
      </p:sp>
      <p:graphicFrame>
        <p:nvGraphicFramePr>
          <p:cNvPr id="231430" name="Object 6"/>
          <p:cNvGraphicFramePr>
            <a:graphicFrameLocks noChangeAspect="1"/>
          </p:cNvGraphicFramePr>
          <p:nvPr>
            <p:extLst>
              <p:ext uri="{D42A27DB-BD31-4B8C-83A1-F6EECF244321}">
                <p14:modId xmlns:p14="http://schemas.microsoft.com/office/powerpoint/2010/main" val="2051719595"/>
              </p:ext>
            </p:extLst>
          </p:nvPr>
        </p:nvGraphicFramePr>
        <p:xfrm>
          <a:off x="1395833" y="3682703"/>
          <a:ext cx="4706938" cy="922337"/>
        </p:xfrm>
        <a:graphic>
          <a:graphicData uri="http://schemas.openxmlformats.org/presentationml/2006/ole">
            <mc:AlternateContent xmlns:mc="http://schemas.openxmlformats.org/markup-compatibility/2006">
              <mc:Choice xmlns:v="urn:schemas-microsoft-com:vml" Requires="v">
                <p:oleObj spid="_x0000_s307254" name="公式" r:id="rId3" imgW="2971800" imgH="584200" progId="Equation.3">
                  <p:embed/>
                </p:oleObj>
              </mc:Choice>
              <mc:Fallback>
                <p:oleObj name="公式" r:id="rId3" imgW="2971800" imgH="584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833" y="3682703"/>
                        <a:ext cx="4706938" cy="922337"/>
                      </a:xfrm>
                      <a:prstGeom prst="rect">
                        <a:avLst/>
                      </a:prstGeom>
                      <a:solidFill>
                        <a:srgbClr val="FFCC99"/>
                      </a:solidFill>
                    </p:spPr>
                  </p:pic>
                </p:oleObj>
              </mc:Fallback>
            </mc:AlternateContent>
          </a:graphicData>
        </a:graphic>
      </p:graphicFrame>
      <p:pic>
        <p:nvPicPr>
          <p:cNvPr id="2" name="图片 1"/>
          <p:cNvPicPr>
            <a:picLocks noChangeAspect="1"/>
          </p:cNvPicPr>
          <p:nvPr/>
        </p:nvPicPr>
        <p:blipFill rotWithShape="1">
          <a:blip r:embed="rId5"/>
          <a:srcRect r="63855"/>
          <a:stretch/>
        </p:blipFill>
        <p:spPr>
          <a:xfrm>
            <a:off x="2987824" y="1988840"/>
            <a:ext cx="1926180" cy="873221"/>
          </a:xfrm>
          <a:prstGeom prst="rect">
            <a:avLst/>
          </a:prstGeom>
        </p:spPr>
      </p:pic>
      <p:pic>
        <p:nvPicPr>
          <p:cNvPr id="3" name="图片 2"/>
          <p:cNvPicPr>
            <a:picLocks noChangeAspect="1"/>
          </p:cNvPicPr>
          <p:nvPr/>
        </p:nvPicPr>
        <p:blipFill rotWithShape="1">
          <a:blip r:embed="rId6"/>
          <a:srcRect r="47857" b="46090"/>
          <a:stretch/>
        </p:blipFill>
        <p:spPr>
          <a:xfrm>
            <a:off x="1424433" y="4969992"/>
            <a:ext cx="2664296" cy="854422"/>
          </a:xfrm>
          <a:prstGeom prst="rect">
            <a:avLst/>
          </a:prstGeom>
        </p:spPr>
      </p:pic>
    </p:spTree>
    <p:extLst>
      <p:ext uri="{BB962C8B-B14F-4D97-AF65-F5344CB8AC3E}">
        <p14:creationId xmlns:p14="http://schemas.microsoft.com/office/powerpoint/2010/main" val="2523877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28"/>
                                        </p:tgtEl>
                                        <p:attrNameLst>
                                          <p:attrName>style.visibility</p:attrName>
                                        </p:attrNameLst>
                                      </p:cBhvr>
                                      <p:to>
                                        <p:strVal val="visible"/>
                                      </p:to>
                                    </p:set>
                                    <p:animEffect transition="in" filter="wipe(left)">
                                      <p:cBhvr>
                                        <p:cTn id="7" dur="500"/>
                                        <p:tgtEl>
                                          <p:spTgt spid="2314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31430"/>
                                        </p:tgtEl>
                                        <p:attrNameLst>
                                          <p:attrName>style.visibility</p:attrName>
                                        </p:attrNameLst>
                                      </p:cBhvr>
                                      <p:to>
                                        <p:strVal val="visible"/>
                                      </p:to>
                                    </p:set>
                                    <p:anim calcmode="lin" valueType="num">
                                      <p:cBhvr>
                                        <p:cTn id="12" dur="500" fill="hold"/>
                                        <p:tgtEl>
                                          <p:spTgt spid="231430"/>
                                        </p:tgtEl>
                                        <p:attrNameLst>
                                          <p:attrName>ppt_w</p:attrName>
                                        </p:attrNameLst>
                                      </p:cBhvr>
                                      <p:tavLst>
                                        <p:tav tm="0">
                                          <p:val>
                                            <p:fltVal val="0"/>
                                          </p:val>
                                        </p:tav>
                                        <p:tav tm="100000">
                                          <p:val>
                                            <p:strVal val="#ppt_w"/>
                                          </p:val>
                                        </p:tav>
                                      </p:tavLst>
                                    </p:anim>
                                    <p:anim calcmode="lin" valueType="num">
                                      <p:cBhvr>
                                        <p:cTn id="13" dur="500" fill="hold"/>
                                        <p:tgtEl>
                                          <p:spTgt spid="2314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44" name="Rectangle 2"/>
              <p:cNvSpPr>
                <a:spLocks noChangeArrowheads="1"/>
              </p:cNvSpPr>
              <p:nvPr/>
            </p:nvSpPr>
            <p:spPr bwMode="auto">
              <a:xfrm>
                <a:off x="539552" y="692696"/>
                <a:ext cx="8064500" cy="42165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dirty="0" smtClean="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当 </a:t>
                </a:r>
                <a:r>
                  <a:rPr lang="en-US" altLang="zh-CN" i="1" dirty="0">
                    <a:solidFill>
                      <a:schemeClr val="tx1"/>
                    </a:solidFill>
                    <a:latin typeface="Times New Roman" panose="02020603050405020304" pitchFamily="18" charset="0"/>
                    <a:ea typeface="+mn-ea"/>
                    <a:cs typeface="Times New Roman" panose="02020603050405020304" pitchFamily="18" charset="0"/>
                  </a:rPr>
                  <a:t>g</a:t>
                </a:r>
                <a:r>
                  <a:rPr lang="en-US" altLang="zh-CN" dirty="0">
                    <a:solidFill>
                      <a:schemeClr val="tx1"/>
                    </a:solidFill>
                    <a:latin typeface="Times New Roman" panose="02020603050405020304" pitchFamily="18" charset="0"/>
                    <a:ea typeface="+mn-ea"/>
                    <a:cs typeface="Times New Roman" panose="02020603050405020304" pitchFamily="18" charset="0"/>
                  </a:rPr>
                  <a:t>≠0 </a:t>
                </a:r>
                <a:r>
                  <a:rPr lang="zh-CN" altLang="en-US" dirty="0">
                    <a:solidFill>
                      <a:schemeClr val="tx1"/>
                    </a:solidFill>
                    <a:latin typeface="Times New Roman" panose="02020603050405020304" pitchFamily="18" charset="0"/>
                    <a:ea typeface="+mn-ea"/>
                    <a:cs typeface="Times New Roman" panose="02020603050405020304" pitchFamily="18" charset="0"/>
                  </a:rPr>
                  <a:t>时，有几个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值，相片上就有几个黑条，也代表 </a:t>
                </a:r>
                <a:r>
                  <a:rPr lang="en-US" altLang="zh-CN" i="1" dirty="0" err="1">
                    <a:solidFill>
                      <a:schemeClr val="tx1"/>
                    </a:solidFill>
                    <a:latin typeface="Times New Roman" panose="02020603050405020304" pitchFamily="18" charset="0"/>
                    <a:ea typeface="+mn-ea"/>
                    <a:cs typeface="Times New Roman" panose="02020603050405020304" pitchFamily="18" charset="0"/>
                  </a:rPr>
                  <a:t>μ</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baseline="-30000" dirty="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有几个取向。按理论应该有（</a:t>
                </a:r>
                <a:r>
                  <a:rPr lang="en-US" altLang="zh-CN" dirty="0">
                    <a:solidFill>
                      <a:schemeClr val="tx1"/>
                    </a:solidFill>
                    <a:latin typeface="Times New Roman" panose="02020603050405020304" pitchFamily="18" charset="0"/>
                    <a:ea typeface="+mn-ea"/>
                    <a:cs typeface="Times New Roman" panose="02020603050405020304" pitchFamily="18" charset="0"/>
                  </a:rPr>
                  <a:t>2</a:t>
                </a:r>
                <a:r>
                  <a:rPr lang="en-US" altLang="zh-CN" i="1"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）个取向。所以从黑条的数目就可以知道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值。另外，黑条离中线的距离 </a:t>
                </a:r>
                <a:r>
                  <a:rPr lang="en-US" altLang="zh-CN" i="1" dirty="0">
                    <a:solidFill>
                      <a:schemeClr val="tx1"/>
                    </a:solidFill>
                    <a:latin typeface="Times New Roman" panose="02020603050405020304" pitchFamily="18" charset="0"/>
                    <a:ea typeface="+mn-ea"/>
                    <a:cs typeface="Times New Roman" panose="02020603050405020304" pitchFamily="18" charset="0"/>
                  </a:rPr>
                  <a:t>Z</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2 </a:t>
                </a:r>
                <a:r>
                  <a:rPr lang="zh-CN" altLang="en-US" dirty="0">
                    <a:solidFill>
                      <a:schemeClr val="tx1"/>
                    </a:solidFill>
                    <a:latin typeface="Times New Roman" panose="02020603050405020304" pitchFamily="18" charset="0"/>
                    <a:ea typeface="+mn-ea"/>
                    <a:cs typeface="Times New Roman" panose="02020603050405020304" pitchFamily="18" charset="0"/>
                  </a:rPr>
                  <a:t>同 </a:t>
                </a:r>
                <a:r>
                  <a:rPr lang="en-US" altLang="zh-CN" i="1" dirty="0" err="1">
                    <a:solidFill>
                      <a:schemeClr val="tx1"/>
                    </a:solidFill>
                    <a:latin typeface="Times New Roman" panose="02020603050405020304" pitchFamily="18" charset="0"/>
                    <a:ea typeface="+mn-ea"/>
                    <a:cs typeface="Times New Roman" panose="02020603050405020304" pitchFamily="18" charset="0"/>
                  </a:rPr>
                  <a:t>M</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dirty="0" err="1">
                    <a:solidFill>
                      <a:schemeClr val="tx1"/>
                    </a:solidFill>
                    <a:latin typeface="Times New Roman" panose="02020603050405020304" pitchFamily="18" charset="0"/>
                    <a:ea typeface="+mn-ea"/>
                    <a:cs typeface="Times New Roman" panose="02020603050405020304" pitchFamily="18" charset="0"/>
                  </a:rPr>
                  <a:t>g</a:t>
                </a:r>
                <a:r>
                  <a:rPr lang="en-US" altLang="zh-CN" i="1" baseline="-30000" dirty="0" err="1">
                    <a:solidFill>
                      <a:schemeClr val="tx1"/>
                    </a:solidFill>
                    <a:latin typeface="Times New Roman" panose="02020603050405020304" pitchFamily="18" charset="0"/>
                    <a:ea typeface="+mn-ea"/>
                    <a:cs typeface="Times New Roman" panose="02020603050405020304" pitchFamily="18" charset="0"/>
                  </a:rPr>
                  <a:t>J</a:t>
                </a:r>
                <a:r>
                  <a:rPr lang="en-US" altLang="zh-CN" i="1" baseline="-30000" dirty="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tx1"/>
                    </a:solidFill>
                    <a:latin typeface="Times New Roman" panose="02020603050405020304" pitchFamily="18" charset="0"/>
                    <a:ea typeface="+mn-ea"/>
                    <a:cs typeface="Times New Roman" panose="02020603050405020304" pitchFamily="18" charset="0"/>
                  </a:rPr>
                  <a:t>成正比。知道了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当然也就知道了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a:t>
                </a:r>
                <a:r>
                  <a:rPr lang="zh-CN" altLang="en-US" dirty="0">
                    <a:solidFill>
                      <a:schemeClr val="tx1"/>
                    </a:solidFill>
                    <a:latin typeface="Times New Roman" panose="02020603050405020304" pitchFamily="18" charset="0"/>
                    <a:ea typeface="+mn-ea"/>
                    <a:cs typeface="Times New Roman" panose="02020603050405020304" pitchFamily="18" charset="0"/>
                  </a:rPr>
                  <a:t>，就能由实验求出 </a:t>
                </a:r>
                <a:r>
                  <a:rPr lang="en-US" altLang="zh-CN" i="1" dirty="0">
                    <a:solidFill>
                      <a:schemeClr val="tx1"/>
                    </a:solidFill>
                    <a:latin typeface="Times New Roman" panose="02020603050405020304" pitchFamily="18" charset="0"/>
                    <a:ea typeface="+mn-ea"/>
                    <a:cs typeface="Times New Roman" panose="02020603050405020304" pitchFamily="18" charset="0"/>
                  </a:rPr>
                  <a:t>g </a:t>
                </a:r>
                <a:r>
                  <a:rPr lang="zh-CN" altLang="en-US" dirty="0">
                    <a:solidFill>
                      <a:schemeClr val="tx1"/>
                    </a:solidFill>
                    <a:latin typeface="Times New Roman" panose="02020603050405020304" pitchFamily="18" charset="0"/>
                    <a:ea typeface="+mn-ea"/>
                    <a:cs typeface="Times New Roman" panose="02020603050405020304" pitchFamily="18" charset="0"/>
                  </a:rPr>
                  <a:t>值。因此这个实验可以验证空间量子化的理论，并可以对一个还不了解的原子态测定 </a:t>
                </a:r>
                <a:r>
                  <a:rPr lang="en-US" altLang="zh-CN" i="1" dirty="0">
                    <a:solidFill>
                      <a:schemeClr val="tx1"/>
                    </a:solidFill>
                    <a:latin typeface="Times New Roman" panose="02020603050405020304" pitchFamily="18" charset="0"/>
                    <a:ea typeface="+mn-ea"/>
                    <a:cs typeface="Times New Roman" panose="02020603050405020304" pitchFamily="18" charset="0"/>
                  </a:rPr>
                  <a:t>J </a:t>
                </a:r>
                <a:r>
                  <a:rPr lang="zh-CN" altLang="en-US" dirty="0">
                    <a:solidFill>
                      <a:schemeClr val="tx1"/>
                    </a:solidFill>
                    <a:latin typeface="Times New Roman" panose="02020603050405020304" pitchFamily="18" charset="0"/>
                    <a:ea typeface="+mn-ea"/>
                    <a:cs typeface="Times New Roman" panose="02020603050405020304" pitchFamily="18" charset="0"/>
                  </a:rPr>
                  <a:t>值和 </a:t>
                </a:r>
                <a:r>
                  <a:rPr lang="en-US" altLang="zh-CN" i="1" dirty="0">
                    <a:solidFill>
                      <a:schemeClr val="tx1"/>
                    </a:solidFill>
                    <a:latin typeface="Times New Roman" panose="02020603050405020304" pitchFamily="18" charset="0"/>
                    <a:ea typeface="+mn-ea"/>
                    <a:cs typeface="Times New Roman" panose="02020603050405020304" pitchFamily="18" charset="0"/>
                  </a:rPr>
                  <a:t>g </a:t>
                </a:r>
                <a:r>
                  <a:rPr lang="zh-CN" altLang="en-US" dirty="0">
                    <a:solidFill>
                      <a:schemeClr val="tx1"/>
                    </a:solidFill>
                    <a:latin typeface="Times New Roman" panose="02020603050405020304" pitchFamily="18" charset="0"/>
                    <a:ea typeface="+mn-ea"/>
                    <a:cs typeface="Times New Roman" panose="02020603050405020304" pitchFamily="18" charset="0"/>
                  </a:rPr>
                  <a:t>值，从而可以推断这个状态的性质。</a:t>
                </a:r>
              </a:p>
              <a:p>
                <a:pPr algn="just">
                  <a:spcBef>
                    <a:spcPct val="0"/>
                  </a:spcBef>
                  <a:buClrTx/>
                  <a:buFontTx/>
                  <a:buNone/>
                </a:pPr>
                <a:r>
                  <a:rPr lang="zh-CN" altLang="en-US" b="1" dirty="0">
                    <a:solidFill>
                      <a:schemeClr val="tx1"/>
                    </a:solidFill>
                    <a:latin typeface="Times New Roman" panose="02020603050405020304" pitchFamily="18" charset="0"/>
                    <a:ea typeface="+mn-ea"/>
                    <a:cs typeface="Times New Roman" panose="02020603050405020304" pitchFamily="18" charset="0"/>
                  </a:rPr>
                  <a:t>    </a:t>
                </a:r>
                <a:r>
                  <a:rPr lang="zh-CN" altLang="en-US" dirty="0" smtClean="0">
                    <a:solidFill>
                      <a:schemeClr val="tx1"/>
                    </a:solidFill>
                    <a:latin typeface="Times New Roman" panose="02020603050405020304" pitchFamily="18" charset="0"/>
                    <a:ea typeface="+mn-ea"/>
                    <a:cs typeface="Times New Roman" panose="02020603050405020304" pitchFamily="18" charset="0"/>
                  </a:rPr>
                  <a:t>前面我们说</a:t>
                </a:r>
                <a:r>
                  <a:rPr lang="zh-CN" altLang="en-US" dirty="0">
                    <a:solidFill>
                      <a:schemeClr val="tx1"/>
                    </a:solidFill>
                    <a:latin typeface="Times New Roman" panose="02020603050405020304" pitchFamily="18" charset="0"/>
                    <a:ea typeface="+mn-ea"/>
                    <a:cs typeface="Times New Roman" panose="02020603050405020304" pitchFamily="18" charset="0"/>
                  </a:rPr>
                  <a:t>到对银（或氢）原子的实验出现了两条黑线。</a:t>
                </a:r>
                <a:r>
                  <a:rPr lang="zh-CN" altLang="en-US" dirty="0" smtClean="0">
                    <a:solidFill>
                      <a:schemeClr val="tx1"/>
                    </a:solidFill>
                    <a:latin typeface="Times New Roman" panose="02020603050405020304" pitchFamily="18" charset="0"/>
                    <a:ea typeface="+mn-ea"/>
                    <a:cs typeface="Times New Roman" panose="02020603050405020304" pitchFamily="18" charset="0"/>
                  </a:rPr>
                  <a:t>现在就</a:t>
                </a:r>
                <a:r>
                  <a:rPr lang="zh-CN" altLang="en-US" dirty="0">
                    <a:solidFill>
                      <a:schemeClr val="tx1"/>
                    </a:solidFill>
                    <a:latin typeface="Times New Roman" panose="02020603050405020304" pitchFamily="18" charset="0"/>
                    <a:ea typeface="+mn-ea"/>
                    <a:cs typeface="Times New Roman" panose="02020603050405020304" pitchFamily="18" charset="0"/>
                  </a:rPr>
                  <a:t>很容易理解，从高温容器射出的氢原子处于基态，</a:t>
                </a:r>
                <a:r>
                  <a:rPr lang="zh-CN" altLang="en-US" dirty="0" smtClean="0">
                    <a:solidFill>
                      <a:schemeClr val="tx1"/>
                    </a:solidFill>
                    <a:latin typeface="Times New Roman" panose="02020603050405020304" pitchFamily="18" charset="0"/>
                    <a:ea typeface="+mn-ea"/>
                    <a:cs typeface="Times New Roman" panose="02020603050405020304" pitchFamily="18" charset="0"/>
                  </a:rPr>
                  <a:t>因而</a:t>
                </a:r>
                <a14:m>
                  <m:oMath xmlns:m="http://schemas.openxmlformats.org/officeDocument/2006/math">
                    <m:r>
                      <a:rPr lang="en-US" altLang="zh-CN" b="0" i="1" dirty="0" smtClean="0">
                        <a:solidFill>
                          <a:schemeClr val="tx1"/>
                        </a:solidFill>
                        <a:latin typeface="Cambria Math" panose="02040503050406030204" pitchFamily="18" charset="0"/>
                        <a:ea typeface="+mn-ea"/>
                      </a:rPr>
                      <m:t>𝑛</m:t>
                    </m:r>
                    <m:r>
                      <a:rPr lang="en-US" altLang="zh-CN" b="0" i="1" dirty="0" smtClean="0">
                        <a:solidFill>
                          <a:schemeClr val="tx1"/>
                        </a:solidFill>
                        <a:latin typeface="Cambria Math" panose="02040503050406030204" pitchFamily="18" charset="0"/>
                        <a:ea typeface="+mn-ea"/>
                      </a:rPr>
                      <m:t>=1</m:t>
                    </m:r>
                  </m:oMath>
                </a14:m>
                <a:r>
                  <a:rPr lang="zh-CN" altLang="en-US" dirty="0" smtClean="0">
                    <a:solidFill>
                      <a:schemeClr val="tx1"/>
                    </a:solidFill>
                    <a:latin typeface="Times New Roman" panose="02020603050405020304" pitchFamily="18" charset="0"/>
                    <a:ea typeface="+mn-ea"/>
                    <a:cs typeface="Times New Roman" panose="02020603050405020304" pitchFamily="18" charset="0"/>
                  </a:rPr>
                  <a:t>，</a:t>
                </a:r>
                <a:r>
                  <a:rPr lang="en-US" altLang="zh-CN" i="1" dirty="0" smtClean="0">
                    <a:solidFill>
                      <a:schemeClr val="tx1"/>
                    </a:solidFill>
                    <a:latin typeface="Times New Roman" panose="02020603050405020304" pitchFamily="18" charset="0"/>
                    <a:ea typeface="+mn-ea"/>
                    <a:cs typeface="Times New Roman" panose="02020603050405020304" pitchFamily="18" charset="0"/>
                  </a:rPr>
                  <a:t>L</a:t>
                </a:r>
                <a:r>
                  <a:rPr lang="en-US" altLang="zh-CN" dirty="0" smtClean="0">
                    <a:solidFill>
                      <a:schemeClr val="tx1"/>
                    </a:solidFill>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b="0" i="1" dirty="0" smtClean="0">
                        <a:solidFill>
                          <a:schemeClr val="tx1"/>
                        </a:solidFill>
                        <a:latin typeface="Cambria Math" panose="02040503050406030204" pitchFamily="18" charset="0"/>
                        <a:ea typeface="+mn-ea"/>
                      </a:rPr>
                      <m:t>𝑙</m:t>
                    </m:r>
                  </m:oMath>
                </a14:m>
                <a:r>
                  <a:rPr lang="en-US" altLang="zh-CN" dirty="0" smtClean="0">
                    <a:solidFill>
                      <a:schemeClr val="tx1"/>
                    </a:solidFill>
                    <a:latin typeface="Times New Roman" panose="02020603050405020304" pitchFamily="18" charset="0"/>
                    <a:ea typeface="+mn-ea"/>
                    <a:cs typeface="Times New Roman" panose="02020603050405020304" pitchFamily="18" charset="0"/>
                  </a:rPr>
                  <a:t>=0</a:t>
                </a:r>
                <a:r>
                  <a:rPr lang="zh-CN" altLang="en-US" dirty="0" smtClean="0">
                    <a:solidFill>
                      <a:schemeClr val="tx1"/>
                    </a:solidFill>
                    <a:latin typeface="Times New Roman" panose="02020603050405020304" pitchFamily="18" charset="0"/>
                    <a:ea typeface="+mn-ea"/>
                    <a:cs typeface="Times New Roman" panose="02020603050405020304" pitchFamily="18" charset="0"/>
                  </a:rPr>
                  <a:t>，</a:t>
                </a:r>
                <a:r>
                  <a:rPr lang="zh-CN" altLang="en-US" dirty="0">
                    <a:solidFill>
                      <a:schemeClr val="tx1"/>
                    </a:solidFill>
                    <a:latin typeface="Times New Roman" panose="02020603050405020304" pitchFamily="18" charset="0"/>
                    <a:ea typeface="+mn-ea"/>
                    <a:cs typeface="Times New Roman" panose="02020603050405020304" pitchFamily="18" charset="0"/>
                  </a:rPr>
                  <a:t>从而，</a:t>
                </a:r>
                <a:r>
                  <a:rPr lang="en-US" altLang="zh-CN" i="1"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=0+</a:t>
                </a:r>
                <a:r>
                  <a:rPr lang="en-US" altLang="zh-CN" i="1" dirty="0">
                    <a:solidFill>
                      <a:schemeClr val="tx1"/>
                    </a:solidFill>
                    <a:latin typeface="Times New Roman" panose="02020603050405020304" pitchFamily="18" charset="0"/>
                    <a:ea typeface="+mn-ea"/>
                    <a:cs typeface="Times New Roman" panose="02020603050405020304" pitchFamily="18" charset="0"/>
                  </a:rPr>
                  <a:t>s</a:t>
                </a:r>
                <a:r>
                  <a:rPr lang="en-US" altLang="zh-CN" dirty="0">
                    <a:solidFill>
                      <a:schemeClr val="tx1"/>
                    </a:solidFill>
                    <a:latin typeface="Times New Roman" panose="02020603050405020304" pitchFamily="18" charset="0"/>
                    <a:ea typeface="+mn-ea"/>
                    <a:cs typeface="Times New Roman" panose="02020603050405020304" pitchFamily="18" charset="0"/>
                  </a:rPr>
                  <a:t>=1/2</a:t>
                </a: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en-US" altLang="zh-CN" i="1" dirty="0">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a:t>
                </a:r>
                <a:r>
                  <a:rPr lang="en-US" altLang="zh-CN" i="1" dirty="0" err="1">
                    <a:solidFill>
                      <a:schemeClr val="tx1"/>
                    </a:solidFill>
                    <a:latin typeface="Times New Roman" panose="02020603050405020304" pitchFamily="18" charset="0"/>
                    <a:ea typeface="+mn-ea"/>
                    <a:cs typeface="Times New Roman" panose="02020603050405020304" pitchFamily="18" charset="0"/>
                  </a:rPr>
                  <a:t>m</a:t>
                </a:r>
                <a:r>
                  <a:rPr lang="en-US" altLang="zh-CN" i="1" baseline="-8000" dirty="0" err="1">
                    <a:solidFill>
                      <a:schemeClr val="tx1"/>
                    </a:solidFill>
                    <a:latin typeface="Times New Roman" panose="02020603050405020304" pitchFamily="18" charset="0"/>
                    <a:ea typeface="+mn-ea"/>
                    <a:cs typeface="Times New Roman" panose="02020603050405020304" pitchFamily="18" charset="0"/>
                  </a:rPr>
                  <a:t>j</a:t>
                </a:r>
                <a:r>
                  <a:rPr lang="en-US" altLang="zh-CN" dirty="0">
                    <a:solidFill>
                      <a:schemeClr val="tx1"/>
                    </a:solidFill>
                    <a:latin typeface="Times New Roman" panose="02020603050405020304" pitchFamily="18" charset="0"/>
                    <a:ea typeface="+mn-ea"/>
                    <a:cs typeface="Times New Roman" panose="02020603050405020304" pitchFamily="18" charset="0"/>
                  </a:rPr>
                  <a:t>=±1/2</a:t>
                </a:r>
                <a:r>
                  <a:rPr lang="zh-CN" altLang="en-US" dirty="0">
                    <a:solidFill>
                      <a:schemeClr val="tx1"/>
                    </a:solidFill>
                    <a:latin typeface="Times New Roman" panose="02020603050405020304" pitchFamily="18" charset="0"/>
                    <a:ea typeface="+mn-ea"/>
                    <a:cs typeface="Times New Roman" panose="02020603050405020304" pitchFamily="18" charset="0"/>
                  </a:rPr>
                  <a:t>，由前式计算出，</a:t>
                </a:r>
                <a14:m>
                  <m:oMath xmlns:m="http://schemas.openxmlformats.org/officeDocument/2006/math">
                    <m:r>
                      <m:rPr>
                        <m:sty m:val="p"/>
                      </m:rPr>
                      <a:rPr lang="en-US" altLang="zh-CN" b="0" i="0" dirty="0" smtClean="0">
                        <a:solidFill>
                          <a:schemeClr val="tx1"/>
                        </a:solidFill>
                        <a:latin typeface="Cambria Math" panose="02040503050406030204" pitchFamily="18" charset="0"/>
                        <a:ea typeface="+mn-ea"/>
                      </a:rPr>
                      <m:t>g</m:t>
                    </m:r>
                    <m:r>
                      <a:rPr lang="en-US" altLang="zh-CN" b="0" i="1" baseline="-30000" dirty="0" err="1" smtClean="0">
                        <a:solidFill>
                          <a:schemeClr val="tx1"/>
                        </a:solidFill>
                        <a:latin typeface="Cambria Math" panose="02040503050406030204" pitchFamily="18" charset="0"/>
                        <a:ea typeface="+mn-ea"/>
                      </a:rPr>
                      <m:t>𝐽</m:t>
                    </m:r>
                    <m:r>
                      <a:rPr lang="en-US" altLang="zh-CN" b="0" i="1" dirty="0" smtClean="0">
                        <a:solidFill>
                          <a:schemeClr val="tx1"/>
                        </a:solidFill>
                        <a:latin typeface="Cambria Math" panose="02040503050406030204" pitchFamily="18" charset="0"/>
                        <a:ea typeface="+mn-ea"/>
                      </a:rPr>
                      <m:t>=</m:t>
                    </m:r>
                    <m:r>
                      <m:rPr>
                        <m:sty m:val="p"/>
                      </m:rPr>
                      <a:rPr lang="en-US" altLang="zh-CN" b="0" i="0" dirty="0" err="1" smtClean="0">
                        <a:solidFill>
                          <a:schemeClr val="tx1"/>
                        </a:solidFill>
                        <a:latin typeface="Cambria Math" panose="02040503050406030204" pitchFamily="18" charset="0"/>
                        <a:ea typeface="+mn-ea"/>
                      </a:rPr>
                      <m:t>g</m:t>
                    </m:r>
                    <m:r>
                      <a:rPr lang="en-US" altLang="zh-CN" b="0" i="1" baseline="-8000" dirty="0" err="1" smtClean="0">
                        <a:solidFill>
                          <a:schemeClr val="tx1"/>
                        </a:solidFill>
                        <a:latin typeface="Cambria Math" panose="02040503050406030204" pitchFamily="18" charset="0"/>
                        <a:ea typeface="+mn-ea"/>
                      </a:rPr>
                      <m:t>𝑠</m:t>
                    </m:r>
                    <m:r>
                      <a:rPr lang="en-US" altLang="zh-CN" b="0" i="1" dirty="0" smtClean="0">
                        <a:solidFill>
                          <a:schemeClr val="tx1"/>
                        </a:solidFill>
                        <a:latin typeface="Cambria Math" panose="02040503050406030204" pitchFamily="18" charset="0"/>
                        <a:ea typeface="+mn-ea"/>
                      </a:rPr>
                      <m:t>=2</m:t>
                    </m:r>
                  </m:oMath>
                </a14:m>
                <a:r>
                  <a:rPr lang="zh-CN" altLang="en-US" dirty="0">
                    <a:solidFill>
                      <a:schemeClr val="tx1"/>
                    </a:solidFill>
                    <a:latin typeface="Times New Roman" panose="02020603050405020304" pitchFamily="18" charset="0"/>
                    <a:ea typeface="+mn-ea"/>
                    <a:cs typeface="Times New Roman" panose="02020603050405020304" pitchFamily="18" charset="0"/>
                  </a:rPr>
                  <a:t>，故</a:t>
                </a:r>
                <a14:m>
                  <m:oMath xmlns:m="http://schemas.openxmlformats.org/officeDocument/2006/math">
                    <m:r>
                      <a:rPr lang="en-US" altLang="zh-CN" b="0" i="1" dirty="0" smtClean="0">
                        <a:solidFill>
                          <a:schemeClr val="tx1"/>
                        </a:solidFill>
                        <a:latin typeface="Cambria Math" panose="02040503050406030204" pitchFamily="18" charset="0"/>
                        <a:ea typeface="+mn-ea"/>
                      </a:rPr>
                      <m:t>𝑀</m:t>
                    </m:r>
                    <m:r>
                      <a:rPr lang="en-US" altLang="zh-CN" b="0" i="1" baseline="-30000" dirty="0" err="1" smtClean="0">
                        <a:solidFill>
                          <a:schemeClr val="tx1"/>
                        </a:solidFill>
                        <a:latin typeface="Cambria Math" panose="02040503050406030204" pitchFamily="18" charset="0"/>
                        <a:ea typeface="+mn-ea"/>
                      </a:rPr>
                      <m:t>𝐽</m:t>
                    </m:r>
                    <m:r>
                      <m:rPr>
                        <m:sty m:val="p"/>
                      </m:rPr>
                      <a:rPr lang="en-US" altLang="zh-CN" b="0" i="0" dirty="0" err="1" smtClean="0">
                        <a:solidFill>
                          <a:schemeClr val="tx1"/>
                        </a:solidFill>
                        <a:latin typeface="Cambria Math" panose="02040503050406030204" pitchFamily="18" charset="0"/>
                        <a:ea typeface="+mn-ea"/>
                      </a:rPr>
                      <m:t>g</m:t>
                    </m:r>
                    <m:r>
                      <a:rPr lang="en-US" altLang="zh-CN" b="0" i="1" baseline="-30000" dirty="0" err="1" smtClean="0">
                        <a:solidFill>
                          <a:schemeClr val="tx1"/>
                        </a:solidFill>
                        <a:latin typeface="Cambria Math" panose="02040503050406030204" pitchFamily="18" charset="0"/>
                        <a:ea typeface="+mn-ea"/>
                      </a:rPr>
                      <m:t>𝐽</m:t>
                    </m:r>
                    <m:r>
                      <a:rPr lang="en-US" altLang="zh-CN" b="0" i="1" dirty="0" smtClean="0">
                        <a:solidFill>
                          <a:schemeClr val="tx1"/>
                        </a:solidFill>
                        <a:latin typeface="Cambria Math" panose="02040503050406030204" pitchFamily="18" charset="0"/>
                        <a:ea typeface="+mn-ea"/>
                      </a:rPr>
                      <m:t> </m:t>
                    </m:r>
                    <m:r>
                      <a:rPr lang="en-US" altLang="zh-CN" b="0" i="1" dirty="0">
                        <a:solidFill>
                          <a:schemeClr val="tx1"/>
                        </a:solidFill>
                        <a:latin typeface="Cambria Math" panose="02040503050406030204" pitchFamily="18" charset="0"/>
                        <a:ea typeface="+mn-ea"/>
                      </a:rPr>
                      <m:t>=</m:t>
                    </m:r>
                    <m:r>
                      <a:rPr lang="en-US" altLang="zh-CN" b="0" i="1" dirty="0" err="1" smtClean="0">
                        <a:solidFill>
                          <a:schemeClr val="tx1"/>
                        </a:solidFill>
                        <a:latin typeface="Cambria Math" panose="02040503050406030204" pitchFamily="18" charset="0"/>
                        <a:ea typeface="+mn-ea"/>
                      </a:rPr>
                      <m:t>𝑚</m:t>
                    </m:r>
                    <m:r>
                      <a:rPr lang="en-US" altLang="zh-CN" b="0" i="1" baseline="-8000" dirty="0" err="1" smtClean="0">
                        <a:solidFill>
                          <a:schemeClr val="tx1"/>
                        </a:solidFill>
                        <a:latin typeface="Cambria Math" panose="02040503050406030204" pitchFamily="18" charset="0"/>
                        <a:ea typeface="+mn-ea"/>
                      </a:rPr>
                      <m:t>𝑠</m:t>
                    </m:r>
                    <m:r>
                      <m:rPr>
                        <m:sty m:val="p"/>
                      </m:rPr>
                      <a:rPr lang="en-US" altLang="zh-CN" b="0" i="0" dirty="0" err="1" smtClean="0">
                        <a:solidFill>
                          <a:schemeClr val="tx1"/>
                        </a:solidFill>
                        <a:latin typeface="Cambria Math" panose="02040503050406030204" pitchFamily="18" charset="0"/>
                        <a:ea typeface="+mn-ea"/>
                      </a:rPr>
                      <m:t>g</m:t>
                    </m:r>
                    <m:r>
                      <a:rPr lang="en-US" altLang="zh-CN" b="0" i="1" baseline="-8000" dirty="0" smtClean="0">
                        <a:solidFill>
                          <a:schemeClr val="tx1"/>
                        </a:solidFill>
                        <a:latin typeface="Cambria Math" panose="02040503050406030204" pitchFamily="18" charset="0"/>
                        <a:ea typeface="+mn-ea"/>
                      </a:rPr>
                      <m:t>𝑠</m:t>
                    </m:r>
                    <m:r>
                      <a:rPr lang="en-US" altLang="zh-CN" b="0" i="1" dirty="0">
                        <a:solidFill>
                          <a:schemeClr val="tx1"/>
                        </a:solidFill>
                        <a:latin typeface="Cambria Math" panose="02040503050406030204" pitchFamily="18" charset="0"/>
                        <a:ea typeface="+mn-ea"/>
                      </a:rPr>
                      <m:t>=±1</m:t>
                    </m:r>
                  </m:oMath>
                </a14:m>
                <a:r>
                  <a:rPr lang="zh-CN" altLang="en-US" dirty="0">
                    <a:solidFill>
                      <a:schemeClr val="tx1"/>
                    </a:solidFill>
                    <a:latin typeface="Times New Roman" panose="02020603050405020304" pitchFamily="18" charset="0"/>
                    <a:ea typeface="+mn-ea"/>
                    <a:cs typeface="Times New Roman" panose="02020603050405020304" pitchFamily="18" charset="0"/>
                  </a:rPr>
                  <a:t>，于是：</a:t>
                </a:r>
              </a:p>
            </p:txBody>
          </p:sp>
        </mc:Choice>
        <mc:Fallback xmlns="">
          <p:sp>
            <p:nvSpPr>
              <p:cNvPr id="35844" name="Rectangle 2"/>
              <p:cNvSpPr>
                <a:spLocks noRot="1" noChangeAspect="1" noMove="1" noResize="1" noEditPoints="1" noAdjustHandles="1" noChangeArrowheads="1" noChangeShapeType="1" noTextEdit="1"/>
              </p:cNvSpPr>
              <p:nvPr/>
            </p:nvSpPr>
            <p:spPr bwMode="auto">
              <a:xfrm>
                <a:off x="539552" y="692696"/>
                <a:ext cx="8064500" cy="4216539"/>
              </a:xfrm>
              <a:prstGeom prst="rect">
                <a:avLst/>
              </a:prstGeom>
              <a:blipFill rotWithShape="0">
                <a:blip r:embed="rId3"/>
                <a:stretch>
                  <a:fillRect l="-1210" t="-579" r="-4992" b="-202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32452" name="Object 4"/>
          <p:cNvGraphicFramePr>
            <a:graphicFrameLocks noChangeAspect="1"/>
          </p:cNvGraphicFramePr>
          <p:nvPr>
            <p:extLst>
              <p:ext uri="{D42A27DB-BD31-4B8C-83A1-F6EECF244321}">
                <p14:modId xmlns:p14="http://schemas.microsoft.com/office/powerpoint/2010/main" val="923286675"/>
              </p:ext>
            </p:extLst>
          </p:nvPr>
        </p:nvGraphicFramePr>
        <p:xfrm>
          <a:off x="2051720" y="5085184"/>
          <a:ext cx="2916238" cy="1065212"/>
        </p:xfrm>
        <a:graphic>
          <a:graphicData uri="http://schemas.openxmlformats.org/presentationml/2006/ole">
            <mc:AlternateContent xmlns:mc="http://schemas.openxmlformats.org/markup-compatibility/2006">
              <mc:Choice xmlns:v="urn:schemas-microsoft-com:vml" Requires="v">
                <p:oleObj spid="_x0000_s308279" name="Equation" r:id="rId4" imgW="1600200" imgH="584200" progId="Equation.3">
                  <p:embed/>
                </p:oleObj>
              </mc:Choice>
              <mc:Fallback>
                <p:oleObj name="Equation" r:id="rId4" imgW="1600200" imgH="584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5085184"/>
                        <a:ext cx="2916238" cy="1065212"/>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279294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diamond(out)">
                                      <p:cBhvr>
                                        <p:cTn id="7" dur="10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68313" y="1412875"/>
            <a:ext cx="9144000" cy="307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b="1">
                <a:solidFill>
                  <a:schemeClr val="tx1"/>
                </a:solidFill>
                <a:latin typeface="Times New Roman" panose="02020603050405020304" pitchFamily="18" charset="0"/>
                <a:ea typeface="楷体_GB2312" pitchFamily="49" charset="-122"/>
              </a:rPr>
              <a:t>具体实验所对应的参数为</a:t>
            </a:r>
            <a:r>
              <a:rPr lang="en-US" altLang="zh-CN" b="1">
                <a:solidFill>
                  <a:schemeClr val="tx1"/>
                </a:solidFill>
                <a:latin typeface="Times New Roman" panose="02020603050405020304" pitchFamily="18" charset="0"/>
                <a:ea typeface="楷体_GB2312" pitchFamily="49" charset="-122"/>
              </a:rPr>
              <a:t>:</a:t>
            </a:r>
          </a:p>
          <a:p>
            <a:pPr algn="just" eaLnBrk="1" hangingPunct="1">
              <a:spcBef>
                <a:spcPct val="0"/>
              </a:spcBef>
              <a:buClrTx/>
              <a:buFontTx/>
              <a:buNone/>
            </a:pPr>
            <a:endParaRPr lang="en-US" altLang="zh-CN" b="1">
              <a:solidFill>
                <a:schemeClr val="tx1"/>
              </a:solidFill>
              <a:latin typeface="Times New Roman" panose="02020603050405020304" pitchFamily="18" charset="0"/>
              <a:ea typeface="楷体_GB2312" pitchFamily="49" charset="-122"/>
            </a:endParaRPr>
          </a:p>
          <a:p>
            <a:pPr algn="just">
              <a:spcBef>
                <a:spcPct val="0"/>
              </a:spcBef>
              <a:buClrTx/>
              <a:buFontTx/>
              <a:buNone/>
            </a:pPr>
            <a:r>
              <a:rPr lang="en-US" altLang="zh-CN" b="1">
                <a:solidFill>
                  <a:schemeClr val="tx1"/>
                </a:solidFill>
                <a:latin typeface="Times New Roman" panose="02020603050405020304" pitchFamily="18" charset="0"/>
                <a:ea typeface="楷体_GB2312" pitchFamily="49" charset="-122"/>
              </a:rPr>
              <a:t>        </a:t>
            </a:r>
            <a:r>
              <a:rPr lang="en-US" altLang="zh-CN" i="1">
                <a:solidFill>
                  <a:schemeClr val="tx1"/>
                </a:solidFill>
                <a:latin typeface="Times New Roman" panose="02020603050405020304" pitchFamily="18" charset="0"/>
                <a:ea typeface="楷体_GB2312" pitchFamily="49" charset="-122"/>
              </a:rPr>
              <a:t>d</a:t>
            </a:r>
            <a:r>
              <a:rPr lang="en-US" altLang="zh-CN">
                <a:solidFill>
                  <a:schemeClr val="tx1"/>
                </a:solidFill>
                <a:latin typeface="Times New Roman" panose="02020603050405020304" pitchFamily="18" charset="0"/>
                <a:ea typeface="楷体_GB2312" pitchFamily="49" charset="-122"/>
              </a:rPr>
              <a:t>=1m</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D</a:t>
            </a:r>
            <a:r>
              <a:rPr lang="en-US" altLang="zh-CN">
                <a:solidFill>
                  <a:schemeClr val="tx1"/>
                </a:solidFill>
                <a:latin typeface="Times New Roman" panose="02020603050405020304" pitchFamily="18" charset="0"/>
                <a:ea typeface="楷体_GB2312" pitchFamily="49" charset="-122"/>
              </a:rPr>
              <a:t>=2m</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T</a:t>
            </a:r>
            <a:r>
              <a:rPr lang="en-US" altLang="zh-CN">
                <a:solidFill>
                  <a:schemeClr val="tx1"/>
                </a:solidFill>
                <a:latin typeface="Times New Roman" panose="02020603050405020304" pitchFamily="18" charset="0"/>
                <a:ea typeface="楷体_GB2312" pitchFamily="49" charset="-122"/>
              </a:rPr>
              <a:t>=400K</a:t>
            </a:r>
            <a:r>
              <a:rPr lang="zh-CN" altLang="en-US">
                <a:solidFill>
                  <a:schemeClr val="tx1"/>
                </a:solidFill>
                <a:latin typeface="Times New Roman" panose="02020603050405020304" pitchFamily="18" charset="0"/>
                <a:ea typeface="楷体_GB2312" pitchFamily="49" charset="-122"/>
              </a:rPr>
              <a:t>，</a:t>
            </a:r>
          </a:p>
          <a:p>
            <a:pPr algn="just">
              <a:spcBef>
                <a:spcPct val="0"/>
              </a:spcBef>
              <a:buClrTx/>
              <a:buFontTx/>
              <a:buNone/>
            </a:pPr>
            <a:endParaRPr lang="zh-CN" altLang="en-US" b="1">
              <a:solidFill>
                <a:schemeClr val="tx1"/>
              </a:solidFill>
              <a:latin typeface="Times New Roman" panose="02020603050405020304" pitchFamily="18" charset="0"/>
              <a:ea typeface="楷体_GB2312" pitchFamily="49" charset="-122"/>
            </a:endParaRPr>
          </a:p>
          <a:p>
            <a:pPr algn="just">
              <a:spcBef>
                <a:spcPct val="0"/>
              </a:spcBef>
              <a:buClrTx/>
              <a:buFontTx/>
              <a:buNone/>
            </a:pPr>
            <a:r>
              <a:rPr lang="zh-CN" altLang="en-US" b="1">
                <a:solidFill>
                  <a:schemeClr val="tx1"/>
                </a:solidFill>
                <a:latin typeface="Times New Roman" panose="02020603050405020304" pitchFamily="18" charset="0"/>
                <a:ea typeface="楷体_GB2312" pitchFamily="49" charset="-122"/>
              </a:rPr>
              <a:t>再利用常数：</a:t>
            </a:r>
          </a:p>
          <a:p>
            <a:pPr algn="just">
              <a:spcBef>
                <a:spcPct val="0"/>
              </a:spcBef>
              <a:buClrTx/>
              <a:buFontTx/>
              <a:buNone/>
            </a:pPr>
            <a:r>
              <a:rPr lang="en-US" altLang="zh-CN" b="1">
                <a:solidFill>
                  <a:schemeClr val="tx1"/>
                </a:solidFill>
                <a:latin typeface="Times New Roman" panose="02020603050405020304" pitchFamily="18" charset="0"/>
                <a:ea typeface="楷体_GB2312" pitchFamily="49" charset="-122"/>
              </a:rPr>
              <a:t>       </a:t>
            </a:r>
            <a:r>
              <a:rPr lang="en-US" altLang="zh-CN" i="1">
                <a:solidFill>
                  <a:schemeClr val="tx1"/>
                </a:solidFill>
                <a:latin typeface="Times New Roman" panose="02020603050405020304" pitchFamily="18" charset="0"/>
                <a:ea typeface="楷体_GB2312" pitchFamily="49" charset="-122"/>
              </a:rPr>
              <a:t>k</a:t>
            </a:r>
            <a:r>
              <a:rPr lang="en-US" altLang="zh-CN">
                <a:solidFill>
                  <a:schemeClr val="tx1"/>
                </a:solidFill>
                <a:latin typeface="Times New Roman" panose="02020603050405020304" pitchFamily="18" charset="0"/>
                <a:ea typeface="楷体_GB2312" pitchFamily="49" charset="-122"/>
              </a:rPr>
              <a:t>=8.617×10</a:t>
            </a:r>
            <a:r>
              <a:rPr lang="en-US" altLang="zh-CN" baseline="30000">
                <a:solidFill>
                  <a:schemeClr val="tx1"/>
                </a:solidFill>
                <a:latin typeface="Times New Roman" panose="02020603050405020304" pitchFamily="18" charset="0"/>
                <a:ea typeface="楷体_GB2312" pitchFamily="49" charset="-122"/>
              </a:rPr>
              <a:t>-5</a:t>
            </a:r>
            <a:r>
              <a:rPr lang="en-US" altLang="zh-CN">
                <a:solidFill>
                  <a:schemeClr val="tx1"/>
                </a:solidFill>
                <a:latin typeface="Times New Roman" panose="02020603050405020304" pitchFamily="18" charset="0"/>
                <a:ea typeface="楷体_GB2312" pitchFamily="49" charset="-122"/>
              </a:rPr>
              <a:t>eV/K</a:t>
            </a:r>
            <a:r>
              <a:rPr lang="zh-CN" altLang="en-US">
                <a:solidFill>
                  <a:schemeClr val="tx1"/>
                </a:solidFill>
                <a:latin typeface="Times New Roman" panose="02020603050405020304" pitchFamily="18" charset="0"/>
                <a:ea typeface="楷体_GB2312" pitchFamily="49" charset="-122"/>
              </a:rPr>
              <a:t>；</a:t>
            </a:r>
            <a:r>
              <a:rPr lang="en-US" altLang="zh-CN" i="1">
                <a:solidFill>
                  <a:schemeClr val="tx1"/>
                </a:solidFill>
                <a:latin typeface="Times New Roman" panose="02020603050405020304" pitchFamily="18" charset="0"/>
                <a:ea typeface="楷体_GB2312" pitchFamily="49" charset="-122"/>
              </a:rPr>
              <a:t>u</a:t>
            </a:r>
            <a:r>
              <a:rPr lang="en-US" altLang="zh-CN" i="1" baseline="-30000">
                <a:solidFill>
                  <a:schemeClr val="tx1"/>
                </a:solidFill>
                <a:latin typeface="Times New Roman" panose="02020603050405020304" pitchFamily="18" charset="0"/>
                <a:ea typeface="楷体_GB2312" pitchFamily="49" charset="-122"/>
              </a:rPr>
              <a:t>B</a:t>
            </a:r>
            <a:r>
              <a:rPr lang="en-US" altLang="zh-CN">
                <a:solidFill>
                  <a:schemeClr val="tx1"/>
                </a:solidFill>
                <a:latin typeface="Times New Roman" panose="02020603050405020304" pitchFamily="18" charset="0"/>
                <a:ea typeface="楷体_GB2312" pitchFamily="49" charset="-122"/>
              </a:rPr>
              <a:t>=0.5788×10</a:t>
            </a:r>
            <a:r>
              <a:rPr lang="en-US" altLang="zh-CN" baseline="30000">
                <a:solidFill>
                  <a:schemeClr val="tx1"/>
                </a:solidFill>
                <a:latin typeface="Times New Roman" panose="02020603050405020304" pitchFamily="18" charset="0"/>
                <a:ea typeface="楷体_GB2312" pitchFamily="49" charset="-122"/>
              </a:rPr>
              <a:t>-4</a:t>
            </a:r>
            <a:r>
              <a:rPr lang="en-US" altLang="zh-CN">
                <a:solidFill>
                  <a:schemeClr val="tx1"/>
                </a:solidFill>
                <a:latin typeface="Times New Roman" panose="02020603050405020304" pitchFamily="18" charset="0"/>
                <a:ea typeface="楷体_GB2312" pitchFamily="49" charset="-122"/>
              </a:rPr>
              <a:t>eV/T</a:t>
            </a:r>
            <a:r>
              <a:rPr lang="en-US" altLang="zh-CN" b="1">
                <a:solidFill>
                  <a:schemeClr val="tx1"/>
                </a:solidFill>
                <a:latin typeface="Times New Roman" panose="02020603050405020304" pitchFamily="18" charset="0"/>
                <a:ea typeface="楷体_GB2312" pitchFamily="49" charset="-122"/>
              </a:rPr>
              <a:t>,</a:t>
            </a:r>
          </a:p>
          <a:p>
            <a:pPr algn="just">
              <a:spcBef>
                <a:spcPct val="0"/>
              </a:spcBef>
              <a:buClrTx/>
              <a:buFontTx/>
              <a:buNone/>
            </a:pPr>
            <a:r>
              <a:rPr lang="zh-CN" altLang="en-US" b="1">
                <a:solidFill>
                  <a:schemeClr val="tx1"/>
                </a:solidFill>
                <a:latin typeface="Times New Roman" panose="02020603050405020304" pitchFamily="18" charset="0"/>
                <a:ea typeface="楷体_GB2312" pitchFamily="49" charset="-122"/>
              </a:rPr>
              <a:t>我们即可求出</a:t>
            </a:r>
          </a:p>
          <a:p>
            <a:pPr algn="just">
              <a:spcBef>
                <a:spcPct val="0"/>
              </a:spcBef>
              <a:buClrTx/>
              <a:buFontTx/>
              <a:buNone/>
            </a:pPr>
            <a:r>
              <a:rPr lang="zh-CN" altLang="en-US">
                <a:solidFill>
                  <a:schemeClr val="tx1"/>
                </a:solidFill>
                <a:latin typeface="Times New Roman" panose="02020603050405020304" pitchFamily="18" charset="0"/>
                <a:ea typeface="楷体_GB2312" pitchFamily="49" charset="-122"/>
              </a:rPr>
              <a:t>       </a:t>
            </a:r>
            <a:r>
              <a:rPr lang="en-US" altLang="zh-CN" sz="2800" i="1">
                <a:solidFill>
                  <a:schemeClr val="tx1"/>
                </a:solidFill>
                <a:latin typeface="Times New Roman" panose="02020603050405020304" pitchFamily="18" charset="0"/>
                <a:ea typeface="楷体_GB2312" pitchFamily="49" charset="-122"/>
              </a:rPr>
              <a:t>z</a:t>
            </a:r>
            <a:r>
              <a:rPr lang="en-US" altLang="zh-CN" sz="2800" i="1" baseline="-30000">
                <a:solidFill>
                  <a:schemeClr val="tx1"/>
                </a:solidFill>
                <a:latin typeface="Times New Roman" panose="02020603050405020304" pitchFamily="18" charset="0"/>
                <a:ea typeface="楷体_GB2312" pitchFamily="49" charset="-122"/>
              </a:rPr>
              <a:t>2</a:t>
            </a:r>
            <a:r>
              <a:rPr lang="en-US" altLang="zh-CN">
                <a:solidFill>
                  <a:schemeClr val="tx1"/>
                </a:solidFill>
                <a:latin typeface="Times New Roman" panose="02020603050405020304" pitchFamily="18" charset="0"/>
                <a:ea typeface="楷体_GB2312" pitchFamily="49" charset="-122"/>
              </a:rPr>
              <a:t>=±1.12cm</a:t>
            </a:r>
          </a:p>
        </p:txBody>
      </p:sp>
      <p:graphicFrame>
        <p:nvGraphicFramePr>
          <p:cNvPr id="36867" name="Object 3"/>
          <p:cNvGraphicFramePr>
            <a:graphicFrameLocks noChangeAspect="1"/>
          </p:cNvGraphicFramePr>
          <p:nvPr/>
        </p:nvGraphicFramePr>
        <p:xfrm>
          <a:off x="4859338" y="1989138"/>
          <a:ext cx="1584325" cy="688975"/>
        </p:xfrm>
        <a:graphic>
          <a:graphicData uri="http://schemas.openxmlformats.org/presentationml/2006/ole">
            <mc:AlternateContent xmlns:mc="http://schemas.openxmlformats.org/markup-compatibility/2006">
              <mc:Choice xmlns:v="urn:schemas-microsoft-com:vml" Requires="v">
                <p:oleObj spid="_x0000_s309301" r:id="rId3" imgW="939392" imgH="406224" progId="Equation.3">
                  <p:embed/>
                </p:oleObj>
              </mc:Choice>
              <mc:Fallback>
                <p:oleObj r:id="rId3" imgW="939392"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989138"/>
                        <a:ext cx="15843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8" name="Rectangle 4"/>
          <p:cNvSpPr>
            <a:spLocks noChangeArrowheads="1"/>
          </p:cNvSpPr>
          <p:nvPr/>
        </p:nvSpPr>
        <p:spPr bwMode="auto">
          <a:xfrm>
            <a:off x="611188" y="4581525"/>
            <a:ext cx="83534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它表明基态氢原子束在不均匀磁场的作用下分裂为两层，各距中线</a:t>
            </a:r>
            <a:r>
              <a:rPr lang="en-US" altLang="zh-CN" b="1">
                <a:latin typeface="Times New Roman" panose="02020603050405020304" pitchFamily="18" charset="0"/>
                <a:ea typeface="楷体_GB2312" pitchFamily="49" charset="-122"/>
              </a:rPr>
              <a:t>1.12cm</a:t>
            </a:r>
            <a:r>
              <a:rPr lang="zh-CN" altLang="en-US" b="1">
                <a:latin typeface="Times New Roman" panose="02020603050405020304" pitchFamily="18" charset="0"/>
                <a:ea typeface="楷体_GB2312" pitchFamily="49" charset="-122"/>
              </a:rPr>
              <a:t>。计算结果与实验符合得很好。</a:t>
            </a:r>
          </a:p>
          <a:p>
            <a:pPr algn="l" eaLnBrk="1" hangingPunct="1"/>
            <a:r>
              <a:rPr lang="zh-CN" altLang="en-US" b="1">
                <a:latin typeface="Times New Roman" panose="02020603050405020304" pitchFamily="18" charset="0"/>
                <a:ea typeface="楷体_GB2312" pitchFamily="49" charset="-122"/>
              </a:rPr>
              <a:t>        银原子的基态是</a:t>
            </a:r>
            <a:r>
              <a:rPr lang="en-US" altLang="zh-CN" b="1" baseline="30000">
                <a:latin typeface="Times New Roman" panose="02020603050405020304" pitchFamily="18" charset="0"/>
                <a:ea typeface="楷体_GB2312" pitchFamily="49" charset="-122"/>
              </a:rPr>
              <a:t>2</a:t>
            </a:r>
            <a:r>
              <a:rPr lang="en-US" altLang="zh-CN" b="1">
                <a:latin typeface="Times New Roman" panose="02020603050405020304" pitchFamily="18" charset="0"/>
                <a:ea typeface="楷体_GB2312" pitchFamily="49" charset="-122"/>
              </a:rPr>
              <a:t>S</a:t>
            </a:r>
            <a:r>
              <a:rPr lang="en-US" altLang="zh-CN" b="1" baseline="-8000">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M</a:t>
            </a:r>
            <a:r>
              <a:rPr lang="en-US" altLang="zh-CN" b="1" i="1" baseline="-8000">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，所以出现两黑条。因此这个实验的结果也是这些量子数数值的正确性的有力证明。 </a:t>
            </a:r>
          </a:p>
        </p:txBody>
      </p:sp>
      <p:sp>
        <p:nvSpPr>
          <p:cNvPr id="36869" name="Rectangle 5"/>
          <p:cNvSpPr>
            <a:spLocks noChangeArrowheads="1"/>
          </p:cNvSpPr>
          <p:nvPr/>
        </p:nvSpPr>
        <p:spPr bwMode="auto">
          <a:xfrm>
            <a:off x="1258888" y="1916113"/>
            <a:ext cx="5400675" cy="865187"/>
          </a:xfrm>
          <a:prstGeom prst="rect">
            <a:avLst/>
          </a:prstGeom>
          <a:noFill/>
          <a:ln w="254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59244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extLst>
              <p:ext uri="{D42A27DB-BD31-4B8C-83A1-F6EECF244321}">
                <p14:modId xmlns:p14="http://schemas.microsoft.com/office/powerpoint/2010/main" val="4053898895"/>
              </p:ext>
            </p:extLst>
          </p:nvPr>
        </p:nvGraphicFramePr>
        <p:xfrm>
          <a:off x="0" y="1052513"/>
          <a:ext cx="9374188" cy="4830762"/>
        </p:xfrm>
        <a:graphic>
          <a:graphicData uri="http://schemas.openxmlformats.org/presentationml/2006/ole">
            <mc:AlternateContent xmlns:mc="http://schemas.openxmlformats.org/markup-compatibility/2006">
              <mc:Choice xmlns:v="urn:schemas-microsoft-com:vml" Requires="v">
                <p:oleObj spid="_x0000_s310326" name="Document" r:id="rId3" imgW="5393245" imgH="2564174" progId="Word.Document.8">
                  <p:embed/>
                </p:oleObj>
              </mc:Choice>
              <mc:Fallback>
                <p:oleObj name="Document" r:id="rId3" imgW="5393245" imgH="2564174" progId="Word.Document.8">
                  <p:embed/>
                  <p:pic>
                    <p:nvPicPr>
                      <p:cNvPr id="0" name=""/>
                      <p:cNvPicPr>
                        <a:picLocks noChangeAspect="1" noChangeArrowheads="1"/>
                      </p:cNvPicPr>
                      <p:nvPr/>
                    </p:nvPicPr>
                    <p:blipFill>
                      <a:blip r:embed="rId4"/>
                      <a:srcRect/>
                      <a:stretch>
                        <a:fillRect/>
                      </a:stretch>
                    </p:blipFill>
                    <p:spPr bwMode="auto">
                      <a:xfrm>
                        <a:off x="0" y="1052513"/>
                        <a:ext cx="9374188" cy="483076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77969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539552" y="1196752"/>
            <a:ext cx="82804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spcBef>
                <a:spcPts val="1000"/>
              </a:spcBef>
              <a:buClr>
                <a:schemeClr val="accent1"/>
              </a:buClr>
              <a:buFont typeface="Wingdings 3" panose="05040102010807070707" pitchFamily="18" charset="2"/>
              <a:buChar char=""/>
              <a:tabLst>
                <a:tab pos="4600575"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4600575"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4600575"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4600575" algn="l"/>
              </a:tabLst>
              <a:defRPr sz="1200">
                <a:solidFill>
                  <a:srgbClr val="404040"/>
                </a:solidFill>
                <a:latin typeface="Century Gothic" panose="020B0502020202020204" pitchFamily="34" charset="0"/>
              </a:defRPr>
            </a:lvl9pPr>
          </a:lstStyle>
          <a:p>
            <a:pPr indent="228600" algn="just" eaLnBrk="1" hangingPunct="1">
              <a:spcBef>
                <a:spcPct val="0"/>
              </a:spcBef>
              <a:buClrTx/>
              <a:buFontTx/>
              <a:buNone/>
            </a:pPr>
            <a:r>
              <a:rPr lang="zh-CN" altLang="en-US" dirty="0" smtClean="0">
                <a:solidFill>
                  <a:schemeClr val="tx1"/>
                </a:solidFill>
                <a:latin typeface="+mn-ea"/>
                <a:ea typeface="+mn-ea"/>
              </a:rPr>
              <a:t>后来</a:t>
            </a:r>
            <a:r>
              <a:rPr lang="en-US" altLang="zh-CN" dirty="0" smtClean="0">
                <a:solidFill>
                  <a:schemeClr val="tx1"/>
                </a:solidFill>
                <a:latin typeface="+mn-ea"/>
                <a:ea typeface="+mn-ea"/>
              </a:rPr>
              <a:t>Stern-</a:t>
            </a:r>
            <a:r>
              <a:rPr lang="en-US" altLang="zh-CN" dirty="0" err="1" smtClean="0">
                <a:solidFill>
                  <a:schemeClr val="tx1"/>
                </a:solidFill>
                <a:latin typeface="+mn-ea"/>
                <a:ea typeface="+mn-ea"/>
              </a:rPr>
              <a:t>Gerlach</a:t>
            </a:r>
            <a:r>
              <a:rPr lang="zh-CN" altLang="en-US" dirty="0" smtClean="0">
                <a:solidFill>
                  <a:schemeClr val="tx1"/>
                </a:solidFill>
                <a:latin typeface="+mn-ea"/>
                <a:ea typeface="+mn-ea"/>
              </a:rPr>
              <a:t>实验</a:t>
            </a:r>
            <a:r>
              <a:rPr lang="zh-CN" altLang="en-US" dirty="0">
                <a:solidFill>
                  <a:schemeClr val="tx1"/>
                </a:solidFill>
                <a:latin typeface="+mn-ea"/>
                <a:ea typeface="+mn-ea"/>
              </a:rPr>
              <a:t>又先后经过不同的科学家做过。现在把对各种原子的实验结果开列在上表。可以看出实验观察的结果完全证实了上述公式表示的理论推断的正确性。这样，史特恩</a:t>
            </a:r>
            <a:r>
              <a:rPr lang="en-US" altLang="zh-CN" dirty="0">
                <a:solidFill>
                  <a:schemeClr val="tx1"/>
                </a:solidFill>
                <a:latin typeface="+mn-ea"/>
                <a:ea typeface="+mn-ea"/>
              </a:rPr>
              <a:t>—</a:t>
            </a:r>
            <a:r>
              <a:rPr lang="zh-CN" altLang="en-US" dirty="0">
                <a:solidFill>
                  <a:schemeClr val="tx1"/>
                </a:solidFill>
                <a:latin typeface="+mn-ea"/>
                <a:ea typeface="+mn-ea"/>
              </a:rPr>
              <a:t>盖拉赫实验证明了下列几点：</a:t>
            </a:r>
          </a:p>
          <a:p>
            <a:pPr algn="just" eaLnBrk="1" hangingPunct="1">
              <a:spcBef>
                <a:spcPct val="0"/>
              </a:spcBef>
              <a:buClrTx/>
              <a:buFontTx/>
              <a:buNone/>
            </a:pPr>
            <a:endParaRPr lang="zh-CN" altLang="en-US" dirty="0">
              <a:solidFill>
                <a:schemeClr val="tx1"/>
              </a:solidFill>
              <a:latin typeface="+mn-ea"/>
              <a:ea typeface="+mn-ea"/>
            </a:endParaRPr>
          </a:p>
          <a:p>
            <a:pPr algn="just" eaLnBrk="1" hangingPunct="1">
              <a:spcBef>
                <a:spcPct val="0"/>
              </a:spcBef>
              <a:buClrTx/>
              <a:buFontTx/>
              <a:buNone/>
            </a:pPr>
            <a:r>
              <a:rPr lang="zh-CN" altLang="en-US" dirty="0">
                <a:solidFill>
                  <a:schemeClr val="tx1"/>
                </a:solidFill>
                <a:latin typeface="+mn-ea"/>
                <a:ea typeface="+mn-ea"/>
              </a:rPr>
              <a:t>          </a:t>
            </a:r>
            <a:r>
              <a:rPr lang="en-US" altLang="zh-CN" dirty="0">
                <a:solidFill>
                  <a:schemeClr val="hlink"/>
                </a:solidFill>
                <a:latin typeface="+mn-ea"/>
                <a:ea typeface="+mn-ea"/>
              </a:rPr>
              <a:t>1.</a:t>
            </a:r>
            <a:r>
              <a:rPr lang="zh-CN" altLang="en-US" dirty="0">
                <a:solidFill>
                  <a:schemeClr val="hlink"/>
                </a:solidFill>
                <a:latin typeface="+mn-ea"/>
                <a:ea typeface="+mn-ea"/>
              </a:rPr>
              <a:t>空间量子化的事实；</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2.</a:t>
            </a:r>
            <a:r>
              <a:rPr lang="zh-CN" altLang="en-US" dirty="0">
                <a:solidFill>
                  <a:schemeClr val="hlink"/>
                </a:solidFill>
                <a:latin typeface="+mn-ea"/>
                <a:ea typeface="+mn-ea"/>
              </a:rPr>
              <a:t>电子自旋假设的正确性；</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3.</a:t>
            </a:r>
            <a:r>
              <a:rPr lang="zh-CN" altLang="en-US" dirty="0">
                <a:solidFill>
                  <a:schemeClr val="hlink"/>
                </a:solidFill>
                <a:latin typeface="+mn-ea"/>
                <a:ea typeface="+mn-ea"/>
              </a:rPr>
              <a:t>电子自旋磁矩数值的正确性；</a:t>
            </a:r>
          </a:p>
          <a:p>
            <a:pPr algn="just" eaLnBrk="1" hangingPunct="1">
              <a:spcBef>
                <a:spcPct val="0"/>
              </a:spcBef>
              <a:buClrTx/>
              <a:buFontTx/>
              <a:buNone/>
            </a:pPr>
            <a:r>
              <a:rPr lang="zh-CN" altLang="en-US" dirty="0">
                <a:solidFill>
                  <a:schemeClr val="hlink"/>
                </a:solidFill>
                <a:latin typeface="+mn-ea"/>
                <a:ea typeface="+mn-ea"/>
              </a:rPr>
              <a:t>          </a:t>
            </a:r>
            <a:r>
              <a:rPr lang="en-US" altLang="zh-CN" dirty="0">
                <a:solidFill>
                  <a:schemeClr val="hlink"/>
                </a:solidFill>
                <a:latin typeface="+mn-ea"/>
                <a:ea typeface="+mn-ea"/>
              </a:rPr>
              <a:t>4.</a:t>
            </a:r>
            <a:r>
              <a:rPr lang="zh-CN" altLang="en-US" dirty="0">
                <a:solidFill>
                  <a:schemeClr val="hlink"/>
                </a:solidFill>
                <a:latin typeface="+mn-ea"/>
                <a:ea typeface="+mn-ea"/>
              </a:rPr>
              <a:t>轨道角动量量子数取值范围变化的正确性。</a:t>
            </a:r>
          </a:p>
        </p:txBody>
      </p:sp>
    </p:spTree>
    <p:extLst>
      <p:ext uri="{BB962C8B-B14F-4D97-AF65-F5344CB8AC3E}">
        <p14:creationId xmlns:p14="http://schemas.microsoft.com/office/powerpoint/2010/main" val="2370107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ChangeArrowheads="1"/>
          </p:cNvSpPr>
          <p:nvPr/>
        </p:nvSpPr>
        <p:spPr bwMode="auto">
          <a:xfrm>
            <a:off x="854869" y="548680"/>
            <a:ext cx="73802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b="1" dirty="0" smtClean="0">
                <a:solidFill>
                  <a:schemeClr val="hlink"/>
                </a:solidFill>
                <a:latin typeface="Times New Roman" panose="02020603050405020304" pitchFamily="18" charset="0"/>
                <a:ea typeface="楷体_GB2312" pitchFamily="49" charset="-122"/>
              </a:rPr>
              <a:t>碱金属原子</a:t>
            </a:r>
            <a:r>
              <a:rPr lang="zh-CN" altLang="en-US" sz="3600" b="1" dirty="0">
                <a:solidFill>
                  <a:schemeClr val="hlink"/>
                </a:solidFill>
                <a:latin typeface="Times New Roman" panose="02020603050405020304" pitchFamily="18" charset="0"/>
                <a:ea typeface="楷体_GB2312" pitchFamily="49" charset="-122"/>
              </a:rPr>
              <a:t>光谱的精细结构</a:t>
            </a:r>
          </a:p>
        </p:txBody>
      </p:sp>
      <p:sp>
        <p:nvSpPr>
          <p:cNvPr id="315395" name="Rectangle 3"/>
          <p:cNvSpPr>
            <a:spLocks noChangeArrowheads="1"/>
          </p:cNvSpPr>
          <p:nvPr/>
        </p:nvSpPr>
        <p:spPr bwMode="auto">
          <a:xfrm>
            <a:off x="611187" y="1700808"/>
            <a:ext cx="786765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lang="zh-CN" altLang="en-US" b="1" dirty="0">
                <a:latin typeface="Times New Roman" panose="02020603050405020304" pitchFamily="18" charset="0"/>
                <a:ea typeface="楷体_GB2312" pitchFamily="49" charset="-122"/>
              </a:rPr>
              <a:t>        对于碱金属原子的光谱，当用高分辨率光谱仪进行观察时，发现每一条光谱线不是简单的一条线，而是由二条或三条线组成的，这称作</a:t>
            </a:r>
            <a:r>
              <a:rPr lang="zh-CN" altLang="en-US" b="1" dirty="0">
                <a:solidFill>
                  <a:schemeClr val="hlink"/>
                </a:solidFill>
                <a:latin typeface="Times New Roman" panose="02020603050405020304" pitchFamily="18" charset="0"/>
                <a:ea typeface="楷体_GB2312" pitchFamily="49" charset="-122"/>
              </a:rPr>
              <a:t>光谱线的精细结构</a:t>
            </a:r>
            <a:r>
              <a:rPr lang="zh-CN" altLang="en-US" b="1" dirty="0">
                <a:latin typeface="Times New Roman" panose="02020603050405020304" pitchFamily="18" charset="0"/>
                <a:ea typeface="楷体_GB2312" pitchFamily="49" charset="-122"/>
              </a:rPr>
              <a:t>。所有碱金属原子的光谱有相仿的精细结构。</a:t>
            </a:r>
            <a:r>
              <a:rPr lang="zh-CN" altLang="en-US" b="1" dirty="0">
                <a:solidFill>
                  <a:schemeClr val="folHlink"/>
                </a:solidFill>
                <a:latin typeface="Times New Roman" panose="02020603050405020304" pitchFamily="18" charset="0"/>
                <a:ea typeface="楷体_GB2312" pitchFamily="49" charset="-122"/>
              </a:rPr>
              <a:t>主线系和第二辅线系的每一条光谱线是由两条线构成的，第一辅线系及柏格曼线系是由三条线构成的。</a:t>
            </a:r>
            <a:r>
              <a:rPr lang="zh-CN" altLang="en-US" b="1" dirty="0">
                <a:latin typeface="Times New Roman" panose="02020603050405020304" pitchFamily="18" charset="0"/>
                <a:ea typeface="楷体_GB2312" pitchFamily="49" charset="-122"/>
              </a:rPr>
              <a:t>大家熟悉的</a:t>
            </a:r>
            <a:r>
              <a:rPr lang="zh-CN" altLang="en-US" b="1" dirty="0">
                <a:solidFill>
                  <a:srgbClr val="CC6600"/>
                </a:solidFill>
                <a:latin typeface="Times New Roman" panose="02020603050405020304" pitchFamily="18" charset="0"/>
                <a:ea typeface="楷体_GB2312" pitchFamily="49" charset="-122"/>
              </a:rPr>
              <a:t>钠的黄色光（</a:t>
            </a:r>
            <a:r>
              <a:rPr lang="en-US" altLang="zh-CN" b="1" dirty="0">
                <a:solidFill>
                  <a:srgbClr val="CC6600"/>
                </a:solidFill>
                <a:latin typeface="Times New Roman" panose="02020603050405020304" pitchFamily="18" charset="0"/>
                <a:ea typeface="楷体_GB2312" pitchFamily="49" charset="-122"/>
              </a:rPr>
              <a:t>5893 </a:t>
            </a:r>
            <a:r>
              <a:rPr lang="en-US" altLang="zh-CN" b="1" dirty="0">
                <a:solidFill>
                  <a:srgbClr val="CC6600"/>
                </a:solidFill>
                <a:latin typeface="Times New Roman" panose="02020603050405020304" pitchFamily="18" charset="0"/>
              </a:rPr>
              <a:t>Å</a:t>
            </a:r>
            <a:r>
              <a:rPr lang="en-US" altLang="zh-CN" b="1" dirty="0">
                <a:solidFill>
                  <a:srgbClr val="CC6600"/>
                </a:solidFill>
                <a:latin typeface="Times New Roman" panose="02020603050405020304" pitchFamily="18" charset="0"/>
                <a:ea typeface="楷体_GB2312" pitchFamily="49" charset="-122"/>
              </a:rPr>
              <a:t> </a:t>
            </a:r>
            <a:r>
              <a:rPr lang="zh-CN" altLang="en-US" b="1" dirty="0">
                <a:solidFill>
                  <a:srgbClr val="CC6600"/>
                </a:solidFill>
                <a:latin typeface="Times New Roman" panose="02020603050405020304" pitchFamily="18" charset="0"/>
                <a:ea typeface="楷体_GB2312" pitchFamily="49" charset="-122"/>
              </a:rPr>
              <a:t>）就是它的主线系第一条线，这是由波长为</a:t>
            </a:r>
            <a:r>
              <a:rPr lang="en-US" altLang="zh-CN" b="1" dirty="0">
                <a:solidFill>
                  <a:srgbClr val="CC6600"/>
                </a:solidFill>
                <a:latin typeface="Times New Roman" panose="02020603050405020304" pitchFamily="18" charset="0"/>
                <a:ea typeface="楷体_GB2312" pitchFamily="49" charset="-122"/>
              </a:rPr>
              <a:t>5890 </a:t>
            </a:r>
            <a:r>
              <a:rPr lang="en-US" altLang="zh-CN" b="1" dirty="0">
                <a:solidFill>
                  <a:srgbClr val="CC6600"/>
                </a:solidFill>
                <a:latin typeface="Times New Roman" panose="02020603050405020304" pitchFamily="18" charset="0"/>
              </a:rPr>
              <a:t>Å</a:t>
            </a:r>
            <a:r>
              <a:rPr lang="zh-CN" altLang="en-US" b="1" dirty="0">
                <a:solidFill>
                  <a:srgbClr val="CC6600"/>
                </a:solidFill>
                <a:latin typeface="Times New Roman" panose="02020603050405020304" pitchFamily="18" charset="0"/>
                <a:ea typeface="楷体_GB2312" pitchFamily="49" charset="-122"/>
              </a:rPr>
              <a:t>和</a:t>
            </a:r>
            <a:r>
              <a:rPr lang="en-US" altLang="zh-CN" b="1" dirty="0">
                <a:solidFill>
                  <a:srgbClr val="CC6600"/>
                </a:solidFill>
                <a:latin typeface="Times New Roman" panose="02020603050405020304" pitchFamily="18" charset="0"/>
                <a:ea typeface="楷体_GB2312" pitchFamily="49" charset="-122"/>
              </a:rPr>
              <a:t>5896 </a:t>
            </a:r>
            <a:r>
              <a:rPr lang="en-US" altLang="zh-CN" b="1" dirty="0">
                <a:solidFill>
                  <a:srgbClr val="CC6600"/>
                </a:solidFill>
                <a:latin typeface="Times New Roman" panose="02020603050405020304" pitchFamily="18" charset="0"/>
              </a:rPr>
              <a:t>Å</a:t>
            </a:r>
            <a:r>
              <a:rPr lang="zh-CN" altLang="en-US" b="1" dirty="0">
                <a:solidFill>
                  <a:srgbClr val="CC6600"/>
                </a:solidFill>
                <a:latin typeface="Times New Roman" panose="02020603050405020304" pitchFamily="18" charset="0"/>
                <a:ea typeface="楷体_GB2312" pitchFamily="49" charset="-122"/>
              </a:rPr>
              <a:t>的两线组成的。</a:t>
            </a:r>
            <a:r>
              <a:rPr lang="zh-CN" altLang="en-US" b="1" dirty="0">
                <a:latin typeface="Times New Roman" panose="02020603050405020304" pitchFamily="18" charset="0"/>
                <a:ea typeface="楷体_GB2312" pitchFamily="49" charset="-122"/>
              </a:rPr>
              <a:t>下图是碱金属原子三个光谱线系前四条线的精细结构和线系限的示意图，坚直线代表光谱线的精细成分</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它们的间隔代表谱线成分的波数差。</a:t>
            </a:r>
          </a:p>
        </p:txBody>
      </p:sp>
    </p:spTree>
    <p:extLst>
      <p:ext uri="{BB962C8B-B14F-4D97-AF65-F5344CB8AC3E}">
        <p14:creationId xmlns:p14="http://schemas.microsoft.com/office/powerpoint/2010/main" val="23166261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980728"/>
                <a:ext cx="8568952" cy="4752528"/>
              </a:xfrm>
            </p:spPr>
            <p:txBody>
              <a:bodyPr>
                <a:noAutofit/>
              </a:bodyPr>
              <a:lstStyle/>
              <a:p>
                <a:r>
                  <a:rPr lang="en-US" altLang="zh-CN" sz="2400" dirty="0" err="1" smtClean="0">
                    <a:latin typeface="Times New Roman" panose="02020603050405020304" pitchFamily="18" charset="0"/>
                    <a:cs typeface="Times New Roman" panose="02020603050405020304" pitchFamily="18" charset="0"/>
                  </a:rPr>
                  <a:t>nP</a:t>
                </a:r>
                <a:r>
                  <a:rPr lang="zh-CN" altLang="en-US" sz="2400" dirty="0">
                    <a:latin typeface="Times New Roman" panose="02020603050405020304" pitchFamily="18" charset="0"/>
                    <a:cs typeface="Times New Roman" panose="02020603050405020304" pitchFamily="18" charset="0"/>
                  </a:rPr>
                  <a:t>向</a:t>
                </a:r>
                <a:r>
                  <a:rPr lang="en-US" altLang="zh-CN" sz="2400" dirty="0">
                    <a:latin typeface="Times New Roman" panose="02020603050405020304" pitchFamily="18" charset="0"/>
                    <a:cs typeface="Times New Roman" panose="02020603050405020304" pitchFamily="18" charset="0"/>
                  </a:rPr>
                  <a:t>2S </a:t>
                </a:r>
                <a:r>
                  <a:rPr lang="zh-CN" altLang="en-US" sz="2400" dirty="0" smtClean="0">
                    <a:latin typeface="Times New Roman" panose="02020603050405020304" pitchFamily="18" charset="0"/>
                    <a:cs typeface="Times New Roman" panose="02020603050405020304" pitchFamily="18" charset="0"/>
                  </a:rPr>
                  <a:t>跃迁</a:t>
                </a:r>
                <a:r>
                  <a:rPr lang="zh-CN" altLang="en-US" sz="2400" dirty="0">
                    <a:latin typeface="Times New Roman" panose="02020603050405020304" pitchFamily="18" charset="0"/>
                    <a:cs typeface="Times New Roman" panose="02020603050405020304" pitchFamily="18" charset="0"/>
                  </a:rPr>
                  <a:t>的，即</a:t>
                </a:r>
                <a:r>
                  <a:rPr lang="en-US" altLang="zh-CN" sz="2400" dirty="0">
                    <a:solidFill>
                      <a:srgbClr val="FF0000"/>
                    </a:solidFill>
                    <a:latin typeface="Times New Roman" panose="02020603050405020304" pitchFamily="18" charset="0"/>
                    <a:cs typeface="Times New Roman" panose="02020603050405020304" pitchFamily="18" charset="0"/>
                  </a:rPr>
                  <a:t>nP</a:t>
                </a:r>
                <a:r>
                  <a:rPr lang="en-US" altLang="zh-CN" sz="2400" dirty="0" smtClean="0">
                    <a:solidFill>
                      <a:srgbClr val="FF0000"/>
                    </a:solidFill>
                    <a:latin typeface="Times New Roman" panose="02020603050405020304" pitchFamily="18" charset="0"/>
                    <a:cs typeface="Times New Roman" panose="02020603050405020304" pitchFamily="18" charset="0"/>
                  </a:rPr>
                  <a:t>→2S</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主线系</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P</a:t>
                </a:r>
                <a:r>
                  <a:rPr lang="en-US" altLang="zh-CN" sz="2400" dirty="0">
                    <a:solidFill>
                      <a:srgbClr val="FF0000"/>
                    </a:solidFill>
                    <a:latin typeface="Times New Roman" panose="02020603050405020304" pitchFamily="18" charset="0"/>
                    <a:cs typeface="Times New Roman" panose="02020603050405020304" pitchFamily="18" charset="0"/>
                  </a:rPr>
                  <a:t>rincipal series) </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smtClean="0">
                    <a:solidFill>
                      <a:srgbClr val="FF0000"/>
                    </a:solidFill>
                    <a:latin typeface="Times New Roman" panose="02020603050405020304" pitchFamily="18" charset="0"/>
                    <a:cs typeface="Times New Roman" panose="02020603050405020304" pitchFamily="18" charset="0"/>
                  </a:rPr>
                  <a:t>nS→2P</a:t>
                </a:r>
                <a:r>
                  <a:rPr lang="zh-CN" altLang="en-US" sz="2400" dirty="0" smtClean="0">
                    <a:latin typeface="Times New Roman" panose="02020603050405020304" pitchFamily="18" charset="0"/>
                    <a:cs typeface="Times New Roman" panose="02020603050405020304" pitchFamily="18" charset="0"/>
                  </a:rPr>
                  <a:t>的</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锐线系</a:t>
                </a:r>
                <a:r>
                  <a:rPr lang="en-US" altLang="zh-CN"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0070C0"/>
                    </a:solidFill>
                    <a:latin typeface="Times New Roman" panose="02020603050405020304" pitchFamily="18" charset="0"/>
                    <a:cs typeface="Times New Roman" panose="02020603050405020304" pitchFamily="18" charset="0"/>
                  </a:rPr>
                  <a:t>S</a:t>
                </a:r>
                <a:r>
                  <a:rPr lang="en-US" altLang="zh-CN" sz="2400" dirty="0" smtClean="0">
                    <a:solidFill>
                      <a:srgbClr val="FF0000"/>
                    </a:solidFill>
                    <a:latin typeface="Times New Roman" panose="02020603050405020304" pitchFamily="18" charset="0"/>
                    <a:cs typeface="Times New Roman" panose="02020603050405020304" pitchFamily="18" charset="0"/>
                  </a:rPr>
                  <a:t>harp series</a:t>
                </a:r>
                <a:r>
                  <a:rPr lang="en-US" altLang="zh-CN" sz="2400" dirty="0">
                    <a:solidFill>
                      <a:srgbClr val="FF0000"/>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，又称第二辅线系</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smtClean="0">
                    <a:solidFill>
                      <a:srgbClr val="FF0000"/>
                    </a:solidFill>
                    <a:latin typeface="Times New Roman" panose="02020603050405020304" pitchFamily="18" charset="0"/>
                    <a:cs typeface="Times New Roman" panose="02020603050405020304" pitchFamily="18" charset="0"/>
                  </a:rPr>
                  <a:t>nD→2P</a:t>
                </a:r>
                <a:r>
                  <a:rPr lang="zh-CN" altLang="en-US" sz="2400" dirty="0" smtClean="0">
                    <a:latin typeface="Times New Roman" panose="02020603050405020304" pitchFamily="18" charset="0"/>
                    <a:cs typeface="Times New Roman" panose="02020603050405020304" pitchFamily="18" charset="0"/>
                  </a:rPr>
                  <a:t>的</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FF0000"/>
                    </a:solidFill>
                    <a:latin typeface="Times New Roman" panose="02020603050405020304" pitchFamily="18" charset="0"/>
                    <a:cs typeface="Times New Roman" panose="02020603050405020304" pitchFamily="18" charset="0"/>
                  </a:rPr>
                  <a:t>漫线系</a:t>
                </a:r>
                <a:r>
                  <a:rPr lang="en-US" altLang="zh-CN" sz="2400" dirty="0" smtClean="0">
                    <a:solidFill>
                      <a:srgbClr val="FF0000"/>
                    </a:solidFill>
                    <a:latin typeface="Times New Roman" panose="02020603050405020304" pitchFamily="18" charset="0"/>
                    <a:cs typeface="Times New Roman" panose="02020603050405020304" pitchFamily="18" charset="0"/>
                  </a:rPr>
                  <a:t>(</a:t>
                </a:r>
                <a:r>
                  <a:rPr lang="en-US" altLang="zh-CN" sz="2400" dirty="0" smtClean="0">
                    <a:solidFill>
                      <a:srgbClr val="0070C0"/>
                    </a:solidFill>
                    <a:latin typeface="Times New Roman" panose="02020603050405020304" pitchFamily="18" charset="0"/>
                    <a:cs typeface="Times New Roman" panose="02020603050405020304" pitchFamily="18" charset="0"/>
                  </a:rPr>
                  <a:t>D</a:t>
                </a:r>
                <a:r>
                  <a:rPr lang="en-US" altLang="zh-CN" sz="2400" dirty="0" smtClean="0">
                    <a:solidFill>
                      <a:srgbClr val="FF0000"/>
                    </a:solidFill>
                    <a:latin typeface="Times New Roman" panose="02020603050405020304" pitchFamily="18" charset="0"/>
                    <a:cs typeface="Times New Roman" panose="02020603050405020304" pitchFamily="18" charset="0"/>
                  </a:rPr>
                  <a:t>iffuse </a:t>
                </a:r>
                <a:r>
                  <a:rPr lang="en-US" altLang="zh-CN" sz="2400" dirty="0">
                    <a:solidFill>
                      <a:srgbClr val="FF0000"/>
                    </a:solidFill>
                    <a:latin typeface="Times New Roman" panose="02020603050405020304" pitchFamily="18" charset="0"/>
                    <a:cs typeface="Times New Roman" panose="02020603050405020304" pitchFamily="18" charset="0"/>
                  </a:rPr>
                  <a:t>series) </a:t>
                </a:r>
                <a:r>
                  <a:rPr lang="zh-CN" altLang="en-US" sz="2400" dirty="0">
                    <a:latin typeface="Times New Roman" panose="02020603050405020304" pitchFamily="18" charset="0"/>
                    <a:cs typeface="Times New Roman" panose="02020603050405020304" pitchFamily="18" charset="0"/>
                  </a:rPr>
                  <a:t>，又称第一辅</a:t>
                </a:r>
                <a:r>
                  <a:rPr lang="zh-CN" altLang="en-US" sz="2400" dirty="0" smtClean="0">
                    <a:latin typeface="Times New Roman" panose="02020603050405020304" pitchFamily="18" charset="0"/>
                    <a:cs typeface="Times New Roman" panose="02020603050405020304" pitchFamily="18" charset="0"/>
                  </a:rPr>
                  <a:t>线系</a:t>
                </a:r>
                <a:r>
                  <a:rPr lang="en-US" altLang="zh-CN" sz="2400" dirty="0" smtClean="0">
                    <a:latin typeface="Times New Roman" panose="02020603050405020304" pitchFamily="18" charset="0"/>
                    <a:cs typeface="Times New Roman" panose="02020603050405020304" pitchFamily="18" charset="0"/>
                  </a:rPr>
                  <a:t>;</a:t>
                </a:r>
              </a:p>
              <a:p>
                <a:r>
                  <a:rPr lang="en-US" altLang="zh-CN" sz="2400" dirty="0" err="1" smtClean="0">
                    <a:solidFill>
                      <a:srgbClr val="FF0000"/>
                    </a:solidFill>
                    <a:latin typeface="Times New Roman" panose="02020603050405020304" pitchFamily="18" charset="0"/>
                    <a:cs typeface="Times New Roman" panose="02020603050405020304" pitchFamily="18" charset="0"/>
                  </a:rPr>
                  <a:t>nF</a:t>
                </a:r>
                <a:r>
                  <a:rPr lang="en-US" altLang="zh-CN" sz="2400" dirty="0">
                    <a:solidFill>
                      <a:srgbClr val="FF0000"/>
                    </a:solidFill>
                    <a:latin typeface="Times New Roman" panose="02020603050405020304" pitchFamily="18" charset="0"/>
                    <a:cs typeface="Times New Roman" panose="02020603050405020304" pitchFamily="18" charset="0"/>
                  </a:rPr>
                  <a:t>→ 3D </a:t>
                </a:r>
                <a:r>
                  <a:rPr lang="zh-CN" altLang="en-US" sz="2400" dirty="0">
                    <a:latin typeface="Times New Roman" panose="02020603050405020304" pitchFamily="18" charset="0"/>
                    <a:cs typeface="Times New Roman" panose="02020603050405020304" pitchFamily="18" charset="0"/>
                  </a:rPr>
                  <a:t>的则称为</a:t>
                </a:r>
                <a:r>
                  <a:rPr lang="zh-CN" altLang="en-US" sz="2400" dirty="0">
                    <a:solidFill>
                      <a:srgbClr val="FF0000"/>
                    </a:solidFill>
                    <a:latin typeface="Times New Roman" panose="02020603050405020304" pitchFamily="18" charset="0"/>
                    <a:cs typeface="Times New Roman" panose="02020603050405020304" pitchFamily="18" charset="0"/>
                  </a:rPr>
                  <a:t>基线系</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F</a:t>
                </a:r>
                <a:r>
                  <a:rPr lang="en-US" altLang="zh-CN" sz="2400" dirty="0">
                    <a:solidFill>
                      <a:srgbClr val="FF0000"/>
                    </a:solidFill>
                    <a:latin typeface="Times New Roman" panose="02020603050405020304" pitchFamily="18" charset="0"/>
                    <a:cs typeface="Times New Roman" panose="02020603050405020304" pitchFamily="18" charset="0"/>
                  </a:rPr>
                  <a:t>undamental series) </a:t>
                </a:r>
                <a:r>
                  <a:rPr lang="zh-CN" altLang="en-US" sz="2400" dirty="0">
                    <a:latin typeface="Times New Roman" panose="02020603050405020304" pitchFamily="18" charset="0"/>
                    <a:cs typeface="Times New Roman" panose="02020603050405020304" pitchFamily="18" charset="0"/>
                  </a:rPr>
                  <a:t>，又称柏格曼线系</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Bergmann series</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a:t>
                </a:r>
              </a:p>
              <a:p>
                <a:r>
                  <a:rPr lang="zh-CN" altLang="en-US" sz="2400" dirty="0" smtClean="0">
                    <a:latin typeface="Times New Roman" panose="02020603050405020304" pitchFamily="18" charset="0"/>
                    <a:cs typeface="Times New Roman" panose="02020603050405020304" pitchFamily="18" charset="0"/>
                  </a:rPr>
                  <a:t>由于</a:t>
                </a:r>
                <a:r>
                  <a:rPr lang="zh-CN" altLang="en-US" sz="2400" dirty="0">
                    <a:latin typeface="Times New Roman" panose="02020603050405020304" pitchFamily="18" charset="0"/>
                    <a:cs typeface="Times New Roman" panose="02020603050405020304" pitchFamily="18" charset="0"/>
                  </a:rPr>
                  <a:t>这四个线系分别是从</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 0, 2, 3</m:t>
                    </m:r>
                  </m:oMath>
                </a14:m>
                <a:r>
                  <a:rPr lang="zh-CN" altLang="en-US" sz="2400" dirty="0">
                    <a:latin typeface="Times New Roman" panose="02020603050405020304" pitchFamily="18" charset="0"/>
                    <a:cs typeface="Times New Roman" panose="02020603050405020304" pitchFamily="18" charset="0"/>
                  </a:rPr>
                  <a:t>各列出发的，而各线系的英文</a:t>
                </a:r>
                <a:r>
                  <a:rPr lang="zh-CN" altLang="en-US" sz="2400" dirty="0" smtClean="0">
                    <a:latin typeface="Times New Roman" panose="02020603050405020304" pitchFamily="18" charset="0"/>
                    <a:cs typeface="Times New Roman" panose="02020603050405020304" pitchFamily="18" charset="0"/>
                  </a:rPr>
                  <a:t>名称</a:t>
                </a:r>
                <a:r>
                  <a:rPr lang="zh-CN" altLang="en-US" sz="2400" dirty="0">
                    <a:latin typeface="Times New Roman" panose="02020603050405020304" pitchFamily="18" charset="0"/>
                    <a:cs typeface="Times New Roman" panose="02020603050405020304" pitchFamily="18" charset="0"/>
                  </a:rPr>
                  <a:t>的第一个字母分别</a:t>
                </a:r>
                <a:r>
                  <a:rPr lang="zh-CN" altLang="en-US" sz="2400" dirty="0" smtClean="0">
                    <a:latin typeface="Times New Roman" panose="02020603050405020304" pitchFamily="18" charset="0"/>
                    <a:cs typeface="Times New Roman" panose="02020603050405020304" pitchFamily="18" charset="0"/>
                  </a:rPr>
                  <a:t>为</a:t>
                </a:r>
                <a:r>
                  <a:rPr lang="en-US" altLang="zh-CN" sz="2400" dirty="0" smtClean="0">
                    <a:latin typeface="Times New Roman" panose="02020603050405020304" pitchFamily="18" charset="0"/>
                    <a:cs typeface="Times New Roman" panose="02020603050405020304" pitchFamily="18" charset="0"/>
                  </a:rPr>
                  <a:t>P, S, D, F </a:t>
                </a:r>
                <a:r>
                  <a:rPr lang="zh-CN" altLang="en-US" sz="2400" dirty="0">
                    <a:latin typeface="Times New Roman" panose="02020603050405020304" pitchFamily="18" charset="0"/>
                    <a:cs typeface="Times New Roman" panose="02020603050405020304" pitchFamily="18" charset="0"/>
                  </a:rPr>
                  <a:t>，故习惯上用</a:t>
                </a:r>
                <a:r>
                  <a:rPr lang="en-US" altLang="zh-CN" sz="2400" dirty="0" smtClean="0">
                    <a:latin typeface="Times New Roman" panose="02020603050405020304" pitchFamily="18" charset="0"/>
                    <a:cs typeface="Times New Roman" panose="02020603050405020304" pitchFamily="18" charset="0"/>
                  </a:rPr>
                  <a:t>S, P, D, F</a:t>
                </a:r>
                <a:r>
                  <a:rPr lang="zh-CN" altLang="en-US" sz="2400" dirty="0" smtClean="0">
                    <a:latin typeface="Times New Roman" panose="02020603050405020304" pitchFamily="18" charset="0"/>
                    <a:cs typeface="Times New Roman" panose="02020603050405020304" pitchFamily="18" charset="0"/>
                  </a:rPr>
                  <a:t>来</a:t>
                </a:r>
                <a:r>
                  <a:rPr lang="zh-CN" altLang="en-US" sz="2400" dirty="0">
                    <a:latin typeface="Times New Roman" panose="02020603050405020304" pitchFamily="18" charset="0"/>
                    <a:cs typeface="Times New Roman" panose="02020603050405020304" pitchFamily="18" charset="0"/>
                  </a:rPr>
                  <a:t>表示</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=0, 1, 2, 3,</m:t>
                    </m:r>
                    <m:r>
                      <a:rPr lang="en-US" altLang="zh-CN" sz="2400" b="0" i="1" dirty="0" smtClean="0">
                        <a:latin typeface="Cambria Math" panose="02040503050406030204" pitchFamily="18" charset="0"/>
                      </a:rPr>
                      <m:t>𝑙</m:t>
                    </m:r>
                  </m:oMath>
                </a14:m>
                <a:r>
                  <a:rPr lang="zh-CN" altLang="en-US" sz="2400" dirty="0" smtClean="0">
                    <a:latin typeface="Times New Roman" panose="02020603050405020304" pitchFamily="18" charset="0"/>
                    <a:cs typeface="Times New Roman" panose="02020603050405020304" pitchFamily="18" charset="0"/>
                  </a:rPr>
                  <a:t>大于</a:t>
                </a: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的即按字母次序排列</a:t>
                </a:r>
                <a:r>
                  <a:rPr lang="en-US" altLang="zh-CN"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G, H, I…</a:t>
                </a:r>
                <a:r>
                  <a:rPr lang="zh-CN" altLang="en-US" sz="2400" dirty="0">
                    <a:latin typeface="Times New Roman" panose="02020603050405020304" pitchFamily="18" charset="0"/>
                    <a:cs typeface="Times New Roman" panose="02020603050405020304" pitchFamily="18" charset="0"/>
                  </a:rPr>
                  <a:t>表示</a:t>
                </a:r>
                <a14:m>
                  <m:oMath xmlns:m="http://schemas.openxmlformats.org/officeDocument/2006/math">
                    <m:r>
                      <a:rPr lang="en-US" altLang="zh-CN" sz="2400" b="0" i="1" dirty="0" smtClean="0">
                        <a:latin typeface="Cambria Math" panose="02040503050406030204" pitchFamily="18" charset="0"/>
                      </a:rPr>
                      <m:t>𝑙</m:t>
                    </m:r>
                  </m:oMath>
                </a14:m>
                <a:r>
                  <a:rPr lang="zh-CN" altLang="en-US" sz="2400" dirty="0">
                    <a:latin typeface="Times New Roman" panose="02020603050405020304" pitchFamily="18" charset="0"/>
                    <a:cs typeface="Times New Roman" panose="02020603050405020304" pitchFamily="18" charset="0"/>
                  </a:rPr>
                  <a:t>值</a:t>
                </a:r>
                <a:r>
                  <a:rPr lang="zh-CN" altLang="en-US" sz="2400" dirty="0" smtClean="0">
                    <a:latin typeface="Times New Roman" panose="02020603050405020304" pitchFamily="18" charset="0"/>
                    <a:cs typeface="Times New Roman" panose="02020603050405020304" pitchFamily="18" charset="0"/>
                  </a:rPr>
                  <a:t>为</a:t>
                </a:r>
                <a:r>
                  <a:rPr lang="en-US" altLang="zh-CN" sz="2400" dirty="0" smtClean="0">
                    <a:latin typeface="Times New Roman" panose="02020603050405020304" pitchFamily="18" charset="0"/>
                    <a:cs typeface="Times New Roman" panose="02020603050405020304" pitchFamily="18" charset="0"/>
                  </a:rPr>
                  <a:t>4, 5, 6…) </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980728"/>
                <a:ext cx="8568952" cy="4752528"/>
              </a:xfrm>
              <a:blipFill rotWithShape="0">
                <a:blip r:embed="rId3"/>
                <a:stretch>
                  <a:fillRect t="-1412" r="-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5624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endParaRPr lang="zh-CN" altLang="en-US"/>
          </a:p>
        </p:txBody>
      </p:sp>
      <p:sp>
        <p:nvSpPr>
          <p:cNvPr id="354307" name="Rectangle 3"/>
          <p:cNvSpPr>
            <a:spLocks noGrp="1" noChangeArrowheads="1"/>
          </p:cNvSpPr>
          <p:nvPr>
            <p:ph idx="1"/>
          </p:nvPr>
        </p:nvSpPr>
        <p:spPr/>
        <p:txBody>
          <a:bodyPr/>
          <a:lstStyle/>
          <a:p>
            <a:endParaRPr lang="zh-CN" altLang="en-US"/>
          </a:p>
        </p:txBody>
      </p:sp>
      <p:pic>
        <p:nvPicPr>
          <p:cNvPr id="354308" name="Picture 4" descr="4Z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339056"/>
            <a:ext cx="8129587" cy="4810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72330" y="2143116"/>
            <a:ext cx="1314784" cy="461665"/>
          </a:xfrm>
          <a:prstGeom prst="rect">
            <a:avLst/>
          </a:prstGeom>
          <a:noFill/>
        </p:spPr>
        <p:txBody>
          <a:bodyPr wrap="none" rtlCol="0">
            <a:spAutoFit/>
          </a:bodyPr>
          <a:lstStyle/>
          <a:p>
            <a:r>
              <a:rPr lang="en-US" altLang="zh-CN" dirty="0" err="1" smtClean="0"/>
              <a:t>nP</a:t>
            </a:r>
            <a:r>
              <a:rPr lang="en-US" altLang="zh-CN" dirty="0" smtClean="0"/>
              <a:t>--&gt;2S</a:t>
            </a:r>
            <a:endParaRPr lang="zh-CN" altLang="en-US" dirty="0"/>
          </a:p>
        </p:txBody>
      </p:sp>
      <p:sp>
        <p:nvSpPr>
          <p:cNvPr id="6" name="TextBox 5"/>
          <p:cNvSpPr txBox="1"/>
          <p:nvPr/>
        </p:nvSpPr>
        <p:spPr>
          <a:xfrm>
            <a:off x="7143768" y="3000372"/>
            <a:ext cx="1314784" cy="461665"/>
          </a:xfrm>
          <a:prstGeom prst="rect">
            <a:avLst/>
          </a:prstGeom>
          <a:noFill/>
        </p:spPr>
        <p:txBody>
          <a:bodyPr wrap="none" rtlCol="0">
            <a:spAutoFit/>
          </a:bodyPr>
          <a:lstStyle/>
          <a:p>
            <a:r>
              <a:rPr lang="en-US" altLang="zh-CN" dirty="0" err="1" smtClean="0"/>
              <a:t>nS</a:t>
            </a:r>
            <a:r>
              <a:rPr lang="en-US" altLang="zh-CN" dirty="0" smtClean="0"/>
              <a:t>--&gt;2P</a:t>
            </a:r>
            <a:endParaRPr lang="zh-CN" altLang="en-US" dirty="0"/>
          </a:p>
        </p:txBody>
      </p:sp>
      <p:sp>
        <p:nvSpPr>
          <p:cNvPr id="7" name="TextBox 6"/>
          <p:cNvSpPr txBox="1"/>
          <p:nvPr/>
        </p:nvSpPr>
        <p:spPr>
          <a:xfrm>
            <a:off x="7215206" y="4214818"/>
            <a:ext cx="1353256" cy="461665"/>
          </a:xfrm>
          <a:prstGeom prst="rect">
            <a:avLst/>
          </a:prstGeom>
          <a:noFill/>
        </p:spPr>
        <p:txBody>
          <a:bodyPr wrap="none" rtlCol="0">
            <a:spAutoFit/>
          </a:bodyPr>
          <a:lstStyle/>
          <a:p>
            <a:r>
              <a:rPr lang="en-US" altLang="zh-CN" dirty="0" err="1" smtClean="0"/>
              <a:t>nD</a:t>
            </a:r>
            <a:r>
              <a:rPr lang="en-US" altLang="zh-CN" dirty="0" smtClean="0"/>
              <a:t>--&gt;2P</a:t>
            </a:r>
            <a:endParaRPr lang="zh-CN" altLang="en-US" dirty="0"/>
          </a:p>
        </p:txBody>
      </p:sp>
    </p:spTree>
    <p:extLst>
      <p:ext uri="{BB962C8B-B14F-4D97-AF65-F5344CB8AC3E}">
        <p14:creationId xmlns:p14="http://schemas.microsoft.com/office/powerpoint/2010/main" val="446387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各线系线规律</a:t>
            </a:r>
            <a:endParaRPr lang="zh-CN" altLang="en-US" sz="2800" dirty="0"/>
          </a:p>
        </p:txBody>
      </p:sp>
      <p:sp>
        <p:nvSpPr>
          <p:cNvPr id="3" name="内容占位符 2"/>
          <p:cNvSpPr>
            <a:spLocks noGrp="1"/>
          </p:cNvSpPr>
          <p:nvPr>
            <p:ph idx="1"/>
          </p:nvPr>
        </p:nvSpPr>
        <p:spPr>
          <a:xfrm>
            <a:off x="457200" y="1481138"/>
            <a:ext cx="8507288" cy="4525962"/>
          </a:xfrm>
        </p:spPr>
        <p:txBody>
          <a:bodyPr/>
          <a:lstStyle/>
          <a:p>
            <a:pPr>
              <a:spcAft>
                <a:spcPts val="1200"/>
              </a:spcAft>
            </a:pPr>
            <a:r>
              <a:rPr lang="zh-CN" altLang="en-US" sz="2000" dirty="0"/>
              <a:t>从上图可以看到，主线系每条线中的两个成分的间隔随着波数的增加而逐渐缩小，最后二成分并入一个线系限</a:t>
            </a:r>
            <a:r>
              <a:rPr lang="zh-CN" altLang="en-US" sz="2000" dirty="0" smtClean="0"/>
              <a:t>。</a:t>
            </a:r>
            <a:endParaRPr lang="en-US" altLang="zh-CN" sz="2000" dirty="0" smtClean="0"/>
          </a:p>
          <a:p>
            <a:pPr>
              <a:spcAft>
                <a:spcPts val="1200"/>
              </a:spcAft>
            </a:pPr>
            <a:r>
              <a:rPr lang="zh-CN" altLang="en-US" sz="2000" dirty="0" smtClean="0"/>
              <a:t>第二</a:t>
            </a:r>
            <a:r>
              <a:rPr lang="zh-CN" altLang="en-US" sz="2000" dirty="0"/>
              <a:t>辅（锐）线系的各线的成分具有相同的间隔，直到线系限也是这样</a:t>
            </a:r>
            <a:r>
              <a:rPr lang="zh-CN" altLang="en-US" sz="2000" dirty="0" smtClean="0"/>
              <a:t>。</a:t>
            </a:r>
            <a:endParaRPr lang="en-US" altLang="zh-CN" sz="2000" dirty="0" smtClean="0"/>
          </a:p>
          <a:p>
            <a:pPr>
              <a:spcAft>
                <a:spcPts val="1200"/>
              </a:spcAft>
            </a:pPr>
            <a:r>
              <a:rPr lang="zh-CN" altLang="en-US" sz="2000" dirty="0" smtClean="0"/>
              <a:t>第一</a:t>
            </a:r>
            <a:r>
              <a:rPr lang="zh-CN" altLang="en-US" sz="2000" dirty="0"/>
              <a:t>辅（漫）线系的每一条线由三条线构成，但最外两条线的间隔同第二辅（锐）线系各条线中二成分的共同间隔</a:t>
            </a:r>
            <a:r>
              <a:rPr lang="en-US" altLang="zh-CN" sz="2000" dirty="0"/>
              <a:t>,</a:t>
            </a:r>
            <a:r>
              <a:rPr lang="zh-CN" altLang="en-US" sz="2000" dirty="0"/>
              <a:t>以及主线系第一条中二成分的间隔都是相等的。另外</a:t>
            </a:r>
            <a:r>
              <a:rPr lang="en-US" altLang="zh-CN" sz="2000" dirty="0"/>
              <a:t>,</a:t>
            </a:r>
            <a:r>
              <a:rPr lang="zh-CN" altLang="en-US" sz="2000" dirty="0"/>
              <a:t>第一辅（漫）线系每一条线中波数较小的</a:t>
            </a:r>
            <a:r>
              <a:rPr lang="en-US" altLang="zh-CN" sz="2000" dirty="0"/>
              <a:t>(</a:t>
            </a:r>
            <a:r>
              <a:rPr lang="zh-CN" altLang="en-US" sz="2000" dirty="0"/>
              <a:t>图中靠左的</a:t>
            </a:r>
            <a:r>
              <a:rPr lang="en-US" altLang="zh-CN" sz="2000" dirty="0"/>
              <a:t>)</a:t>
            </a:r>
            <a:r>
              <a:rPr lang="zh-CN" altLang="en-US" sz="2000" dirty="0"/>
              <a:t>两条成分间的距离随着波数的增加而缩小，最后这两成分并入一个线系限。所以这线系每条虽有三个成分，线系限却只有两个。</a:t>
            </a:r>
          </a:p>
          <a:p>
            <a:pPr>
              <a:spcAft>
                <a:spcPts val="1200"/>
              </a:spcAft>
            </a:pPr>
            <a:endParaRPr lang="zh-CN" altLang="en-US" sz="2000" dirty="0"/>
          </a:p>
        </p:txBody>
      </p:sp>
    </p:spTree>
    <p:extLst>
      <p:ext uri="{BB962C8B-B14F-4D97-AF65-F5344CB8AC3E}">
        <p14:creationId xmlns:p14="http://schemas.microsoft.com/office/powerpoint/2010/main" val="21469270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从上述事实可以推出能级的分布</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t>第二</a:t>
                </a:r>
                <a:r>
                  <a:rPr lang="zh-CN" altLang="en-US" sz="2400" dirty="0"/>
                  <a:t>辅（锐）线系的每一条线中二成分的间隔是相同</a:t>
                </a:r>
                <a:r>
                  <a:rPr lang="zh-CN" altLang="en-US" sz="2400" dirty="0" smtClean="0"/>
                  <a:t>的。</a:t>
                </a:r>
                <a:endParaRPr lang="en-US" altLang="zh-CN" sz="2400" dirty="0" smtClean="0"/>
              </a:p>
              <a:p>
                <a:pPr marL="82153" indent="0">
                  <a:buNone/>
                </a:pPr>
                <a:r>
                  <a:rPr lang="en-US" altLang="zh-CN" sz="2400" dirty="0" smtClean="0">
                    <a:solidFill>
                      <a:srgbClr val="C00000"/>
                    </a:solidFill>
                  </a:rPr>
                  <a:t>s</a:t>
                </a:r>
                <a:r>
                  <a:rPr lang="zh-CN" altLang="en-US" sz="2400" dirty="0"/>
                  <a:t>能级</a:t>
                </a:r>
                <a14:m>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m:t>
                    </m:r>
                  </m:oMath>
                </a14:m>
                <a:r>
                  <a:rPr lang="zh-CN" altLang="en-US" sz="2400" dirty="0"/>
                  <a:t>最低</a:t>
                </a:r>
                <a:r>
                  <a:rPr lang="en-US" altLang="zh-CN" sz="2400" dirty="0">
                    <a:solidFill>
                      <a:srgbClr val="0070C0"/>
                    </a:solidFill>
                  </a:rPr>
                  <a:t>p</a:t>
                </a:r>
                <a:r>
                  <a:rPr lang="zh-CN" altLang="en-US" sz="2400" dirty="0" smtClean="0"/>
                  <a:t>能级 </a:t>
                </a:r>
                <a14:m>
                  <m:oMath xmlns:m="http://schemas.openxmlformats.org/officeDocument/2006/math">
                    <m:r>
                      <a:rPr lang="zh-CN" altLang="en-US" sz="2400" i="1" smtClean="0">
                        <a:latin typeface="Cambria Math" panose="02040503050406030204" pitchFamily="18" charset="0"/>
                      </a:rPr>
                      <m:t>⟹</m:t>
                    </m:r>
                  </m:oMath>
                </a14:m>
                <a:r>
                  <a:rPr lang="en-US" altLang="zh-CN" sz="2400" dirty="0" smtClean="0"/>
                  <a:t> </a:t>
                </a:r>
                <a:r>
                  <a:rPr lang="zh-CN" altLang="en-US" sz="2400" dirty="0" smtClean="0"/>
                  <a:t>最低</a:t>
                </a:r>
                <a:r>
                  <a:rPr lang="en-US" altLang="zh-CN" sz="2400" dirty="0" smtClean="0">
                    <a:solidFill>
                      <a:srgbClr val="0070C0"/>
                    </a:solidFill>
                  </a:rPr>
                  <a:t>p</a:t>
                </a:r>
                <a:r>
                  <a:rPr lang="zh-CN" altLang="en-US" sz="2400" dirty="0" smtClean="0"/>
                  <a:t>能级</a:t>
                </a:r>
                <a:r>
                  <a:rPr lang="zh-CN" altLang="en-US" sz="2400" dirty="0" smtClean="0">
                    <a:solidFill>
                      <a:srgbClr val="0070C0"/>
                    </a:solidFill>
                  </a:rPr>
                  <a:t>双</a:t>
                </a:r>
                <a:r>
                  <a:rPr lang="zh-CN" altLang="en-US" sz="2400" dirty="0" smtClean="0"/>
                  <a:t>层，</a:t>
                </a:r>
                <a:r>
                  <a:rPr lang="en-US" altLang="zh-CN" sz="2400" dirty="0" smtClean="0">
                    <a:solidFill>
                      <a:srgbClr val="C00000"/>
                    </a:solidFill>
                  </a:rPr>
                  <a:t>s</a:t>
                </a:r>
                <a:r>
                  <a:rPr lang="zh-CN" altLang="en-US" sz="2400" dirty="0"/>
                  <a:t>能级</a:t>
                </a:r>
                <a:r>
                  <a:rPr lang="zh-CN" altLang="en-US" sz="2400" dirty="0" smtClean="0"/>
                  <a:t>都</a:t>
                </a:r>
                <a:r>
                  <a:rPr lang="zh-CN" altLang="en-US" sz="2400" dirty="0" smtClean="0">
                    <a:solidFill>
                      <a:srgbClr val="C00000"/>
                    </a:solidFill>
                  </a:rPr>
                  <a:t>单</a:t>
                </a:r>
                <a:r>
                  <a:rPr lang="zh-CN" altLang="en-US" sz="2400" dirty="0" smtClean="0"/>
                  <a:t>层。</a:t>
                </a:r>
                <a:endParaRPr lang="en-US" altLang="zh-CN" sz="2400" dirty="0" smtClean="0"/>
              </a:p>
              <a:p>
                <a:pPr marL="82153" indent="0">
                  <a:buNone/>
                </a:pPr>
                <a:r>
                  <a:rPr lang="zh-CN" altLang="en-US" sz="2400" dirty="0" smtClean="0"/>
                  <a:t>每条</a:t>
                </a:r>
                <a:r>
                  <a:rPr lang="zh-CN" altLang="en-US" sz="2400" dirty="0"/>
                  <a:t>线都是双线</a:t>
                </a:r>
                <a:r>
                  <a:rPr lang="zh-CN" altLang="en-US" sz="2400" dirty="0" smtClean="0"/>
                  <a:t>，波数差相等。</a:t>
                </a:r>
                <a:endParaRPr lang="zh-CN" altLang="en-US" sz="2400" dirty="0"/>
              </a:p>
              <a:p>
                <a:r>
                  <a:rPr lang="zh-CN" altLang="en-US" sz="2400" dirty="0" smtClean="0"/>
                  <a:t>主线</a:t>
                </a:r>
                <a:r>
                  <a:rPr lang="zh-CN" altLang="en-US" sz="2400" dirty="0"/>
                  <a:t>系的每条线中二成分的波数差</a:t>
                </a:r>
                <a:r>
                  <a:rPr lang="zh-CN" altLang="en-US" sz="2400" dirty="0" smtClean="0"/>
                  <a:t>随波数</a:t>
                </a:r>
                <a:r>
                  <a:rPr lang="zh-CN" altLang="en-US" sz="2400" dirty="0"/>
                  <a:t>的增加逐渐</a:t>
                </a:r>
                <a:r>
                  <a:rPr lang="zh-CN" altLang="en-US" sz="2400" dirty="0" smtClean="0"/>
                  <a:t>减少。</a:t>
                </a:r>
                <a:endParaRPr lang="en-US" altLang="zh-CN" sz="2400" dirty="0" smtClean="0"/>
              </a:p>
              <a:p>
                <a:pPr marL="82153" indent="0">
                  <a:buNone/>
                </a:pPr>
                <a:r>
                  <a:rPr lang="en-US" altLang="zh-CN" sz="2400" dirty="0" smtClean="0">
                    <a:solidFill>
                      <a:srgbClr val="0070C0"/>
                    </a:solidFill>
                  </a:rPr>
                  <a:t>p</a:t>
                </a:r>
                <a:r>
                  <a:rPr lang="zh-CN" altLang="en-US" sz="2400" dirty="0"/>
                  <a:t>能级⟶最低</a:t>
                </a:r>
                <a:r>
                  <a:rPr lang="en-US" altLang="zh-CN" sz="2400" dirty="0">
                    <a:solidFill>
                      <a:srgbClr val="C00000"/>
                    </a:solidFill>
                  </a:rPr>
                  <a:t>s</a:t>
                </a:r>
                <a:r>
                  <a:rPr lang="zh-CN" altLang="en-US" sz="2400" dirty="0" smtClean="0"/>
                  <a:t>能级，</a:t>
                </a:r>
                <a:r>
                  <a:rPr lang="en-US" altLang="zh-CN" sz="2400" dirty="0">
                    <a:solidFill>
                      <a:srgbClr val="C00000"/>
                    </a:solidFill>
                  </a:rPr>
                  <a:t> s</a:t>
                </a:r>
                <a:r>
                  <a:rPr lang="zh-CN" altLang="en-US" sz="2400" dirty="0"/>
                  <a:t>能级都</a:t>
                </a:r>
                <a:r>
                  <a:rPr lang="zh-CN" altLang="en-US" sz="2400" dirty="0">
                    <a:solidFill>
                      <a:srgbClr val="C00000"/>
                    </a:solidFill>
                  </a:rPr>
                  <a:t>单</a:t>
                </a:r>
                <a:r>
                  <a:rPr lang="zh-CN" altLang="en-US" sz="2400" dirty="0" smtClean="0"/>
                  <a:t>层，</a:t>
                </a:r>
                <a:r>
                  <a:rPr lang="zh-CN" altLang="en-US" sz="2400" dirty="0"/>
                  <a:t>最低</a:t>
                </a:r>
                <a:r>
                  <a:rPr lang="en-US" altLang="zh-CN" sz="2400" dirty="0">
                    <a:solidFill>
                      <a:srgbClr val="0070C0"/>
                    </a:solidFill>
                  </a:rPr>
                  <a:t>p</a:t>
                </a:r>
                <a:r>
                  <a:rPr lang="zh-CN" altLang="en-US" sz="2400" dirty="0"/>
                  <a:t>能级</a:t>
                </a:r>
                <a:r>
                  <a:rPr lang="zh-CN" altLang="en-US" sz="2400" dirty="0">
                    <a:solidFill>
                      <a:srgbClr val="0070C0"/>
                    </a:solidFill>
                  </a:rPr>
                  <a:t>双</a:t>
                </a:r>
                <a:r>
                  <a:rPr lang="zh-CN" altLang="en-US" sz="2400" dirty="0"/>
                  <a:t>层</a:t>
                </a:r>
                <a:r>
                  <a:rPr lang="zh-CN" altLang="en-US" sz="2400" dirty="0" smtClean="0"/>
                  <a:t> </a:t>
                </a:r>
                <a14:m>
                  <m:oMath xmlns:m="http://schemas.openxmlformats.org/officeDocument/2006/math">
                    <m:r>
                      <a:rPr lang="zh-CN" altLang="en-US" sz="2400" i="1">
                        <a:latin typeface="Cambria Math" panose="02040503050406030204" pitchFamily="18" charset="0"/>
                      </a:rPr>
                      <m:t>⟹</m:t>
                    </m:r>
                  </m:oMath>
                </a14:m>
                <a:r>
                  <a:rPr lang="zh-CN" altLang="en-US" sz="2400" dirty="0" smtClean="0"/>
                  <a:t> </a:t>
                </a:r>
                <a:r>
                  <a:rPr lang="zh-CN" altLang="en-US" sz="2400" dirty="0"/>
                  <a:t>所有</a:t>
                </a:r>
                <a:r>
                  <a:rPr lang="en-US" altLang="zh-CN" sz="2400" dirty="0">
                    <a:solidFill>
                      <a:srgbClr val="0070C0"/>
                    </a:solidFill>
                  </a:rPr>
                  <a:t>p</a:t>
                </a:r>
                <a:r>
                  <a:rPr lang="zh-CN" altLang="en-US" sz="2400" dirty="0" smtClean="0"/>
                  <a:t>能级</a:t>
                </a:r>
                <a:r>
                  <a:rPr lang="zh-CN" altLang="en-US" sz="2400" dirty="0" smtClean="0">
                    <a:solidFill>
                      <a:srgbClr val="0070C0"/>
                    </a:solidFill>
                  </a:rPr>
                  <a:t>双</a:t>
                </a:r>
                <a:r>
                  <a:rPr lang="zh-CN" altLang="en-US" sz="2400" dirty="0" smtClean="0"/>
                  <a:t>层，</a:t>
                </a:r>
                <a:endParaRPr lang="en-US" altLang="zh-CN" sz="2400" dirty="0" smtClean="0"/>
              </a:p>
              <a:p>
                <a:pPr marL="82153" indent="0">
                  <a:buNone/>
                </a:pPr>
                <a:r>
                  <a:rPr lang="zh-CN" altLang="en-US" sz="2400" dirty="0" smtClean="0"/>
                  <a:t>双层的</a:t>
                </a:r>
                <a:r>
                  <a:rPr lang="zh-CN" altLang="en-US" sz="2400" dirty="0"/>
                  <a:t>间隔随量子数</a:t>
                </a:r>
                <a:r>
                  <a:rPr lang="en-US" altLang="zh-CN" sz="2400" dirty="0"/>
                  <a:t>n</a:t>
                </a:r>
                <a:r>
                  <a:rPr lang="zh-CN" altLang="en-US" sz="2400" dirty="0"/>
                  <a:t>的增加而逐渐</a:t>
                </a:r>
                <a:r>
                  <a:rPr lang="zh-CN" altLang="en-US" sz="2400" dirty="0" smtClean="0"/>
                  <a:t>缩小。</a:t>
                </a:r>
                <a:endParaRPr lang="en-US" altLang="zh-CN" sz="2400" dirty="0"/>
              </a:p>
              <a:p>
                <a:r>
                  <a:rPr lang="en-US" altLang="zh-CN" sz="2400" dirty="0">
                    <a:latin typeface="+mn-ea"/>
                  </a:rPr>
                  <a:t>d</a:t>
                </a:r>
                <a:r>
                  <a:rPr lang="zh-CN" altLang="en-US" sz="2400" dirty="0">
                    <a:latin typeface="+mn-ea"/>
                  </a:rPr>
                  <a:t>能级，</a:t>
                </a:r>
                <a:r>
                  <a:rPr lang="en-US" altLang="zh-CN" sz="2400" dirty="0">
                    <a:latin typeface="+mn-ea"/>
                  </a:rPr>
                  <a:t>f</a:t>
                </a:r>
                <a:r>
                  <a:rPr lang="zh-CN" altLang="en-US" sz="2400" dirty="0">
                    <a:latin typeface="+mn-ea"/>
                  </a:rPr>
                  <a:t>能级都是</a:t>
                </a:r>
                <a:r>
                  <a:rPr lang="zh-CN" altLang="en-US" sz="2400" dirty="0" smtClean="0">
                    <a:latin typeface="+mn-ea"/>
                  </a:rPr>
                  <a:t>双层，间隔</a:t>
                </a:r>
                <a:r>
                  <a:rPr lang="zh-CN" altLang="en-US" sz="2400" dirty="0">
                    <a:latin typeface="+mn-ea"/>
                  </a:rPr>
                  <a:t>也随</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增加而缩小</a:t>
                </a:r>
                <a:r>
                  <a:rPr lang="zh-CN" altLang="en-US" sz="2400" dirty="0" smtClean="0">
                    <a:latin typeface="+mn-ea"/>
                  </a:rPr>
                  <a:t>。</a:t>
                </a:r>
                <a:endParaRPr lang="en-US" altLang="zh-CN" sz="2400" dirty="0" smtClean="0">
                  <a:latin typeface="+mn-ea"/>
                </a:endParaRPr>
              </a:p>
              <a:p>
                <a:r>
                  <a:rPr lang="zh-CN" altLang="en-US" sz="2400" dirty="0">
                    <a:latin typeface="+mn-ea"/>
                  </a:rPr>
                  <a:t>第一辅（漫）线系的三线</a:t>
                </a:r>
                <a:r>
                  <a:rPr lang="zh-CN" altLang="en-US" sz="2400" dirty="0" smtClean="0">
                    <a:latin typeface="+mn-ea"/>
                  </a:rPr>
                  <a:t>结构</a:t>
                </a:r>
                <a:endParaRPr lang="en-US" altLang="zh-CN" sz="2400" dirty="0" smtClean="0">
                  <a:latin typeface="+mn-ea"/>
                </a:endParaRPr>
              </a:p>
              <a:p>
                <a:r>
                  <a:rPr lang="en-US" altLang="zh-CN" sz="2400" dirty="0">
                    <a:solidFill>
                      <a:srgbClr val="990099"/>
                    </a:solidFill>
                    <a:latin typeface="+mn-ea"/>
                  </a:rPr>
                  <a:t>d</a:t>
                </a:r>
                <a:r>
                  <a:rPr lang="zh-CN" altLang="en-US" sz="2400" dirty="0" smtClean="0">
                    <a:latin typeface="+mn-ea"/>
                  </a:rPr>
                  <a:t>能级</a:t>
                </a:r>
                <a:r>
                  <a:rPr lang="zh-CN" altLang="en-US" sz="2400" dirty="0" smtClean="0">
                    <a:solidFill>
                      <a:srgbClr val="990099"/>
                    </a:solidFill>
                    <a:latin typeface="+mn-ea"/>
                  </a:rPr>
                  <a:t>双</a:t>
                </a:r>
                <a:r>
                  <a:rPr lang="zh-CN" altLang="en-US" sz="2400" dirty="0" smtClean="0">
                    <a:latin typeface="+mn-ea"/>
                  </a:rPr>
                  <a:t>层，最低</a:t>
                </a:r>
                <a:r>
                  <a:rPr lang="en-US" altLang="zh-CN" sz="2400" dirty="0">
                    <a:solidFill>
                      <a:srgbClr val="0070C0"/>
                    </a:solidFill>
                    <a:latin typeface="+mn-ea"/>
                  </a:rPr>
                  <a:t>p</a:t>
                </a:r>
                <a:r>
                  <a:rPr lang="zh-CN" altLang="en-US" sz="2400" dirty="0" smtClean="0">
                    <a:latin typeface="+mn-ea"/>
                  </a:rPr>
                  <a:t>能级</a:t>
                </a:r>
                <a:r>
                  <a:rPr lang="zh-CN" altLang="en-US" sz="2400" dirty="0" smtClean="0">
                    <a:solidFill>
                      <a:srgbClr val="0070C0"/>
                    </a:solidFill>
                    <a:latin typeface="+mn-ea"/>
                  </a:rPr>
                  <a:t>双</a:t>
                </a:r>
                <a:r>
                  <a:rPr lang="zh-CN" altLang="en-US" sz="2400" dirty="0" smtClean="0">
                    <a:latin typeface="+mn-ea"/>
                  </a:rPr>
                  <a:t>层</a:t>
                </a:r>
                <a14:m>
                  <m:oMath xmlns:m="http://schemas.openxmlformats.org/officeDocument/2006/math">
                    <m:r>
                      <a:rPr lang="zh-CN" altLang="en-US" sz="2400" i="1">
                        <a:latin typeface="Cambria Math" panose="02040503050406030204" pitchFamily="18" charset="0"/>
                      </a:rPr>
                      <m:t>⟹</m:t>
                    </m:r>
                  </m:oMath>
                </a14:m>
                <a:r>
                  <a:rPr lang="zh-CN" altLang="en-US" sz="2400" dirty="0">
                    <a:latin typeface="+mn-ea"/>
                  </a:rPr>
                  <a:t>四</a:t>
                </a:r>
                <a:r>
                  <a:rPr lang="zh-CN" altLang="en-US" sz="2400" dirty="0" smtClean="0">
                    <a:latin typeface="+mn-ea"/>
                  </a:rPr>
                  <a:t>成分？只有三成分</a:t>
                </a:r>
                <a:endParaRPr lang="zh-CN" altLang="en-US" sz="2400" dirty="0">
                  <a:latin typeface="+mn-ea"/>
                </a:endParaRPr>
              </a:p>
              <a:p>
                <a:endParaRPr lang="zh-CN" altLang="en-US"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 t="-2022" r="-296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084168" y="476672"/>
            <a:ext cx="2780017" cy="4340728"/>
          </a:xfrm>
          <a:prstGeom prst="rect">
            <a:avLst/>
          </a:prstGeom>
        </p:spPr>
      </p:pic>
    </p:spTree>
    <p:extLst>
      <p:ext uri="{BB962C8B-B14F-4D97-AF65-F5344CB8AC3E}">
        <p14:creationId xmlns:p14="http://schemas.microsoft.com/office/powerpoint/2010/main" val="313568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384423" y="279996"/>
            <a:ext cx="8229600" cy="994122"/>
          </a:xfrm>
        </p:spPr>
        <p:txBody>
          <a:bodyPr/>
          <a:lstStyle/>
          <a:p>
            <a:r>
              <a:rPr lang="zh-CN" altLang="en-US" sz="2800" b="0" dirty="0" smtClean="0">
                <a:latin typeface="Times New Roman" panose="02020603050405020304" pitchFamily="18" charset="0"/>
                <a:ea typeface="+mn-ea"/>
                <a:cs typeface="Times New Roman" panose="02020603050405020304" pitchFamily="18" charset="0"/>
              </a:rPr>
              <a:t>相对论</a:t>
            </a:r>
            <a:r>
              <a:rPr lang="zh-CN" altLang="en-US" sz="2800" b="0" dirty="0">
                <a:latin typeface="Times New Roman" panose="02020603050405020304" pitchFamily="18" charset="0"/>
                <a:ea typeface="+mn-ea"/>
                <a:cs typeface="Times New Roman" panose="02020603050405020304" pitchFamily="18" charset="0"/>
              </a:rPr>
              <a:t>对椭圆轨道的修正</a:t>
            </a:r>
            <a:r>
              <a:rPr lang="zh-CN" altLang="en-US" sz="2400" b="0" dirty="0">
                <a:latin typeface="Times New Roman" panose="02020603050405020304" pitchFamily="18" charset="0"/>
                <a:ea typeface="+mn-ea"/>
                <a:cs typeface="Times New Roman" panose="02020603050405020304" pitchFamily="18" charset="0"/>
              </a:rPr>
              <a:t> </a:t>
            </a:r>
          </a:p>
        </p:txBody>
      </p:sp>
      <p:graphicFrame>
        <p:nvGraphicFramePr>
          <p:cNvPr id="293893" name="Object 5"/>
          <p:cNvGraphicFramePr>
            <a:graphicFrameLocks noChangeAspect="1"/>
          </p:cNvGraphicFramePr>
          <p:nvPr>
            <p:extLst/>
          </p:nvPr>
        </p:nvGraphicFramePr>
        <p:xfrm>
          <a:off x="596375" y="1274118"/>
          <a:ext cx="7959725" cy="901700"/>
        </p:xfrm>
        <a:graphic>
          <a:graphicData uri="http://schemas.openxmlformats.org/presentationml/2006/ole">
            <mc:AlternateContent xmlns:mc="http://schemas.openxmlformats.org/markup-compatibility/2006">
              <mc:Choice xmlns:v="urn:schemas-microsoft-com:vml" Requires="v">
                <p:oleObj spid="_x0000_s299187" name="公式" r:id="rId3" imgW="7048500" imgH="800100" progId="Equation.3">
                  <p:embed/>
                </p:oleObj>
              </mc:Choice>
              <mc:Fallback>
                <p:oleObj name="公式" r:id="rId3" imgW="7048500" imgH="800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75" y="1274118"/>
                        <a:ext cx="7959725" cy="901700"/>
                      </a:xfrm>
                      <a:prstGeom prst="rect">
                        <a:avLst/>
                      </a:prstGeom>
                      <a:solidFill>
                        <a:srgbClr val="FF99CC"/>
                      </a:solidFill>
                    </p:spPr>
                  </p:pic>
                </p:oleObj>
              </mc:Fallback>
            </mc:AlternateContent>
          </a:graphicData>
        </a:graphic>
      </p:graphicFrame>
      <p:sp>
        <p:nvSpPr>
          <p:cNvPr id="6" name="Rectangle 2"/>
          <p:cNvSpPr>
            <a:spLocks noChangeArrowheads="1"/>
          </p:cNvSpPr>
          <p:nvPr/>
        </p:nvSpPr>
        <p:spPr bwMode="auto">
          <a:xfrm>
            <a:off x="390000" y="2158462"/>
            <a:ext cx="8604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smtClean="0">
                <a:latin typeface="+mn-ea"/>
                <a:ea typeface="+mn-ea"/>
              </a:rPr>
              <a:t>如果</a:t>
            </a:r>
            <a:r>
              <a:rPr lang="zh-CN" altLang="en-US" dirty="0">
                <a:latin typeface="+mn-ea"/>
                <a:ea typeface="+mn-ea"/>
              </a:rPr>
              <a:t>利用量子力学严格地进行上面的推导，则上式应为</a:t>
            </a:r>
          </a:p>
        </p:txBody>
      </p:sp>
      <p:graphicFrame>
        <p:nvGraphicFramePr>
          <p:cNvPr id="7" name="Object 4"/>
          <p:cNvGraphicFramePr>
            <a:graphicFrameLocks noChangeAspect="1"/>
          </p:cNvGraphicFramePr>
          <p:nvPr>
            <p:extLst/>
          </p:nvPr>
        </p:nvGraphicFramePr>
        <p:xfrm>
          <a:off x="461438" y="2749657"/>
          <a:ext cx="8170862" cy="1355725"/>
        </p:xfrm>
        <a:graphic>
          <a:graphicData uri="http://schemas.openxmlformats.org/presentationml/2006/ole">
            <mc:AlternateContent xmlns:mc="http://schemas.openxmlformats.org/markup-compatibility/2006">
              <mc:Choice xmlns:v="urn:schemas-microsoft-com:vml" Requires="v">
                <p:oleObj spid="_x0000_s299188" name="公式" r:id="rId5" imgW="7302500" imgH="1206500" progId="Equation.3">
                  <p:embed/>
                </p:oleObj>
              </mc:Choice>
              <mc:Fallback>
                <p:oleObj name="公式" r:id="rId5" imgW="7302500" imgH="1206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38" y="2749657"/>
                        <a:ext cx="8170862" cy="1355725"/>
                      </a:xfrm>
                      <a:prstGeom prst="rect">
                        <a:avLst/>
                      </a:prstGeom>
                      <a:solidFill>
                        <a:srgbClr val="CCFFFF"/>
                      </a:solidFill>
                    </p:spPr>
                  </p:pic>
                </p:oleObj>
              </mc:Fallback>
            </mc:AlternateContent>
          </a:graphicData>
        </a:graphic>
      </p:graphicFrame>
      <mc:AlternateContent xmlns:mc="http://schemas.openxmlformats.org/markup-compatibility/2006" xmlns:a14="http://schemas.microsoft.com/office/drawing/2010/main">
        <mc:Choice Requires="a14">
          <p:sp>
            <p:nvSpPr>
              <p:cNvPr id="8" name="Rectangle 5"/>
              <p:cNvSpPr>
                <a:spLocks noChangeArrowheads="1"/>
              </p:cNvSpPr>
              <p:nvPr/>
            </p:nvSpPr>
            <p:spPr bwMode="auto">
              <a:xfrm>
                <a:off x="384423" y="4160216"/>
                <a:ext cx="8353425"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r>
                  <a:rPr lang="zh-CN" altLang="en-US" dirty="0">
                    <a:latin typeface="Times New Roman" panose="02020603050405020304" pitchFamily="18" charset="0"/>
                    <a:ea typeface="+mn-ea"/>
                    <a:cs typeface="Times New Roman" panose="02020603050405020304" pitchFamily="18" charset="0"/>
                  </a:rPr>
                  <a:t>其中</a:t>
                </a:r>
                <a:r>
                  <a:rPr lang="zh-CN" altLang="en-US" dirty="0" smtClean="0">
                    <a:latin typeface="Times New Roman" panose="02020603050405020304" pitchFamily="18" charset="0"/>
                    <a:ea typeface="+mn-ea"/>
                    <a:cs typeface="Times New Roman" panose="02020603050405020304" pitchFamily="18" charset="0"/>
                  </a:rPr>
                  <a:t>用</a:t>
                </a:r>
                <a14:m>
                  <m:oMath xmlns:m="http://schemas.openxmlformats.org/officeDocument/2006/math">
                    <m:r>
                      <a:rPr lang="en-US" altLang="zh-CN" i="1" dirty="0" smtClean="0">
                        <a:latin typeface="Cambria Math" panose="02040503050406030204" pitchFamily="18" charset="0"/>
                        <a:ea typeface="+mn-ea"/>
                        <a:cs typeface="Times New Roman" panose="02020603050405020304" pitchFamily="18" charset="0"/>
                      </a:rPr>
                      <m:t>𝑙</m:t>
                    </m:r>
                  </m:oMath>
                </a14:m>
                <a:r>
                  <a:rPr lang="zh-CN" altLang="en-US" dirty="0" smtClean="0">
                    <a:latin typeface="Times New Roman" panose="02020603050405020304" pitchFamily="18" charset="0"/>
                    <a:ea typeface="+mn-ea"/>
                    <a:cs typeface="Times New Roman" panose="02020603050405020304" pitchFamily="18" charset="0"/>
                  </a:rPr>
                  <a:t>代替</a:t>
                </a:r>
                <a:r>
                  <a:rPr lang="en-US" altLang="zh-CN" i="1" dirty="0" err="1">
                    <a:latin typeface="Times New Roman" panose="02020603050405020304" pitchFamily="18" charset="0"/>
                    <a:ea typeface="+mn-ea"/>
                    <a:cs typeface="Times New Roman" panose="02020603050405020304" pitchFamily="18" charset="0"/>
                  </a:rPr>
                  <a:t>n</a:t>
                </a:r>
                <a:r>
                  <a:rPr lang="en-US" altLang="zh-CN" i="1" baseline="-30000" dirty="0" err="1">
                    <a:latin typeface="Times New Roman" panose="02020603050405020304" pitchFamily="18" charset="0"/>
                    <a:ea typeface="+mn-ea"/>
                    <a:cs typeface="Times New Roman" panose="02020603050405020304" pitchFamily="18" charset="0"/>
                  </a:rPr>
                  <a:t>φ</a:t>
                </a:r>
                <a:r>
                  <a:rPr lang="zh-CN" altLang="en-US" dirty="0">
                    <a:latin typeface="Times New Roman" panose="02020603050405020304" pitchFamily="18" charset="0"/>
                    <a:ea typeface="+mn-ea"/>
                    <a:cs typeface="Times New Roman" panose="02020603050405020304" pitchFamily="18" charset="0"/>
                  </a:rPr>
                  <a:t>，表示核外电子轨道运动角动量量子数，其取值范围有所变化， </a:t>
                </a:r>
              </a:p>
            </p:txBody>
          </p:sp>
        </mc:Choice>
        <mc:Fallback xmlns="">
          <p:sp>
            <p:nvSpPr>
              <p:cNvPr id="8" name="Rectangle 5"/>
              <p:cNvSpPr>
                <a:spLocks noRot="1" noChangeAspect="1" noMove="1" noResize="1" noEditPoints="1" noAdjustHandles="1" noChangeArrowheads="1" noChangeShapeType="1" noTextEdit="1"/>
              </p:cNvSpPr>
              <p:nvPr/>
            </p:nvSpPr>
            <p:spPr bwMode="auto">
              <a:xfrm>
                <a:off x="384423" y="4160216"/>
                <a:ext cx="8353425" cy="830997"/>
              </a:xfrm>
              <a:prstGeom prst="rect">
                <a:avLst/>
              </a:prstGeom>
              <a:blipFill rotWithShape="0">
                <a:blip r:embed="rId7"/>
                <a:stretch>
                  <a:fillRect l="-1095" t="-8029" b="-131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9" name="Object 8"/>
          <p:cNvGraphicFramePr>
            <a:graphicFrameLocks noChangeAspect="1"/>
          </p:cNvGraphicFramePr>
          <p:nvPr>
            <p:extLst/>
          </p:nvPr>
        </p:nvGraphicFramePr>
        <p:xfrm>
          <a:off x="613628" y="5122390"/>
          <a:ext cx="6731000" cy="1046162"/>
        </p:xfrm>
        <a:graphic>
          <a:graphicData uri="http://schemas.openxmlformats.org/presentationml/2006/ole">
            <mc:AlternateContent xmlns:mc="http://schemas.openxmlformats.org/markup-compatibility/2006">
              <mc:Choice xmlns:v="urn:schemas-microsoft-com:vml" Requires="v">
                <p:oleObj spid="_x0000_s299189" name="公式" r:id="rId8" imgW="5092700" imgH="800100" progId="Equation.3">
                  <p:embed/>
                </p:oleObj>
              </mc:Choice>
              <mc:Fallback>
                <p:oleObj name="公式" r:id="rId8" imgW="5092700" imgH="800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628" y="5122390"/>
                        <a:ext cx="6731000" cy="1046162"/>
                      </a:xfrm>
                      <a:prstGeom prst="rect">
                        <a:avLst/>
                      </a:prstGeom>
                      <a:solidFill>
                        <a:srgbClr val="FFCC99"/>
                      </a:solidFill>
                    </p:spPr>
                  </p:pic>
                </p:oleObj>
              </mc:Fallback>
            </mc:AlternateContent>
          </a:graphicData>
        </a:graphic>
      </p:graphicFrame>
    </p:spTree>
    <p:extLst>
      <p:ext uri="{BB962C8B-B14F-4D97-AF65-F5344CB8AC3E}">
        <p14:creationId xmlns:p14="http://schemas.microsoft.com/office/powerpoint/2010/main" val="41615228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556792"/>
                <a:ext cx="8229600" cy="3600400"/>
              </a:xfrm>
            </p:spPr>
            <p:txBody>
              <a:bodyPr/>
              <a:lstStyle/>
              <a:p>
                <a:pPr>
                  <a:spcAft>
                    <a:spcPts val="1200"/>
                  </a:spcAft>
                </a:pPr>
                <a:r>
                  <a:rPr lang="zh-CN" altLang="en-US" sz="2000" dirty="0" smtClean="0">
                    <a:latin typeface="Times New Roman" panose="02020603050405020304" pitchFamily="18" charset="0"/>
                    <a:cs typeface="Times New Roman" panose="02020603050405020304" pitchFamily="18" charset="0"/>
                  </a:rPr>
                  <a:t> 至于双层</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能级中的较高一级为什么没有跃迁到双层</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能级的较低一级，这在后面要说明。</a:t>
                </a:r>
              </a:p>
              <a:p>
                <a:pPr>
                  <a:spcAft>
                    <a:spcPts val="1200"/>
                  </a:spcAft>
                </a:pPr>
                <a:r>
                  <a:rPr lang="zh-CN" altLang="en-US" sz="2000" dirty="0" smtClean="0">
                    <a:latin typeface="Times New Roman" panose="02020603050405020304" pitchFamily="18" charset="0"/>
                    <a:cs typeface="Times New Roman" panose="02020603050405020304" pitchFamily="18" charset="0"/>
                  </a:rPr>
                  <a:t>碱金属原子</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能级是单层的，其余所有</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a:t>
                </a:r>
                <a:r>
                  <a:rPr lang="zh-CN" altLang="en-US" sz="2000" dirty="0">
                    <a:latin typeface="Times New Roman" panose="02020603050405020304" pitchFamily="18" charset="0"/>
                    <a:cs typeface="Times New Roman" panose="02020603050405020304" pitchFamily="18" charset="0"/>
                  </a:rPr>
                  <a:t>等能级都是双层的</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spcAft>
                    <a:spcPts val="1200"/>
                  </a:spcAft>
                </a:pPr>
                <a:r>
                  <a:rPr lang="zh-CN" altLang="en-US" sz="2000" dirty="0" smtClean="0">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同一</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a:latin typeface="Times New Roman" panose="02020603050405020304" pitchFamily="18" charset="0"/>
                    <a:cs typeface="Times New Roman" panose="02020603050405020304" pitchFamily="18" charset="0"/>
                  </a:rPr>
                  <a:t>值，例如</a:t>
                </a:r>
                <a14:m>
                  <m:oMath xmlns:m="http://schemas.openxmlformats.org/officeDocument/2006/math">
                    <m:r>
                      <a:rPr lang="en-US" altLang="zh-CN" sz="2000" i="1" dirty="0">
                        <a:latin typeface="Cambria Math" panose="02040503050406030204" pitchFamily="18" charset="0"/>
                      </a:rPr>
                      <m:t>𝑙</m:t>
                    </m:r>
                    <m:r>
                      <a:rPr lang="en-US" altLang="zh-CN" sz="2000" i="1" dirty="0">
                        <a:latin typeface="Cambria Math" panose="02040503050406030204" pitchFamily="18" charset="0"/>
                      </a:rPr>
                      <m:t> </m:t>
                    </m:r>
                  </m:oMath>
                </a14:m>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能级），双层能级间隔随量子数</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增加而渐减</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spcAft>
                    <a:spcPts val="1200"/>
                  </a:spcAft>
                </a:pPr>
                <a:r>
                  <a:rPr lang="zh-CN" altLang="en-US" sz="2000" dirty="0" smtClean="0">
                    <a:latin typeface="Times New Roman" panose="02020603050405020304" pitchFamily="18" charset="0"/>
                    <a:cs typeface="Times New Roman" panose="02020603050405020304" pitchFamily="18" charset="0"/>
                  </a:rPr>
                  <a:t>从</a:t>
                </a:r>
                <a:r>
                  <a:rPr lang="zh-CN" altLang="en-US" sz="2000" dirty="0">
                    <a:latin typeface="Times New Roman" panose="02020603050405020304" pitchFamily="18" charset="0"/>
                    <a:cs typeface="Times New Roman" panose="02020603050405020304" pitchFamily="18" charset="0"/>
                  </a:rPr>
                  <a:t>光谱线结构也可以认出，对同一</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oMath>
                </a14:m>
                <a:r>
                  <a:rPr lang="zh-CN" altLang="en-US" sz="2000" dirty="0">
                    <a:latin typeface="Times New Roman" panose="02020603050405020304" pitchFamily="18" charset="0"/>
                    <a:cs typeface="Times New Roman" panose="02020603050405020304" pitchFamily="18" charset="0"/>
                  </a:rPr>
                  <a:t>值，双层能级的间隔随</a:t>
                </a:r>
                <a14:m>
                  <m:oMath xmlns:m="http://schemas.openxmlformats.org/officeDocument/2006/math">
                    <m:r>
                      <a:rPr lang="en-US" altLang="zh-CN" sz="2000" i="1" dirty="0">
                        <a:latin typeface="Cambria Math" panose="02040503050406030204" pitchFamily="18" charset="0"/>
                      </a:rPr>
                      <m:t>𝑙</m:t>
                    </m:r>
                  </m:oMath>
                </a14:m>
                <a:r>
                  <a:rPr lang="zh-CN" altLang="en-US" sz="2000" dirty="0">
                    <a:latin typeface="Times New Roman" panose="02020603050405020304" pitchFamily="18" charset="0"/>
                    <a:cs typeface="Times New Roman" panose="02020603050405020304" pitchFamily="18" charset="0"/>
                  </a:rPr>
                  <a:t>值的增加而渐减。例如</a:t>
                </a:r>
                <a:r>
                  <a:rPr lang="en-US" altLang="zh-CN" sz="2000" dirty="0">
                    <a:latin typeface="Times New Roman" panose="02020603050405020304" pitchFamily="18" charset="0"/>
                    <a:cs typeface="Times New Roman" panose="02020603050405020304" pitchFamily="18" charset="0"/>
                  </a:rPr>
                  <a:t>n=4</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4d</a:t>
                </a:r>
                <a:r>
                  <a:rPr lang="zh-CN" altLang="en-US" sz="2000" dirty="0">
                    <a:latin typeface="Times New Roman" panose="02020603050405020304" pitchFamily="18" charset="0"/>
                    <a:cs typeface="Times New Roman" panose="02020603050405020304" pitchFamily="18" charset="0"/>
                  </a:rPr>
                  <a:t>的双层间隔小于</a:t>
                </a:r>
                <a:r>
                  <a:rPr lang="en-US" altLang="zh-CN" sz="2000" dirty="0">
                    <a:latin typeface="Times New Roman" panose="02020603050405020304" pitchFamily="18" charset="0"/>
                    <a:cs typeface="Times New Roman" panose="02020603050405020304" pitchFamily="18" charset="0"/>
                  </a:rPr>
                  <a:t>4p</a:t>
                </a:r>
                <a:r>
                  <a:rPr lang="zh-CN" altLang="en-US" sz="2000" dirty="0">
                    <a:latin typeface="Times New Roman" panose="02020603050405020304" pitchFamily="18" charset="0"/>
                    <a:cs typeface="Times New Roman" panose="02020603050405020304" pitchFamily="18" charset="0"/>
                  </a:rPr>
                  <a:t>的，而</a:t>
                </a:r>
                <a:r>
                  <a:rPr lang="en-US" altLang="zh-CN" sz="2000" dirty="0">
                    <a:latin typeface="Times New Roman" panose="02020603050405020304" pitchFamily="18" charset="0"/>
                    <a:cs typeface="Times New Roman" panose="02020603050405020304" pitchFamily="18" charset="0"/>
                  </a:rPr>
                  <a:t>4f</a:t>
                </a:r>
                <a:r>
                  <a:rPr lang="zh-CN" altLang="en-US" sz="2000" dirty="0">
                    <a:latin typeface="Times New Roman" panose="02020603050405020304" pitchFamily="18" charset="0"/>
                    <a:cs typeface="Times New Roman" panose="02020603050405020304" pitchFamily="18" charset="0"/>
                  </a:rPr>
                  <a:t>的又小于</a:t>
                </a:r>
                <a:r>
                  <a:rPr lang="en-US" altLang="zh-CN" sz="2000" dirty="0">
                    <a:latin typeface="Times New Roman" panose="02020603050405020304" pitchFamily="18" charset="0"/>
                    <a:cs typeface="Times New Roman" panose="02020603050405020304" pitchFamily="18" charset="0"/>
                  </a:rPr>
                  <a:t>4d</a:t>
                </a:r>
                <a:r>
                  <a:rPr lang="zh-CN" altLang="en-US" sz="2000" dirty="0">
                    <a:latin typeface="Times New Roman" panose="02020603050405020304" pitchFamily="18" charset="0"/>
                    <a:cs typeface="Times New Roman" panose="02020603050405020304" pitchFamily="18" charset="0"/>
                  </a:rPr>
                  <a:t>的。总之，碱金属原子的能级是一个层结构的能级，只</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能级是单层的。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556792"/>
                <a:ext cx="8229600" cy="3600400"/>
              </a:xfrm>
              <a:blipFill rotWithShape="0">
                <a:blip r:embed="rId2"/>
                <a:stretch>
                  <a:fillRect t="-1184" r="-3778"/>
                </a:stretch>
              </a:blipFill>
            </p:spPr>
            <p:txBody>
              <a:bodyPr/>
              <a:lstStyle/>
              <a:p>
                <a:r>
                  <a:rPr lang="zh-CN" altLang="en-US">
                    <a:noFill/>
                  </a:rPr>
                  <a:t> </a:t>
                </a:r>
              </a:p>
            </p:txBody>
          </p:sp>
        </mc:Fallback>
      </mc:AlternateContent>
      <p:sp>
        <p:nvSpPr>
          <p:cNvPr id="320518" name="Rectangle 6"/>
          <p:cNvSpPr>
            <a:spLocks noGrp="1" noChangeArrowheads="1"/>
          </p:cNvSpPr>
          <p:nvPr>
            <p:ph type="title"/>
          </p:nvPr>
        </p:nvSpPr>
        <p:spPr>
          <a:noFill/>
          <a:ln/>
        </p:spPr>
        <p:txBody>
          <a:bodyPr anchor="ctr">
            <a:normAutofit/>
          </a:bodyPr>
          <a:lstStyle/>
          <a:p>
            <a:r>
              <a:rPr lang="zh-CN" altLang="en-US" sz="2800" dirty="0" smtClean="0">
                <a:solidFill>
                  <a:schemeClr val="tx1"/>
                </a:solidFill>
                <a:latin typeface="+mn-ea"/>
                <a:ea typeface="+mn-ea"/>
              </a:rPr>
              <a:t>碱金属光谱结构</a:t>
            </a:r>
            <a:endParaRPr lang="zh-CN" altLang="en-US" sz="2800" dirty="0">
              <a:solidFill>
                <a:schemeClr val="tx1"/>
              </a:solidFill>
              <a:latin typeface="+mn-ea"/>
              <a:ea typeface="+mn-ea"/>
            </a:endParaRPr>
          </a:p>
        </p:txBody>
      </p:sp>
    </p:spTree>
    <p:extLst>
      <p:ext uri="{BB962C8B-B14F-4D97-AF65-F5344CB8AC3E}">
        <p14:creationId xmlns:p14="http://schemas.microsoft.com/office/powerpoint/2010/main" val="3687711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268760"/>
                <a:ext cx="8229600" cy="4525962"/>
              </a:xfrm>
            </p:spPr>
            <p:txBody>
              <a:bodyPr/>
              <a:lstStyle/>
              <a:p>
                <a:pPr>
                  <a:spcBef>
                    <a:spcPct val="50000"/>
                  </a:spcBef>
                </a:pPr>
                <a:r>
                  <a:rPr lang="zh-CN" altLang="en-US" sz="2400" dirty="0" smtClean="0">
                    <a:latin typeface="Times New Roman" panose="02020603050405020304" pitchFamily="18" charset="0"/>
                    <a:cs typeface="Times New Roman" panose="02020603050405020304" pitchFamily="18" charset="0"/>
                  </a:rPr>
                  <a:t>碱金属双线是促使乌仑贝克和古兹米特提出电子自旋假设的根据之一。认为电子除有轨道角动量</a:t>
                </a:r>
                <a:r>
                  <a:rPr lang="en-US" altLang="zh-CN" sz="2400" i="1" dirty="0" smtClean="0">
                    <a:latin typeface="Times New Roman" panose="02020603050405020304" pitchFamily="18" charset="0"/>
                    <a:cs typeface="Times New Roman" panose="02020603050405020304" pitchFamily="18" charset="0"/>
                  </a:rPr>
                  <a:t>L</a:t>
                </a:r>
                <a:r>
                  <a:rPr lang="zh-CN" altLang="en-US" sz="2400" dirty="0" smtClean="0">
                    <a:latin typeface="Times New Roman" panose="02020603050405020304" pitchFamily="18" charset="0"/>
                    <a:cs typeface="Times New Roman" panose="02020603050405020304" pitchFamily="18" charset="0"/>
                  </a:rPr>
                  <a:t>之外，还有自旋角动量</a:t>
                </a:r>
                <a:r>
                  <a:rPr lang="en-US" altLang="zh-CN" sz="2400" i="1" dirty="0">
                    <a:latin typeface="Times New Roman" panose="02020603050405020304" pitchFamily="18" charset="0"/>
                    <a:cs typeface="Times New Roman" panose="02020603050405020304" pitchFamily="18" charset="0"/>
                  </a:rPr>
                  <a:t>s</a:t>
                </a:r>
                <a:r>
                  <a:rPr lang="zh-CN" altLang="en-US" sz="2400" i="1"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且认为</a:t>
                </a:r>
                <a:r>
                  <a:rPr lang="en-US" altLang="zh-CN" sz="2400" i="1" dirty="0">
                    <a:latin typeface="Times New Roman" panose="02020603050405020304" pitchFamily="18" charset="0"/>
                    <a:cs typeface="Times New Roman" panose="02020603050405020304" pitchFamily="18" charset="0"/>
                  </a:rPr>
                  <a:t>s</a:t>
                </a:r>
                <a:r>
                  <a:rPr lang="zh-CN" altLang="en-US" sz="2400" dirty="0" smtClean="0">
                    <a:latin typeface="Times New Roman" panose="02020603050405020304" pitchFamily="18" charset="0"/>
                    <a:cs typeface="Times New Roman" panose="02020603050405020304" pitchFamily="18" charset="0"/>
                  </a:rPr>
                  <a:t>只有两个取向，那就必须</a:t>
                </a:r>
                <a:r>
                  <a:rPr lang="zh-CN" altLang="en-US" sz="2400" dirty="0" smtClean="0">
                    <a:solidFill>
                      <a:schemeClr val="hlink"/>
                    </a:solidFill>
                    <a:latin typeface="Times New Roman" panose="02020603050405020304" pitchFamily="18" charset="0"/>
                    <a:cs typeface="Times New Roman" panose="02020603050405020304" pitchFamily="18" charset="0"/>
                  </a:rPr>
                  <a:t>导致</a:t>
                </a:r>
                <a:r>
                  <a:rPr lang="zh-CN" altLang="en-US" sz="2400"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=1</m:t>
                    </m:r>
                  </m:oMath>
                </a14:m>
                <a:r>
                  <a:rPr lang="zh-CN" altLang="en-US" sz="2400" dirty="0" smtClean="0">
                    <a:latin typeface="Times New Roman" panose="02020603050405020304" pitchFamily="18" charset="0"/>
                    <a:cs typeface="Times New Roman" panose="02020603050405020304" pitchFamily="18" charset="0"/>
                  </a:rPr>
                  <a:t>的态将产生 </a:t>
                </a:r>
                <a14:m>
                  <m:oMath xmlns:m="http://schemas.openxmlformats.org/officeDocument/2006/math">
                    <m:r>
                      <a:rPr lang="en-US" altLang="zh-CN" sz="2400" i="1" dirty="0" smtClean="0">
                        <a:latin typeface="Cambria Math" panose="02040503050406030204" pitchFamily="18" charset="0"/>
                      </a:rPr>
                      <m:t>𝑗</m:t>
                    </m:r>
                    <m:r>
                      <a:rPr lang="en-US" altLang="zh-CN" sz="2400" i="1" dirty="0" smtClean="0">
                        <a:latin typeface="Cambria Math" panose="02040503050406030204" pitchFamily="18" charset="0"/>
                      </a:rPr>
                      <m:t>=1±1/2=3/2</m:t>
                    </m:r>
                    <m:r>
                      <a:rPr lang="zh-CN" altLang="en-US" sz="2400" i="1" dirty="0" smtClean="0">
                        <a:latin typeface="Cambria Math" panose="02040503050406030204" pitchFamily="18" charset="0"/>
                      </a:rPr>
                      <m:t>，</m:t>
                    </m:r>
                    <m:r>
                      <a:rPr lang="en-US" altLang="zh-CN" sz="2400" i="1" dirty="0" smtClean="0">
                        <a:latin typeface="Cambria Math" panose="02040503050406030204" pitchFamily="18" charset="0"/>
                      </a:rPr>
                      <m:t>1/2 </m:t>
                    </m:r>
                  </m:oMath>
                </a14:m>
                <a:r>
                  <a:rPr lang="zh-CN" altLang="en-US" sz="2400" dirty="0" smtClean="0">
                    <a:latin typeface="Times New Roman" panose="02020603050405020304" pitchFamily="18" charset="0"/>
                    <a:cs typeface="Times New Roman" panose="02020603050405020304" pitchFamily="18" charset="0"/>
                  </a:rPr>
                  <a:t>两个状态。</a:t>
                </a:r>
                <a:endParaRPr lang="en-US" altLang="zh-CN" sz="2400" dirty="0" smtClean="0">
                  <a:latin typeface="Times New Roman" panose="02020603050405020304" pitchFamily="18" charset="0"/>
                  <a:cs typeface="Times New Roman" panose="02020603050405020304" pitchFamily="18" charset="0"/>
                </a:endParaRPr>
              </a:p>
              <a:p>
                <a:pPr>
                  <a:spcBef>
                    <a:spcPct val="50000"/>
                  </a:spcBef>
                </a:pPr>
                <a:r>
                  <a:rPr lang="zh-CN" altLang="en-US" sz="2400" dirty="0" smtClean="0">
                    <a:latin typeface="Times New Roman" panose="02020603050405020304" pitchFamily="18" charset="0"/>
                    <a:cs typeface="Times New Roman" panose="02020603050405020304" pitchFamily="18" charset="0"/>
                  </a:rPr>
                  <a:t>对于 </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P</a:t>
                </a:r>
                <a:r>
                  <a:rPr lang="en-US" altLang="zh-CN" sz="2400" baseline="-30000" dirty="0" smtClean="0">
                    <a:latin typeface="Times New Roman" panose="02020603050405020304" pitchFamily="18" charset="0"/>
                    <a:cs typeface="Times New Roman" panose="02020603050405020304" pitchFamily="18" charset="0"/>
                  </a:rPr>
                  <a:t>3/2 </a:t>
                </a:r>
                <a:r>
                  <a:rPr lang="zh-CN" altLang="en-US" sz="2400" dirty="0" smtClean="0">
                    <a:latin typeface="Times New Roman" panose="02020603050405020304" pitchFamily="18" charset="0"/>
                    <a:cs typeface="Times New Roman" panose="02020603050405020304" pitchFamily="18" charset="0"/>
                  </a:rPr>
                  <a:t>和 </a:t>
                </a:r>
                <a:r>
                  <a:rPr lang="en-US" altLang="zh-CN" sz="2400" baseline="30000"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P</a:t>
                </a:r>
                <a:r>
                  <a:rPr lang="en-US" altLang="zh-CN" sz="2400" baseline="-30000" dirty="0" smtClean="0">
                    <a:latin typeface="Times New Roman" panose="02020603050405020304" pitchFamily="18" charset="0"/>
                    <a:cs typeface="Times New Roman" panose="02020603050405020304" pitchFamily="18" charset="0"/>
                  </a:rPr>
                  <a:t>1/2 </a:t>
                </a:r>
                <a:r>
                  <a:rPr lang="zh-CN" altLang="en-US" sz="2400" dirty="0" smtClean="0">
                    <a:latin typeface="Times New Roman" panose="02020603050405020304" pitchFamily="18" charset="0"/>
                    <a:cs typeface="Times New Roman" panose="02020603050405020304" pitchFamily="18" charset="0"/>
                  </a:rPr>
                  <a:t>这两个状态，它们相应的能量为什么有差异呢？它们之间的分裂间距又是多大呢？ </a:t>
                </a:r>
              </a:p>
              <a:p>
                <a:pPr algn="just" eaLnBrk="1" hangingPunct="1">
                  <a:spcBef>
                    <a:spcPct val="50000"/>
                  </a:spcBef>
                </a:pPr>
                <a:r>
                  <a:rPr lang="zh-CN" altLang="en-US" sz="2400" dirty="0" smtClean="0">
                    <a:latin typeface="Times New Roman" panose="02020603050405020304" pitchFamily="18" charset="0"/>
                    <a:cs typeface="Times New Roman" panose="02020603050405020304" pitchFamily="18" charset="0"/>
                  </a:rPr>
                  <a:t>至今为止，我们只考虑了原子中电子与核之间的</a:t>
                </a:r>
                <a:r>
                  <a:rPr lang="zh-CN" altLang="en-US" sz="2400" dirty="0" smtClean="0">
                    <a:solidFill>
                      <a:schemeClr val="hlink"/>
                    </a:solidFill>
                    <a:latin typeface="Times New Roman" panose="02020603050405020304" pitchFamily="18" charset="0"/>
                    <a:cs typeface="Times New Roman" panose="02020603050405020304" pitchFamily="18" charset="0"/>
                  </a:rPr>
                  <a:t>电相互作用</a:t>
                </a:r>
                <a:r>
                  <a:rPr lang="zh-CN" altLang="en-US" sz="2400" dirty="0" smtClean="0">
                    <a:latin typeface="Times New Roman" panose="02020603050405020304" pitchFamily="18" charset="0"/>
                    <a:cs typeface="Times New Roman" panose="02020603050405020304" pitchFamily="18" charset="0"/>
                  </a:rPr>
                  <a:t>；它确实是一项主要的相互作用，正是它决定了谱系的主要特征。但是，作周期运动的电荷必定产生磁场，由此产生磁场，由此产生的</a:t>
                </a:r>
                <a:r>
                  <a:rPr lang="zh-CN" altLang="en-US" sz="2400" dirty="0" smtClean="0">
                    <a:solidFill>
                      <a:schemeClr val="hlink"/>
                    </a:solidFill>
                    <a:latin typeface="Times New Roman" panose="02020603050405020304" pitchFamily="18" charset="0"/>
                    <a:cs typeface="Times New Roman" panose="02020603050405020304" pitchFamily="18" charset="0"/>
                  </a:rPr>
                  <a:t>磁相互作用</a:t>
                </a:r>
                <a:r>
                  <a:rPr lang="zh-CN" altLang="en-US" sz="2400" dirty="0" smtClean="0">
                    <a:latin typeface="Times New Roman" panose="02020603050405020304" pitchFamily="18" charset="0"/>
                    <a:cs typeface="Times New Roman" panose="02020603050405020304" pitchFamily="18" charset="0"/>
                  </a:rPr>
                  <a:t>引起了谱系的</a:t>
                </a:r>
                <a:r>
                  <a:rPr lang="zh-CN" altLang="en-US" sz="2400" dirty="0" smtClean="0">
                    <a:solidFill>
                      <a:srgbClr val="CC6600"/>
                    </a:solidFill>
                    <a:latin typeface="Times New Roman" panose="02020603050405020304" pitchFamily="18" charset="0"/>
                    <a:cs typeface="Times New Roman" panose="02020603050405020304" pitchFamily="18" charset="0"/>
                  </a:rPr>
                  <a:t>精细结构</a:t>
                </a:r>
                <a:r>
                  <a:rPr lang="zh-CN" altLang="en-US" sz="2400" dirty="0" smtClean="0">
                    <a:latin typeface="Times New Roman" panose="02020603050405020304" pitchFamily="18" charset="0"/>
                    <a:cs typeface="Times New Roman" panose="02020603050405020304" pitchFamily="18" charset="0"/>
                  </a:rPr>
                  <a:t>。让我们来分析一下这样的相互作用。</a:t>
                </a: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268760"/>
                <a:ext cx="8229600" cy="4525962"/>
              </a:xfrm>
              <a:blipFill rotWithShape="0">
                <a:blip r:embed="rId2"/>
                <a:stretch>
                  <a:fillRect t="-1077" r="-4815" b="-161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碱金属双线</a:t>
            </a:r>
            <a:endParaRPr lang="zh-CN" altLang="en-US" sz="2800" dirty="0"/>
          </a:p>
        </p:txBody>
      </p:sp>
    </p:spTree>
    <p:extLst>
      <p:ext uri="{BB962C8B-B14F-4D97-AF65-F5344CB8AC3E}">
        <p14:creationId xmlns:p14="http://schemas.microsoft.com/office/powerpoint/2010/main" val="255655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11188" y="4149725"/>
            <a:ext cx="82089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l" eaLnBrk="1" hangingPunct="1"/>
            <a:r>
              <a:rPr lang="zh-CN" altLang="en-US" dirty="0" smtClean="0">
                <a:latin typeface="+mn-ea"/>
                <a:ea typeface="+mn-ea"/>
              </a:rPr>
              <a:t>现在</a:t>
            </a:r>
            <a:r>
              <a:rPr lang="zh-CN" altLang="en-US" dirty="0">
                <a:latin typeface="+mn-ea"/>
                <a:ea typeface="+mn-ea"/>
              </a:rPr>
              <a:t>讨论价电子绕原子实（包括氢原子和类氢离子）的运动。过去我们讨论（价）电子的运动，是站在以原子核为静止坐标系讲的。如果在固定于电子上的坐标系中，带正电的原子实是绕着电子运动的，原子实的运动会产生一个磁场，这个磁场的方向就是原子实（带正电）绕着电子的角动量方向，因而也就是电子轨道运动角动量的方向。</a:t>
            </a: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71600" y="362352"/>
            <a:ext cx="7047201" cy="3762562"/>
          </a:xfrm>
          <a:prstGeom prst="rect">
            <a:avLst/>
          </a:prstGeom>
        </p:spPr>
      </p:pic>
    </p:spTree>
    <p:extLst>
      <p:ext uri="{BB962C8B-B14F-4D97-AF65-F5344CB8AC3E}">
        <p14:creationId xmlns:p14="http://schemas.microsoft.com/office/powerpoint/2010/main" val="21664357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磁场中的</a:t>
            </a:r>
            <a:r>
              <a:rPr lang="zh-CN" altLang="en-US" sz="2800" dirty="0" smtClean="0"/>
              <a:t>电子</a:t>
            </a:r>
            <a:r>
              <a:rPr lang="en-US" altLang="zh-CN" sz="2800" dirty="0" smtClean="0"/>
              <a:t>——</a:t>
            </a:r>
            <a:r>
              <a:rPr lang="zh-CN" altLang="en-US" sz="2800" dirty="0" smtClean="0"/>
              <a:t>自旋轨道耦合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77670"/>
                <a:ext cx="8229600" cy="4525962"/>
              </a:xfrm>
            </p:spPr>
            <p:txBody>
              <a:bodyPr/>
              <a:lstStyle/>
              <a:p>
                <a:r>
                  <a:rPr lang="zh-CN" altLang="en-US" sz="2000" dirty="0" smtClean="0">
                    <a:latin typeface="+mn-ea"/>
                  </a:rPr>
                  <a:t>电子既处在这个磁场中，又具有固有磁矩，两者之间就会产生相互作用，它的自旋取向就要量子化。</a:t>
                </a:r>
                <a:endParaRPr lang="en-US" altLang="zh-CN" sz="2000" dirty="0" smtClean="0">
                  <a:latin typeface="+mn-ea"/>
                </a:endParaRPr>
              </a:p>
              <a:p>
                <a:r>
                  <a:rPr lang="zh-CN" altLang="en-US" sz="2000" dirty="0" smtClean="0">
                    <a:solidFill>
                      <a:srgbClr val="CC6600"/>
                    </a:solidFill>
                    <a:latin typeface="+mn-ea"/>
                  </a:rPr>
                  <a:t>不同</a:t>
                </a:r>
                <a:r>
                  <a:rPr lang="zh-CN" altLang="en-US" sz="2000" dirty="0">
                    <a:solidFill>
                      <a:srgbClr val="CC6600"/>
                    </a:solidFill>
                    <a:latin typeface="+mn-ea"/>
                  </a:rPr>
                  <a:t>的取向具有不同的附加能量，这就是为什么出现了微小差别的多层能级</a:t>
                </a:r>
                <a:r>
                  <a:rPr lang="zh-CN" altLang="en-US" sz="2000" dirty="0" smtClean="0">
                    <a:solidFill>
                      <a:srgbClr val="CC6600"/>
                    </a:solidFill>
                    <a:latin typeface="+mn-ea"/>
                  </a:rPr>
                  <a:t>。</a:t>
                </a:r>
                <a:endParaRPr lang="en-US" altLang="zh-CN" sz="2000" dirty="0" smtClean="0">
                  <a:latin typeface="+mn-ea"/>
                </a:endParaRPr>
              </a:p>
              <a:p>
                <a:r>
                  <a:rPr lang="zh-CN" altLang="en-US" sz="2000" dirty="0">
                    <a:latin typeface="+mn-ea"/>
                  </a:rPr>
                  <a:t>电子自旋的两个取向是一个顺着磁场，一个相反，电子的轨道角动量和自旋角动量合成一个总角动量，原子实的总角动量等于零</a:t>
                </a:r>
                <a:r>
                  <a:rPr lang="en-US" altLang="zh-CN" sz="2000" dirty="0">
                    <a:latin typeface="+mn-ea"/>
                  </a:rPr>
                  <a:t>(</a:t>
                </a:r>
                <a:r>
                  <a:rPr lang="zh-CN" altLang="en-US" sz="2000" dirty="0">
                    <a:latin typeface="+mn-ea"/>
                  </a:rPr>
                  <a:t>核的角动量暂不考虑</a:t>
                </a:r>
                <a:r>
                  <a:rPr lang="en-US" altLang="zh-CN" sz="2000" dirty="0" smtClean="0">
                    <a:latin typeface="+mn-ea"/>
                  </a:rPr>
                  <a:t>)</a:t>
                </a:r>
              </a:p>
              <a:p>
                <a:r>
                  <a:rPr lang="zh-CN" altLang="en-US" sz="2000" dirty="0">
                    <a:latin typeface="+mn-ea"/>
                  </a:rPr>
                  <a:t>按照经典电磁学理论，具有固有磁矩的电子处在原子实的轨道运动所产生的磁场中，两者之间产生相互作用，即附加能量</a:t>
                </a:r>
              </a:p>
              <a:p>
                <a:pPr marL="82153" indent="0">
                  <a:buNone/>
                </a:pPr>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𝑈</m:t>
                      </m:r>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m:oMathPara>
                </a14:m>
                <a:endParaRPr lang="en-US" altLang="zh-CN" sz="2000" dirty="0" smtClean="0">
                  <a:latin typeface="+mn-ea"/>
                </a:endParaRPr>
              </a:p>
              <a:p>
                <a:r>
                  <a:rPr lang="zh-CN" altLang="en-US" sz="2000" dirty="0">
                    <a:latin typeface="+mn-ea"/>
                  </a:rPr>
                  <a:t>电子自旋磁矩</a:t>
                </a:r>
                <a:r>
                  <a:rPr lang="en-US" altLang="zh-CN" sz="2000" dirty="0">
                    <a:latin typeface="+mn-ea"/>
                  </a:rPr>
                  <a:t>,</a:t>
                </a:r>
                <a:r>
                  <a:rPr lang="zh-CN" altLang="en-US" sz="2000" dirty="0">
                    <a:latin typeface="+mn-ea"/>
                  </a:rPr>
                  <a:t>在轨道运动的磁场作用下</a:t>
                </a:r>
                <a:r>
                  <a:rPr lang="en-US" altLang="zh-CN" sz="2000" dirty="0">
                    <a:latin typeface="+mn-ea"/>
                  </a:rPr>
                  <a:t>,</a:t>
                </a:r>
                <a:r>
                  <a:rPr lang="zh-CN" altLang="en-US" sz="2000" dirty="0">
                    <a:latin typeface="+mn-ea"/>
                  </a:rPr>
                  <a:t>按照力学应该绕着磁场的方向旋进，但这不是固定方向的磁场。轨道运动也可以说受着自旋磁场的作用</a:t>
                </a:r>
                <a:r>
                  <a:rPr lang="en-US" altLang="zh-CN" sz="2000" dirty="0">
                    <a:latin typeface="+mn-ea"/>
                  </a:rPr>
                  <a:t>,</a:t>
                </a:r>
                <a:r>
                  <a:rPr lang="zh-CN" altLang="en-US" sz="2000" dirty="0">
                    <a:latin typeface="+mn-ea"/>
                  </a:rPr>
                  <a:t>应该绕着自旋旋进。实际是自旋与轨道运动相互起作用。</a:t>
                </a:r>
              </a:p>
              <a:p>
                <a:endParaRPr lang="zh-CN" altLang="en-US" sz="200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77670"/>
                <a:ext cx="8229600" cy="4525962"/>
              </a:xfrm>
              <a:blipFill rotWithShape="0">
                <a:blip r:embed="rId2"/>
                <a:stretch>
                  <a:fillRect t="-809"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7038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23528" y="1124744"/>
                <a:ext cx="8229600" cy="4525962"/>
              </a:xfrm>
            </p:spPr>
            <p:txBody>
              <a:bodyPr/>
              <a:lstStyle/>
              <a:p>
                <a:pPr>
                  <a:spcBef>
                    <a:spcPts val="600"/>
                  </a:spcBef>
                  <a:spcAft>
                    <a:spcPts val="600"/>
                  </a:spcAft>
                </a:pPr>
                <a:r>
                  <a:rPr lang="zh-CN" altLang="en-US" sz="2400" dirty="0" smtClean="0"/>
                  <a:t>主量子数</a:t>
                </a:r>
                <a14:m>
                  <m:oMath xmlns:m="http://schemas.openxmlformats.org/officeDocument/2006/math">
                    <m:r>
                      <a:rPr lang="en-US" altLang="zh-CN" sz="2400" i="1" dirty="0" smtClean="0">
                        <a:latin typeface="Cambria Math" panose="02040503050406030204" pitchFamily="18" charset="0"/>
                      </a:rPr>
                      <m:t>𝑛</m:t>
                    </m:r>
                  </m:oMath>
                </a14:m>
                <a:endParaRPr lang="en-US" altLang="zh-CN" sz="2400" dirty="0" smtClean="0"/>
              </a:p>
              <a:p>
                <a:pPr>
                  <a:spcBef>
                    <a:spcPts val="600"/>
                  </a:spcBef>
                  <a:spcAft>
                    <a:spcPts val="600"/>
                  </a:spcAft>
                </a:pPr>
                <a:r>
                  <a:rPr lang="zh-CN" altLang="en-US" sz="2400" dirty="0" smtClean="0"/>
                  <a:t>角动量量子数</a:t>
                </a:r>
                <a:endParaRPr lang="en-US" altLang="zh-CN" sz="2400" dirty="0" smtClean="0"/>
              </a:p>
              <a:p>
                <a:pPr>
                  <a:spcBef>
                    <a:spcPts val="600"/>
                  </a:spcBef>
                  <a:spcAft>
                    <a:spcPts val="600"/>
                  </a:spcAft>
                </a:pPr>
                <a:r>
                  <a:rPr lang="zh-CN" altLang="en-US" sz="2400" dirty="0" smtClean="0"/>
                  <a:t>轨道角动量量子化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𝑙</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𝑳</m:t>
                        </m:r>
                      </m:e>
                    </m:d>
                    <m:r>
                      <a:rPr lang="en-US" altLang="zh-CN" sz="2400" b="1" i="1" dirty="0" smtClean="0">
                        <a:latin typeface="Cambria Math" panose="02040503050406030204" pitchFamily="18" charset="0"/>
                      </a:rPr>
                      <m:t>=</m:t>
                    </m:r>
                    <m:rad>
                      <m:radPr>
                        <m:degHide m:val="on"/>
                        <m:ctrlPr>
                          <a:rPr lang="en-US" altLang="zh-CN" sz="2400" b="1" i="1" dirty="0" smtClean="0">
                            <a:latin typeface="Cambria Math" panose="02040503050406030204" pitchFamily="18" charset="0"/>
                          </a:rPr>
                        </m:ctrlPr>
                      </m:radPr>
                      <m:deg/>
                      <m:e>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e>
                    </m:rad>
                    <m:r>
                      <a:rPr lang="en-US" altLang="zh-CN" sz="2400" b="1" i="1" dirty="0" smtClean="0">
                        <a:latin typeface="Cambria Math" panose="02040503050406030204" pitchFamily="18" charset="0"/>
                      </a:rPr>
                      <m:t>ℏ, </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𝐿</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ℏ</m:t>
                    </m:r>
                  </m:oMath>
                </a14:m>
                <a:endParaRPr lang="en-US" altLang="zh-CN" sz="2400" i="1" dirty="0" smtClean="0"/>
              </a:p>
              <a:p>
                <a:pPr>
                  <a:spcBef>
                    <a:spcPts val="600"/>
                  </a:spcBef>
                  <a:spcAft>
                    <a:spcPts val="600"/>
                  </a:spcAft>
                </a:pPr>
                <a:r>
                  <a:rPr lang="zh-CN" altLang="en-US" sz="2400" dirty="0" smtClean="0"/>
                  <a:t>轨道角动量量子数 </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=0,1,…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a14:m>
                <a:r>
                  <a:rPr lang="zh-CN" altLang="en-US" sz="2400" dirty="0" smtClean="0"/>
                  <a:t> 磁量子数</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𝑙</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oMath>
                </a14:m>
                <a:endParaRPr lang="en-US" altLang="zh-CN" sz="2400" dirty="0" smtClean="0"/>
              </a:p>
              <a:p>
                <a:pPr>
                  <a:spcBef>
                    <a:spcPts val="600"/>
                  </a:spcBef>
                  <a:spcAft>
                    <a:spcPts val="600"/>
                  </a:spcAft>
                </a:pPr>
                <a:r>
                  <a:rPr lang="zh-CN" altLang="en-US" sz="2400" dirty="0" smtClean="0"/>
                  <a:t>自旋角动量量子化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𝑺</m:t>
                        </m:r>
                      </m:e>
                    </m:d>
                    <m:r>
                      <a:rPr lang="en-US" altLang="zh-CN" sz="2400" b="1" i="1" dirty="0" smtClean="0">
                        <a:latin typeface="Cambria Math" panose="02040503050406030204" pitchFamily="18" charset="0"/>
                      </a:rPr>
                      <m:t>=</m:t>
                    </m:r>
                    <m:rad>
                      <m:radPr>
                        <m:degHide m:val="on"/>
                        <m:ctrlPr>
                          <a:rPr lang="en-US" altLang="zh-CN" sz="2400" i="1" dirty="0" smtClean="0">
                            <a:latin typeface="Cambria Math" panose="02040503050406030204" pitchFamily="18" charset="0"/>
                          </a:rPr>
                        </m:ctrlPr>
                      </m:radPr>
                      <m:deg/>
                      <m:e>
                        <m:r>
                          <a:rPr lang="en-US" altLang="zh-CN" sz="2400" b="0" i="1" dirty="0" smtClean="0">
                            <a:latin typeface="Cambria Math" panose="02040503050406030204" pitchFamily="18" charset="0"/>
                          </a:rPr>
                          <m:t>𝑠</m:t>
                        </m:r>
                        <m:d>
                          <m:dPr>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𝑆</m:t>
                        </m:r>
                      </m:e>
                      <m:sub>
                        <m:r>
                          <a:rPr lang="en-US" altLang="zh-CN" sz="2400" b="0" i="1" dirty="0" smtClean="0">
                            <a:latin typeface="Cambria Math" panose="02040503050406030204" pitchFamily="18" charset="0"/>
                          </a:rPr>
                          <m:t>𝑍</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𝑠</m:t>
                        </m:r>
                      </m:sub>
                    </m:sSub>
                    <m:r>
                      <a:rPr lang="en-US" altLang="zh-CN" sz="2400" b="0" i="1" dirty="0" smtClean="0">
                        <a:latin typeface="Cambria Math" panose="02040503050406030204" pitchFamily="18" charset="0"/>
                      </a:rPr>
                      <m:t>ℏ</m:t>
                    </m:r>
                  </m:oMath>
                </a14:m>
                <a:endParaRPr lang="en-US" altLang="zh-CN" sz="2400" b="0" dirty="0" smtClean="0"/>
              </a:p>
              <a:p>
                <a:pPr>
                  <a:spcBef>
                    <a:spcPts val="600"/>
                  </a:spcBef>
                  <a:spcAft>
                    <a:spcPts val="600"/>
                  </a:spcAft>
                </a:pPr>
                <a:r>
                  <a:rPr lang="zh-CN" altLang="en-US" sz="2400" dirty="0" smtClean="0"/>
                  <a:t>自旋</a:t>
                </a:r>
                <a:r>
                  <a:rPr lang="zh-CN" altLang="en-US" sz="2400" dirty="0"/>
                  <a:t>角动量</a:t>
                </a:r>
                <a:r>
                  <a:rPr lang="zh-CN" altLang="en-US" sz="2400" dirty="0" smtClean="0"/>
                  <a:t>量子数 </a:t>
                </a:r>
                <a14:m>
                  <m:oMath xmlns:m="http://schemas.openxmlformats.org/officeDocument/2006/math">
                    <m:r>
                      <a:rPr lang="en-US" altLang="zh-CN" sz="2400" b="0" i="1" smtClean="0">
                        <a:latin typeface="Cambria Math" panose="02040503050406030204" pitchFamily="18" charset="0"/>
                      </a:rPr>
                      <m:t>𝑠</m:t>
                    </m:r>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𝑠</m:t>
                    </m:r>
                  </m:oMath>
                </a14:m>
                <a:endParaRPr lang="en-US" altLang="zh-CN" sz="2400" dirty="0" smtClean="0"/>
              </a:p>
              <a:p>
                <a:pPr marL="273844" lvl="1" indent="0">
                  <a:spcBef>
                    <a:spcPts val="600"/>
                  </a:spcBef>
                  <a:spcAft>
                    <a:spcPts val="600"/>
                  </a:spcAft>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=±1/2</m:t>
                    </m:r>
                  </m:oMath>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23528" y="1124744"/>
                <a:ext cx="8229600" cy="4525962"/>
              </a:xfrm>
              <a:blipFill rotWithShape="0">
                <a:blip r:embed="rId2"/>
                <a:stretch>
                  <a:fillRect t="-2022" b="-9704"/>
                </a:stretch>
              </a:blipFill>
            </p:spPr>
            <p:txBody>
              <a:bodyPr/>
              <a:lstStyle/>
              <a:p>
                <a:r>
                  <a:rPr lang="zh-CN" altLang="en-US">
                    <a:noFill/>
                  </a:rPr>
                  <a:t> </a:t>
                </a:r>
              </a:p>
            </p:txBody>
          </p:sp>
        </mc:Fallback>
      </mc:AlternateContent>
      <p:sp>
        <p:nvSpPr>
          <p:cNvPr id="3" name="标题 2"/>
          <p:cNvSpPr>
            <a:spLocks noGrp="1"/>
          </p:cNvSpPr>
          <p:nvPr>
            <p:ph type="title"/>
          </p:nvPr>
        </p:nvSpPr>
        <p:spPr>
          <a:xfrm>
            <a:off x="423989" y="263131"/>
            <a:ext cx="8229600" cy="994122"/>
          </a:xfrm>
        </p:spPr>
        <p:txBody>
          <a:bodyPr>
            <a:normAutofit/>
          </a:bodyPr>
          <a:lstStyle/>
          <a:p>
            <a:r>
              <a:rPr lang="zh-CN" altLang="en-US" sz="2800" dirty="0" smtClean="0"/>
              <a:t>量子数</a:t>
            </a:r>
            <a:r>
              <a:rPr lang="en-US" altLang="zh-CN" sz="2800" dirty="0" smtClean="0"/>
              <a:t>		</a:t>
            </a:r>
            <a:endParaRPr lang="zh-CN" altLang="en-US" sz="2800" dirty="0"/>
          </a:p>
        </p:txBody>
      </p:sp>
    </p:spTree>
    <p:extLst>
      <p:ext uri="{BB962C8B-B14F-4D97-AF65-F5344CB8AC3E}">
        <p14:creationId xmlns:p14="http://schemas.microsoft.com/office/powerpoint/2010/main" val="15129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57981"/>
                <a:ext cx="8229600" cy="4525962"/>
              </a:xfrm>
            </p:spPr>
            <p:txBody>
              <a:bodyPr/>
              <a:lstStyle/>
              <a:p>
                <a:r>
                  <a:rPr lang="zh-CN" altLang="en-US" sz="2400" dirty="0" smtClean="0"/>
                  <a:t>总角动量 </a:t>
                </a:r>
                <a14:m>
                  <m:oMath xmlns:m="http://schemas.openxmlformats.org/officeDocument/2006/math">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𝑳</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oMath>
                </a14:m>
                <a:endParaRPr lang="en-US" altLang="zh-CN" sz="2400" dirty="0" smtClean="0"/>
              </a:p>
              <a:p>
                <a:r>
                  <a:rPr lang="zh-CN" altLang="en-US" sz="2400" dirty="0" smtClean="0"/>
                  <a:t>总角动量量子化</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𝑗</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𝑱</m:t>
                        </m:r>
                      </m:e>
                    </m:d>
                    <m:r>
                      <a:rPr lang="en-US" altLang="zh-CN" sz="2400" b="0" i="1" dirty="0" smtClean="0">
                        <a:latin typeface="Cambria Math" panose="02040503050406030204" pitchFamily="18" charset="0"/>
                      </a:rPr>
                      <m:t>=</m:t>
                    </m:r>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𝑗</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𝑗</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𝐽</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r>
                      <a:rPr lang="en-US" altLang="zh-CN" sz="2400" b="0" i="1" dirty="0" smtClean="0">
                        <a:latin typeface="Cambria Math" panose="02040503050406030204" pitchFamily="18" charset="0"/>
                      </a:rPr>
                      <m:t>ℏ</m:t>
                    </m:r>
                  </m:oMath>
                </a14:m>
                <a:endParaRPr lang="en-US" altLang="zh-CN" sz="2400" b="0" dirty="0" smtClean="0"/>
              </a:p>
              <a:p>
                <a:r>
                  <a:rPr lang="zh-CN" altLang="en-US" sz="2400" dirty="0" smtClean="0"/>
                  <a:t>量子数的耦合规则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endParaRPr lang="en-US" altLang="zh-CN" sz="2400" b="0" dirty="0" smtClean="0"/>
              </a:p>
              <a:p>
                <a:pPr marL="273844" lvl="1" indent="0">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=1/2,</m:t>
                    </m:r>
                  </m:oMath>
                </a14:m>
                <a:r>
                  <a:rPr lang="zh-CN" altLang="en-US" sz="2400" dirty="0" smtClean="0"/>
                  <a:t> </a:t>
                </a:r>
                <a14:m>
                  <m:oMath xmlns:m="http://schemas.openxmlformats.org/officeDocument/2006/math">
                    <m:r>
                      <a:rPr lang="en-US" altLang="zh-CN" sz="2400" b="0" i="1" dirty="0" smtClean="0">
                        <a:latin typeface="Cambria Math" panose="02040503050406030204" pitchFamily="18" charset="0"/>
                      </a:rPr>
                      <m:t>𝑗</m:t>
                    </m:r>
                  </m:oMath>
                </a14:m>
                <a:r>
                  <a:rPr lang="zh-CN" altLang="en-US" sz="2400" dirty="0" smtClean="0"/>
                  <a:t>只能取</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r>
                  <a:rPr lang="zh-CN" altLang="en-US" sz="2400" dirty="0" smtClean="0"/>
                  <a:t>和</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oMath>
                </a14:m>
                <a:r>
                  <a:rPr lang="zh-CN" altLang="en-US" sz="2400" dirty="0" smtClean="0"/>
                  <a:t>两个值</a:t>
                </a:r>
                <a:endParaRPr lang="en-US" altLang="zh-CN" sz="2400" dirty="0" smtClean="0"/>
              </a:p>
              <a:p>
                <a:r>
                  <a:rPr lang="zh-CN" altLang="en-US" sz="2400" dirty="0"/>
                  <a:t>这三</a:t>
                </a:r>
                <a:r>
                  <a:rPr lang="zh-CN" altLang="en-US" sz="2400" dirty="0" smtClean="0"/>
                  <a:t>个角动量量子数</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oMath>
                </a14:m>
                <a:r>
                  <a:rPr lang="zh-CN" altLang="en-US" sz="2400" dirty="0" smtClean="0"/>
                  <a:t>都是正数，耦合规则告诉我们总角动量</a:t>
                </a:r>
                <a14:m>
                  <m:oMath xmlns:m="http://schemas.openxmlformats.org/officeDocument/2006/math">
                    <m:r>
                      <a:rPr lang="en-US" altLang="zh-CN" sz="2400" b="0" i="1" smtClean="0">
                        <a:latin typeface="Cambria Math" panose="02040503050406030204" pitchFamily="18" charset="0"/>
                      </a:rPr>
                      <m:t>𝑗</m:t>
                    </m:r>
                  </m:oMath>
                </a14:m>
                <a:r>
                  <a:rPr lang="zh-CN" altLang="en-US" sz="2400" dirty="0" smtClean="0"/>
                  <a:t>的可能取值</a:t>
                </a:r>
                <a:endParaRPr lang="en-US" altLang="zh-CN" sz="2400" dirty="0" smtClean="0"/>
              </a:p>
              <a:p>
                <a:r>
                  <a:rPr lang="zh-CN" altLang="en-US" sz="2400" dirty="0" smtClean="0"/>
                  <a:t>比如存在</a:t>
                </a:r>
                <a14:m>
                  <m:oMath xmlns:m="http://schemas.openxmlformats.org/officeDocument/2006/math">
                    <m:sSub>
                      <m:sSubPr>
                        <m:ctrlPr>
                          <a:rPr lang="en-US" altLang="zh-CN" sz="2400" b="0" i="1" smtClean="0">
                            <a:latin typeface="Cambria Math" panose="02040503050406030204" pitchFamily="18" charset="0"/>
                          </a:rPr>
                        </m:ctrlPr>
                      </m:sSubPr>
                      <m:e>
                        <m:sPre>
                          <m:sPrePr>
                            <m:ctrlPr>
                              <a:rPr lang="en-US" altLang="zh-CN" sz="2400" b="0" i="1" smtClean="0">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b="0" i="1" smtClean="0">
                                <a:latin typeface="Cambria Math" panose="02040503050406030204" pitchFamily="18" charset="0"/>
                              </a:rPr>
                              <m:t>𝑃</m:t>
                            </m:r>
                          </m:e>
                        </m:sPre>
                      </m:e>
                      <m:sub>
                        <m:r>
                          <a:rPr lang="en-US" altLang="zh-CN" sz="2400" b="0" i="1" smtClean="0">
                            <a:latin typeface="Cambria Math" panose="02040503050406030204" pitchFamily="18" charset="0"/>
                          </a:rPr>
                          <m:t>3/2</m:t>
                        </m:r>
                      </m:sub>
                    </m:sSub>
                  </m:oMath>
                </a14:m>
                <a:r>
                  <a:rPr lang="zh-CN" altLang="en-US" sz="2400" dirty="0" smtClean="0"/>
                  <a:t>和</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b="0" i="1" smtClean="0">
                            <a:latin typeface="Cambria Math" panose="02040503050406030204" pitchFamily="18" charset="0"/>
                          </a:rPr>
                          <m:t>1</m:t>
                        </m:r>
                        <m:r>
                          <a:rPr lang="en-US" altLang="zh-CN" sz="2400" i="1">
                            <a:latin typeface="Cambria Math" panose="02040503050406030204" pitchFamily="18" charset="0"/>
                          </a:rPr>
                          <m:t>/2</m:t>
                        </m:r>
                      </m:sub>
                    </m:sSub>
                  </m:oMath>
                </a14:m>
                <a:r>
                  <a:rPr lang="en-US" altLang="zh-CN" sz="2400" dirty="0" smtClean="0"/>
                  <a:t>,</a:t>
                </a:r>
                <a:r>
                  <a:rPr lang="zh-CN" altLang="en-US" sz="2400" dirty="0" smtClean="0"/>
                  <a:t>不存在</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2</m:t>
                        </m:r>
                      </m:sub>
                    </m:sSub>
                  </m:oMath>
                </a14:m>
                <a:r>
                  <a:rPr lang="zh-CN" altLang="en-US" sz="2400" dirty="0" smtClean="0"/>
                  <a:t>或者</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5</m:t>
                        </m:r>
                        <m:r>
                          <a:rPr lang="en-US" altLang="zh-CN" sz="2400" i="1">
                            <a:latin typeface="Cambria Math" panose="02040503050406030204" pitchFamily="18" charset="0"/>
                          </a:rPr>
                          <m:t>/2</m:t>
                        </m:r>
                      </m:sub>
                    </m:sSub>
                  </m:oMath>
                </a14:m>
                <a:endParaRPr lang="en-US" altLang="zh-CN" sz="2400" dirty="0" smtClean="0"/>
              </a:p>
              <a:p>
                <a:r>
                  <a:rPr lang="zh-CN" altLang="en-US" sz="2400" dirty="0" smtClean="0"/>
                  <a:t>磁量子数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oMath>
                </a14:m>
                <a:r>
                  <a:rPr lang="zh-CN" altLang="en-US" sz="2400" dirty="0" smtClean="0"/>
                  <a:t>这三个量子数只能通过磁场观测到。</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57981"/>
                <a:ext cx="8229600" cy="4525962"/>
              </a:xfrm>
              <a:blipFill rotWithShape="0">
                <a:blip r:embed="rId2"/>
                <a:stretch>
                  <a:fillRect t="-20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自旋和轨道</a:t>
            </a:r>
            <a:r>
              <a:rPr lang="en-US" altLang="zh-CN" sz="2800" dirty="0" smtClean="0"/>
              <a:t>	</a:t>
            </a:r>
            <a:endParaRPr lang="zh-CN" altLang="en-US" sz="2800" dirty="0"/>
          </a:p>
        </p:txBody>
      </p:sp>
    </p:spTree>
    <p:extLst>
      <p:ext uri="{BB962C8B-B14F-4D97-AF65-F5344CB8AC3E}">
        <p14:creationId xmlns:p14="http://schemas.microsoft.com/office/powerpoint/2010/main" val="39513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96751"/>
                <a:ext cx="8291264" cy="5214193"/>
              </a:xfrm>
            </p:spPr>
            <p:txBody>
              <a:bodyPr/>
              <a:lstStyle/>
              <a:p>
                <a:pPr>
                  <a:spcAft>
                    <a:spcPts val="300"/>
                  </a:spcAft>
                </a:pPr>
                <a14:m>
                  <m:oMath xmlns:m="http://schemas.openxmlformats.org/officeDocument/2006/math">
                    <m:r>
                      <a:rPr lang="en-US" altLang="zh-CN" sz="2000" b="1" i="1" smtClean="0">
                        <a:latin typeface="Cambria Math" panose="02040503050406030204" pitchFamily="18" charset="0"/>
                      </a:rPr>
                      <m:t>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𝛾</m:t>
                    </m:r>
                    <m:r>
                      <a:rPr lang="en-US" altLang="zh-CN" sz="2000" b="1" i="1" smtClean="0">
                        <a:latin typeface="Cambria Math" panose="02040503050406030204" pitchFamily="18" charset="0"/>
                      </a:rPr>
                      <m:t>𝑳</m:t>
                    </m:r>
                    <m:r>
                      <a:rPr lang="en-US" altLang="zh-CN" sz="2000" b="1" i="1" smtClean="0">
                        <a:latin typeface="Cambria Math" panose="02040503050406030204" pitchFamily="18" charset="0"/>
                      </a:rPr>
                      <m:t>,</m:t>
                    </m:r>
                  </m:oMath>
                </a14:m>
                <a:r>
                  <a:rPr lang="zh-CN" altLang="en-US" sz="2000" b="1" dirty="0" smtClean="0"/>
                  <a:t> </a:t>
                </a:r>
                <a:r>
                  <a:rPr lang="zh-CN" altLang="en-US" sz="2000" dirty="0" smtClean="0"/>
                  <a:t>旋磁比</a:t>
                </a:r>
                <a14:m>
                  <m:oMath xmlns:m="http://schemas.openxmlformats.org/officeDocument/2006/math">
                    <m:r>
                      <a:rPr lang="en-US" altLang="zh-CN" sz="2000" b="0" i="1" dirty="0" smtClean="0">
                        <a:latin typeface="Cambria Math" panose="02040503050406030204" pitchFamily="18" charset="0"/>
                      </a:rPr>
                      <m:t>𝛾</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𝑒</m:t>
                        </m:r>
                      </m:num>
                      <m:den>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𝑚</m:t>
                        </m:r>
                      </m:den>
                    </m:f>
                  </m:oMath>
                </a14:m>
                <a:endParaRPr lang="en-US" altLang="zh-CN" sz="2000" b="0" dirty="0" smtClean="0"/>
              </a:p>
              <a:p>
                <a:pPr>
                  <a:spcAft>
                    <a:spcPts val="300"/>
                  </a:spcAft>
                </a:pPr>
                <a:r>
                  <a:rPr lang="zh-CN" altLang="en-US" sz="2000" dirty="0" smtClean="0"/>
                  <a:t>各种角动量量子化，带来磁矩量子化</a:t>
                </a:r>
                <a:endParaRPr lang="en-US" altLang="zh-CN" sz="2000" dirty="0" smtClean="0"/>
              </a:p>
              <a:p>
                <a:pPr>
                  <a:spcAft>
                    <a:spcPts val="300"/>
                  </a:spcAft>
                </a:pPr>
                <a:r>
                  <a:rPr lang="zh-CN" altLang="en-US" sz="2000" dirty="0" smtClean="0"/>
                  <a:t>如果角动量量子化统一表示为</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𝑗</m:t>
                        </m:r>
                      </m:e>
                    </m:acc>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𝒋</m:t>
                        </m:r>
                      </m:e>
                    </m:d>
                    <m:r>
                      <a:rPr lang="en-US" altLang="zh-CN" sz="2000" b="1" i="1" smtClean="0">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𝑗</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e>
                        </m:d>
                      </m:e>
                    </m:rad>
                    <m:r>
                      <a:rPr lang="en-US" altLang="zh-CN" sz="2000" b="1" i="1" smtClean="0">
                        <a:latin typeface="Cambria Math" panose="02040503050406030204" pitchFamily="18" charset="0"/>
                      </a:rPr>
                      <m:t> ℏ,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ℏ</m:t>
                    </m:r>
                  </m:oMath>
                </a14:m>
                <a:endParaRPr lang="en-US" altLang="zh-CN" sz="2000" dirty="0" smtClean="0"/>
              </a:p>
              <a:p>
                <a:pPr>
                  <a:spcAft>
                    <a:spcPts val="300"/>
                  </a:spcAft>
                </a:pPr>
                <a:r>
                  <a:rPr lang="zh-CN" altLang="en-US" sz="2000" dirty="0" smtClean="0"/>
                  <a:t>那么磁矩为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𝑗</m:t>
                    </m:r>
                  </m:oMath>
                </a14:m>
                <a:r>
                  <a:rPr lang="en-US" altLang="zh-CN" sz="2000" dirty="0" smtClean="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𝑗</m:t>
                        </m:r>
                      </m:e>
                      <m:sub>
                        <m:r>
                          <a:rPr lang="en-US" altLang="zh-CN" sz="2000" b="0" i="1" smtClean="0">
                            <a:latin typeface="Cambria Math" panose="02040503050406030204" pitchFamily="18" charset="0"/>
                          </a:rPr>
                          <m:t>𝑍</m:t>
                        </m:r>
                      </m:sub>
                    </m:sSub>
                  </m:oMath>
                </a14:m>
                <a:endParaRPr lang="en-US" altLang="zh-CN" sz="2000" dirty="0" smtClean="0"/>
              </a:p>
              <a:p>
                <a:pPr>
                  <a:spcAft>
                    <a:spcPts val="300"/>
                  </a:spcAft>
                </a:pPr>
                <a:r>
                  <a:rPr lang="zh-CN" altLang="en-US" sz="2000" dirty="0" smtClean="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zh-CN" altLang="en-US" sz="2000" i="1">
                        <a:latin typeface="Cambria Math" panose="02040503050406030204" pitchFamily="18" charset="0"/>
                      </a:rPr>
                      <m:t>是</m:t>
                    </m:r>
                  </m:oMath>
                </a14:m>
                <a:r>
                  <a:rPr lang="en-US" altLang="zh-CN" sz="2000" dirty="0" err="1" smtClean="0">
                    <a:latin typeface="Arial" panose="020B0604020202020204" pitchFamily="34" charset="0"/>
                    <a:cs typeface="Arial" panose="020B0604020202020204" pitchFamily="34" charset="0"/>
                  </a:rPr>
                  <a:t>Lande</a:t>
                </a:r>
                <a:r>
                  <a:rPr lang="en-US" altLang="zh-CN" sz="2000" dirty="0" smtClean="0">
                    <a:latin typeface="Arial" panose="020B0604020202020204" pitchFamily="34" charset="0"/>
                    <a:cs typeface="Arial" panose="020B0604020202020204" pitchFamily="34" charset="0"/>
                  </a:rPr>
                  <a:t> g</a:t>
                </a:r>
                <a:r>
                  <a:rPr lang="zh-CN" altLang="en-US" sz="2000" dirty="0" smtClean="0">
                    <a:latin typeface="Arial" panose="020B0604020202020204" pitchFamily="34" charset="0"/>
                    <a:cs typeface="Arial" panose="020B0604020202020204" pitchFamily="34" charset="0"/>
                  </a:rPr>
                  <a:t>因子，引入</a:t>
                </a:r>
                <a:r>
                  <a:rPr lang="en-US" altLang="zh-CN" sz="2000" dirty="0" smtClean="0">
                    <a:latin typeface="Arial" panose="020B0604020202020204" pitchFamily="34" charset="0"/>
                    <a:cs typeface="Arial" panose="020B0604020202020204" pitchFamily="34" charset="0"/>
                  </a:rPr>
                  <a:t>g</a:t>
                </a:r>
                <a:r>
                  <a:rPr lang="zh-CN" altLang="en-US" sz="2000" dirty="0" smtClean="0">
                    <a:latin typeface="Arial" panose="020B0604020202020204" pitchFamily="34" charset="0"/>
                    <a:cs typeface="Arial" panose="020B0604020202020204" pitchFamily="34" charset="0"/>
                  </a:rPr>
                  <a:t>是因为本页第一式是轨道角动量满足的，根据实验，</a:t>
                </a:r>
                <a:r>
                  <a:rPr lang="en-US" altLang="zh-CN" sz="2000" dirty="0" err="1" smtClean="0">
                    <a:latin typeface="Arial" panose="020B0604020202020204" pitchFamily="34" charset="0"/>
                    <a:cs typeface="Arial" panose="020B0604020202020204" pitchFamily="34" charset="0"/>
                  </a:rPr>
                  <a:t>Ulenbeck</a:t>
                </a:r>
                <a:r>
                  <a:rPr lang="zh-CN" altLang="en-US" sz="2000" dirty="0" smtClean="0">
                    <a:latin typeface="Arial" panose="020B0604020202020204" pitchFamily="34" charset="0"/>
                    <a:cs typeface="Arial" panose="020B0604020202020204" pitchFamily="34" charset="0"/>
                  </a:rPr>
                  <a:t>和</a:t>
                </a:r>
                <a:r>
                  <a:rPr lang="en-US" altLang="zh-CN" sz="2000" dirty="0" err="1" smtClean="0">
                    <a:latin typeface="Arial" panose="020B0604020202020204" pitchFamily="34" charset="0"/>
                    <a:cs typeface="Arial" panose="020B0604020202020204" pitchFamily="34" charset="0"/>
                  </a:rPr>
                  <a:t>Goudsmit</a:t>
                </a:r>
                <a:r>
                  <a:rPr lang="zh-CN" altLang="en-US" sz="2000" dirty="0" smtClean="0">
                    <a:latin typeface="Arial" panose="020B0604020202020204" pitchFamily="34" charset="0"/>
                    <a:cs typeface="Arial" panose="020B0604020202020204" pitchFamily="34" charset="0"/>
                  </a:rPr>
                  <a:t>发现自旋角动量必需在右端乘以</a:t>
                </a:r>
                <a:r>
                  <a:rPr lang="en-US" altLang="zh-CN" sz="2000" dirty="0" smtClean="0">
                    <a:latin typeface="Arial" panose="020B0604020202020204" pitchFamily="34" charset="0"/>
                    <a:cs typeface="Arial" panose="020B0604020202020204" pitchFamily="34" charset="0"/>
                  </a:rPr>
                  <a:t>2</a:t>
                </a:r>
                <a:r>
                  <a:rPr lang="zh-CN" altLang="en-US" sz="2000" dirty="0" smtClean="0">
                    <a:latin typeface="Arial" panose="020B0604020202020204" pitchFamily="34" charset="0"/>
                    <a:cs typeface="Arial" panose="020B0604020202020204" pitchFamily="34" charset="0"/>
                  </a:rPr>
                  <a:t>，才会符合理论。</a:t>
                </a:r>
                <a:endParaRPr lang="en-US" altLang="zh-CN" sz="200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即</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=1,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𝑠</m:t>
                        </m:r>
                      </m:sub>
                    </m:sSub>
                    <m:r>
                      <a:rPr lang="en-US" altLang="zh-CN" sz="2000" b="0" i="1" smtClean="0">
                        <a:latin typeface="Cambria Math" panose="02040503050406030204" pitchFamily="18" charset="0"/>
                        <a:cs typeface="Arial" panose="020B0604020202020204" pitchFamily="34" charset="0"/>
                      </a:rPr>
                      <m:t>=2</m:t>
                    </m:r>
                  </m:oMath>
                </a14:m>
                <a:r>
                  <a:rPr lang="zh-CN" altLang="en-US" sz="2000" b="0" dirty="0" smtClean="0">
                    <a:latin typeface="Arial" panose="020B0604020202020204" pitchFamily="34" charset="0"/>
                    <a:cs typeface="Arial" panose="020B0604020202020204" pitchFamily="34" charset="0"/>
                  </a:rPr>
                  <a:t>， 如果磁场不太强，自旋和轨道耦合为总角动量</a:t>
                </a:r>
                <a:endParaRPr lang="en-US" altLang="zh-CN" sz="2000" b="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3</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 </m:t>
                      </m:r>
                      <m:d>
                        <m:dPr>
                          <m:ctrlPr>
                            <a:rPr lang="en-US" altLang="zh-CN" sz="2000" b="0" i="1" smtClean="0">
                              <a:latin typeface="Cambria Math" panose="02040503050406030204" pitchFamily="18" charset="0"/>
                              <a:cs typeface="Arial" panose="020B0604020202020204" pitchFamily="34" charset="0"/>
                            </a:rPr>
                          </m:ctrlPr>
                        </m:dPr>
                        <m:e>
                          <m:f>
                            <m:fPr>
                              <m:ctrlPr>
                                <a:rPr lang="en-US" altLang="zh-CN" sz="2000" b="0" i="1" smtClean="0">
                                  <a:latin typeface="Cambria Math" panose="02040503050406030204" pitchFamily="18" charset="0"/>
                                  <a:cs typeface="Arial" panose="020B0604020202020204" pitchFamily="34" charset="0"/>
                                </a:rPr>
                              </m:ctrlPr>
                            </m:fPr>
                            <m:num>
                              <m:sSup>
                                <m:sSupPr>
                                  <m:ctrlPr>
                                    <a:rPr lang="en-US" altLang="zh-CN" sz="2000" i="1">
                                      <a:latin typeface="Cambria Math" panose="02040503050406030204" pitchFamily="18" charset="0"/>
                                      <a:cs typeface="Arial" panose="020B0604020202020204" pitchFamily="34" charset="0"/>
                                    </a:rPr>
                                  </m:ctrlPr>
                                </m:s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𝑠</m:t>
                                      </m:r>
                                    </m:e>
                                  </m:acc>
                                </m:e>
                                <m:sup>
                                  <m:r>
                                    <a:rPr lang="en-US" altLang="zh-CN" sz="2000" i="1">
                                      <a:latin typeface="Cambria Math" panose="02040503050406030204" pitchFamily="18" charset="0"/>
                                      <a:cs typeface="Arial" panose="020B0604020202020204" pitchFamily="34" charset="0"/>
                                    </a:rPr>
                                    <m:t>2</m:t>
                                  </m:r>
                                </m:sup>
                              </m:sSup>
                              <m:r>
                                <a:rPr lang="en-US" altLang="zh-CN" sz="2000" i="1">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𝑙</m:t>
                                      </m:r>
                                    </m:e>
                                  </m:acc>
                                </m:e>
                                <m:sup>
                                  <m:r>
                                    <a:rPr lang="en-US" altLang="zh-CN" sz="2000" b="0" i="1" smtClean="0">
                                      <a:latin typeface="Cambria Math" panose="02040503050406030204" pitchFamily="18" charset="0"/>
                                      <a:cs typeface="Arial" panose="020B0604020202020204" pitchFamily="34" charset="0"/>
                                    </a:rPr>
                                    <m:t>2</m:t>
                                  </m:r>
                                </m:sup>
                              </m:sSup>
                            </m:num>
                            <m:den>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𝑗</m:t>
                                      </m:r>
                                    </m:e>
                                  </m:acc>
                                </m:e>
                                <m:sup>
                                  <m:r>
                                    <a:rPr lang="en-US" altLang="zh-CN" sz="2000" b="0" i="1" smtClean="0">
                                      <a:latin typeface="Cambria Math" panose="02040503050406030204" pitchFamily="18" charset="0"/>
                                      <a:cs typeface="Arial" panose="020B0604020202020204" pitchFamily="34" charset="0"/>
                                    </a:rPr>
                                    <m:t>2</m:t>
                                  </m:r>
                                </m:sup>
                              </m:sSup>
                            </m:den>
                          </m:f>
                        </m:e>
                      </m:d>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量子化以后的磁矩</a:t>
                </a:r>
                <a:endParaRPr lang="en-US" altLang="zh-CN" sz="200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ad>
                        <m:radPr>
                          <m:degHide m:val="on"/>
                          <m:ctrlPr>
                            <a:rPr lang="en-US" altLang="zh-CN" sz="2000" b="0" i="1" smtClean="0">
                              <a:latin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cs typeface="Arial" panose="020B0604020202020204" pitchFamily="34" charset="0"/>
                            </a:rPr>
                            <m:t>𝑗</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+1</m:t>
                              </m:r>
                            </m:e>
                          </m:d>
                        </m:e>
                      </m:rad>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𝑧</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𝑚</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其中</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𝛾</m:t>
                    </m:r>
                    <m:r>
                      <a:rPr lang="en-US" altLang="zh-CN" sz="2000" b="0" i="1" smtClean="0">
                        <a:latin typeface="Cambria Math" panose="02040503050406030204" pitchFamily="18" charset="0"/>
                        <a:cs typeface="Arial" panose="020B0604020202020204" pitchFamily="34" charset="0"/>
                      </a:rPr>
                      <m:t>ℏ=</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𝑒</m:t>
                        </m:r>
                        <m:r>
                          <a:rPr lang="en-US" altLang="zh-CN" sz="2000" b="0" i="1" smtClean="0">
                            <a:latin typeface="Cambria Math" panose="02040503050406030204" pitchFamily="18" charset="0"/>
                            <a:cs typeface="Arial" panose="020B0604020202020204" pitchFamily="34" charset="0"/>
                          </a:rPr>
                          <m:t>ℏ</m:t>
                        </m:r>
                      </m:num>
                      <m:den>
                        <m:r>
                          <a:rPr lang="en-US" altLang="zh-CN" sz="2000" b="0" i="1" smtClean="0">
                            <a:latin typeface="Cambria Math" panose="02040503050406030204" pitchFamily="18" charset="0"/>
                            <a:cs typeface="Arial" panose="020B0604020202020204" pitchFamily="34" charset="0"/>
                          </a:rPr>
                          <m:t>2</m:t>
                        </m:r>
                        <m:r>
                          <a:rPr lang="en-US" altLang="zh-CN" sz="2000" b="0" i="1" smtClean="0">
                            <a:latin typeface="Cambria Math" panose="02040503050406030204" pitchFamily="18" charset="0"/>
                            <a:cs typeface="Arial" panose="020B0604020202020204" pitchFamily="34" charset="0"/>
                          </a:rPr>
                          <m:t>𝑚</m:t>
                        </m:r>
                      </m:den>
                    </m:f>
                  </m:oMath>
                </a14:m>
                <a:endParaRPr lang="zh-CN" altLang="en-US" sz="2000" dirty="0">
                  <a:latin typeface="Arial" panose="020B0604020202020204" pitchFamily="34" charset="0"/>
                  <a:cs typeface="Arial" panose="020B060402020202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96751"/>
                <a:ext cx="8291264" cy="5214193"/>
              </a:xfrm>
              <a:blipFill rotWithShape="0">
                <a:blip r:embed="rId2"/>
                <a:stretch>
                  <a:fillRect t="-234" r="-3750" b="-4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磁场带来的动力学：磁矩</a:t>
            </a:r>
            <a:endParaRPr lang="zh-CN" altLang="en-US" sz="2800" dirty="0"/>
          </a:p>
        </p:txBody>
      </p:sp>
      <p:sp>
        <p:nvSpPr>
          <p:cNvPr id="4" name="文本框 3"/>
          <p:cNvSpPr txBox="1"/>
          <p:nvPr/>
        </p:nvSpPr>
        <p:spPr>
          <a:xfrm>
            <a:off x="2915816" y="5949280"/>
            <a:ext cx="14401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玻尔磁子</a:t>
            </a:r>
            <a:endParaRPr lang="zh-CN" altLang="en-US" dirty="0"/>
          </a:p>
        </p:txBody>
      </p:sp>
    </p:spTree>
    <p:extLst>
      <p:ext uri="{BB962C8B-B14F-4D97-AF65-F5344CB8AC3E}">
        <p14:creationId xmlns:p14="http://schemas.microsoft.com/office/powerpoint/2010/main" val="35901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descr="D:\Physics\F4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0"/>
            <a:ext cx="3478213"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3707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4525962"/>
              </a:xfrm>
            </p:spPr>
            <p:txBody>
              <a:bodyPr/>
              <a:lstStyle/>
              <a:p>
                <a:pPr>
                  <a:spcAft>
                    <a:spcPts val="1200"/>
                  </a:spcAft>
                </a:pPr>
                <a:r>
                  <a:rPr lang="zh-CN" altLang="en-US" sz="2400" dirty="0" smtClean="0"/>
                  <a:t>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势能 </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 </a:t>
                </a:r>
                <a14:m>
                  <m:oMath xmlns:m="http://schemas.openxmlformats.org/officeDocument/2006/math">
                    <m:r>
                      <a:rPr lang="en-US" altLang="zh-CN" sz="2400" b="1" i="1" smtClean="0">
                        <a:latin typeface="Cambria Math" panose="02040503050406030204" pitchFamily="18" charset="0"/>
                      </a:rPr>
                      <m:t>𝑭</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e>
                    </m:d>
                  </m:oMath>
                </a14:m>
                <a:endParaRPr lang="en-US" altLang="zh-CN" sz="2400" b="1" dirty="0" smtClean="0"/>
              </a:p>
              <a:p>
                <a:pPr>
                  <a:spcAft>
                    <a:spcPts val="1200"/>
                  </a:spcAft>
                </a:pPr>
                <a:r>
                  <a:rPr lang="zh-CN" altLang="en-US" sz="2400" dirty="0" smtClean="0"/>
                  <a:t>比如</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smtClean="0"/>
                  <a:t>方向受力</a:t>
                </a:r>
                <a:r>
                  <a:rPr lang="zh-CN" altLang="en-US" sz="2400" b="1" dirty="0" smtClean="0"/>
                  <a:t> </a:t>
                </a:r>
                <a:endParaRPr lang="en-US" altLang="zh-CN" sz="2400" b="1" dirty="0" smtClean="0"/>
              </a:p>
              <a:p>
                <a:pPr marL="82153"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a:latin typeface="Cambria Math" panose="02040503050406030204" pitchFamily="18" charset="0"/>
                            </a:rPr>
                            <m:t>𝐹</m:t>
                          </m:r>
                        </m:e>
                        <m:sub>
                          <m:r>
                            <a:rPr lang="en-US" altLang="zh-CN" sz="2400" b="0" i="1" dirty="0" smtClean="0">
                              <a:latin typeface="Cambria Math" panose="02040503050406030204" pitchFamily="18" charset="0"/>
                            </a:rPr>
                            <m:t>𝑧</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𝑥</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𝑥</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b="0" i="1" dirty="0" smtClean="0">
                              <a:latin typeface="Cambria Math" panose="02040503050406030204" pitchFamily="18" charset="0"/>
                            </a:rPr>
                            <m:t>𝑦</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b="0" i="1" dirty="0" smtClean="0">
                                  <a:latin typeface="Cambria Math" panose="02040503050406030204" pitchFamily="18" charset="0"/>
                                </a:rPr>
                                <m:t>𝑦</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b="0" i="1" dirty="0" smtClean="0">
                              <a:latin typeface="Cambria Math" panose="02040503050406030204" pitchFamily="18" charset="0"/>
                            </a:rPr>
                            <m:t>𝑧</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b="0" i="1" dirty="0" smtClean="0">
                                  <a:latin typeface="Cambria Math" panose="02040503050406030204" pitchFamily="18" charset="0"/>
                                </a:rPr>
                                <m:t>𝑧</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oMath>
                  </m:oMathPara>
                </a14:m>
                <a:endParaRPr lang="zh-CN" altLang="en-US" sz="2400" i="1"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rotWithShape="0">
                <a:blip r:embed="rId2"/>
                <a:stretch>
                  <a:fillRect t="-20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磁矩的动力学效应</a:t>
            </a:r>
            <a:endParaRPr lang="zh-CN" altLang="en-US" sz="2800" dirty="0"/>
          </a:p>
        </p:txBody>
      </p:sp>
    </p:spTree>
    <p:extLst>
      <p:ext uri="{BB962C8B-B14F-4D97-AF65-F5344CB8AC3E}">
        <p14:creationId xmlns:p14="http://schemas.microsoft.com/office/powerpoint/2010/main" val="39713302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为简单起见，我们考虑圆轨道情况，很容易证明，下面的推导和结论对任意形状的轨道都是正确的。原子实（核）的轨道运动所产生的电流</a:t>
            </a:r>
            <a:r>
              <a:rPr lang="zh-CN" altLang="en-US" sz="2400" dirty="0" smtClean="0"/>
              <a:t>为</a:t>
            </a:r>
            <a:endParaRPr lang="en-US" altLang="zh-CN" sz="2400" dirty="0" smtClean="0"/>
          </a:p>
          <a:p>
            <a:endParaRPr lang="en-US" altLang="zh-CN" sz="2400" dirty="0"/>
          </a:p>
          <a:p>
            <a:endParaRPr lang="en-US" altLang="zh-CN" sz="2400" dirty="0" smtClean="0"/>
          </a:p>
          <a:p>
            <a:endParaRPr lang="en-US" altLang="zh-CN" sz="2400" dirty="0"/>
          </a:p>
          <a:p>
            <a:r>
              <a:rPr lang="zh-CN" altLang="en-US" sz="2400" b="1" dirty="0">
                <a:latin typeface="Times New Roman" panose="02020603050405020304" pitchFamily="18" charset="0"/>
                <a:ea typeface="楷体_GB2312" pitchFamily="49" charset="-122"/>
              </a:rPr>
              <a:t>其中</a:t>
            </a:r>
            <a:r>
              <a:rPr lang="en-US" altLang="zh-CN" sz="2400" b="1" i="1" dirty="0">
                <a:latin typeface="Times New Roman" panose="02020603050405020304" pitchFamily="18" charset="0"/>
                <a:ea typeface="楷体_GB2312" pitchFamily="49" charset="-122"/>
              </a:rPr>
              <a:t>v</a:t>
            </a:r>
            <a:r>
              <a:rPr lang="zh-CN" altLang="en-US" sz="2400" b="1" dirty="0">
                <a:latin typeface="Times New Roman" panose="02020603050405020304" pitchFamily="18" charset="0"/>
                <a:ea typeface="楷体_GB2312" pitchFamily="49" charset="-122"/>
              </a:rPr>
              <a:t>是圆周运动的线速度，</a:t>
            </a:r>
            <a:r>
              <a:rPr lang="en-US" altLang="zh-CN" sz="2400" b="1" i="1" dirty="0">
                <a:latin typeface="Times New Roman" panose="02020603050405020304" pitchFamily="18" charset="0"/>
                <a:ea typeface="楷体_GB2312" pitchFamily="49" charset="-122"/>
              </a:rPr>
              <a:t>r</a:t>
            </a:r>
            <a:r>
              <a:rPr lang="zh-CN" altLang="en-US" sz="2400" b="1" dirty="0">
                <a:latin typeface="Times New Roman" panose="02020603050405020304" pitchFamily="18" charset="0"/>
                <a:ea typeface="楷体_GB2312" pitchFamily="49" charset="-122"/>
              </a:rPr>
              <a:t>是半径，</a:t>
            </a:r>
            <a:r>
              <a:rPr lang="en-US" altLang="zh-CN" sz="2400" b="1" dirty="0">
                <a:latin typeface="Times New Roman" panose="02020603050405020304" pitchFamily="18" charset="0"/>
                <a:ea typeface="楷体_GB2312" pitchFamily="49" charset="-122"/>
              </a:rPr>
              <a:t>Z</a:t>
            </a:r>
            <a:r>
              <a:rPr lang="en-US" altLang="zh-CN" sz="2400" b="1" baseline="30000"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为原子实（核）的有效电荷</a:t>
            </a:r>
          </a:p>
          <a:p>
            <a:endParaRPr lang="zh-CN" altLang="en-US" sz="2400" dirty="0"/>
          </a:p>
          <a:p>
            <a:endParaRPr lang="zh-CN" altLang="en-US" sz="2000" dirty="0"/>
          </a:p>
        </p:txBody>
      </p:sp>
      <p:sp>
        <p:nvSpPr>
          <p:cNvPr id="3" name="标题 2"/>
          <p:cNvSpPr>
            <a:spLocks noGrp="1"/>
          </p:cNvSpPr>
          <p:nvPr>
            <p:ph type="title"/>
          </p:nvPr>
        </p:nvSpPr>
        <p:spPr/>
        <p:txBody>
          <a:bodyPr>
            <a:normAutofit/>
          </a:bodyPr>
          <a:lstStyle/>
          <a:p>
            <a:r>
              <a:rPr lang="zh-CN" altLang="en-US" sz="2800" dirty="0"/>
              <a:t>电子自旋与轨道运动相互作用能量的计算 </a:t>
            </a:r>
          </a:p>
        </p:txBody>
      </p:sp>
      <p:graphicFrame>
        <p:nvGraphicFramePr>
          <p:cNvPr id="4" name="Object 4"/>
          <p:cNvGraphicFramePr>
            <a:graphicFrameLocks noChangeAspect="1"/>
          </p:cNvGraphicFramePr>
          <p:nvPr>
            <p:extLst>
              <p:ext uri="{D42A27DB-BD31-4B8C-83A1-F6EECF244321}">
                <p14:modId xmlns:p14="http://schemas.microsoft.com/office/powerpoint/2010/main" val="2647283193"/>
              </p:ext>
            </p:extLst>
          </p:nvPr>
        </p:nvGraphicFramePr>
        <p:xfrm>
          <a:off x="2843808" y="2661444"/>
          <a:ext cx="1871662" cy="1082675"/>
        </p:xfrm>
        <a:graphic>
          <a:graphicData uri="http://schemas.openxmlformats.org/presentationml/2006/ole">
            <mc:AlternateContent xmlns:mc="http://schemas.openxmlformats.org/markup-compatibility/2006">
              <mc:Choice xmlns:v="urn:schemas-microsoft-com:vml" Requires="v">
                <p:oleObj spid="_x0000_s322640" r:id="rId3" imgW="1002865" imgH="596641" progId="">
                  <p:embed/>
                </p:oleObj>
              </mc:Choice>
              <mc:Fallback>
                <p:oleObj r:id="rId3" imgW="1002865" imgH="5966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661444"/>
                        <a:ext cx="1871662" cy="1082675"/>
                      </a:xfrm>
                      <a:prstGeom prst="rect">
                        <a:avLst/>
                      </a:prstGeom>
                      <a:solidFill>
                        <a:srgbClr val="FFFF99"/>
                      </a:solidFill>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90079161"/>
              </p:ext>
            </p:extLst>
          </p:nvPr>
        </p:nvGraphicFramePr>
        <p:xfrm>
          <a:off x="2699792" y="4419203"/>
          <a:ext cx="3240087" cy="1812925"/>
        </p:xfrm>
        <a:graphic>
          <a:graphicData uri="http://schemas.openxmlformats.org/presentationml/2006/ole">
            <mc:AlternateContent xmlns:mc="http://schemas.openxmlformats.org/markup-compatibility/2006">
              <mc:Choice xmlns:v="urn:schemas-microsoft-com:vml" Requires="v">
                <p:oleObj spid="_x0000_s322641" name="公式" r:id="rId5" imgW="2235200" imgH="1270000" progId="Equation.3">
                  <p:embed/>
                </p:oleObj>
              </mc:Choice>
              <mc:Fallback>
                <p:oleObj name="公式" r:id="rId5" imgW="2235200" imgH="1270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419203"/>
                        <a:ext cx="3240087" cy="1812925"/>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4129798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4472964" y="384746"/>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latin typeface="Times New Roman" panose="02020603050405020304" pitchFamily="18" charset="0"/>
                <a:ea typeface="楷体_GB2312" pitchFamily="49" charset="-122"/>
              </a:rPr>
              <a:t>碱金属原子的光谱项可以表达为 </a:t>
            </a:r>
          </a:p>
        </p:txBody>
      </p:sp>
      <p:sp>
        <p:nvSpPr>
          <p:cNvPr id="29699" name="Rectangle 5"/>
          <p:cNvSpPr>
            <a:spLocks noChangeArrowheads="1"/>
          </p:cNvSpPr>
          <p:nvPr/>
        </p:nvSpPr>
        <p:spPr bwMode="auto">
          <a:xfrm>
            <a:off x="346233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0" name="Rectangle 7"/>
          <p:cNvSpPr>
            <a:spLocks noChangeArrowheads="1"/>
          </p:cNvSpPr>
          <p:nvPr/>
        </p:nvSpPr>
        <p:spPr bwMode="auto">
          <a:xfrm>
            <a:off x="3457575"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1" name="Rectangle 9"/>
          <p:cNvSpPr>
            <a:spLocks noChangeArrowheads="1"/>
          </p:cNvSpPr>
          <p:nvPr/>
        </p:nvSpPr>
        <p:spPr bwMode="auto">
          <a:xfrm>
            <a:off x="3933825"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图片 1"/>
          <p:cNvPicPr>
            <a:picLocks noChangeAspect="1"/>
          </p:cNvPicPr>
          <p:nvPr/>
        </p:nvPicPr>
        <p:blipFill>
          <a:blip r:embed="rId2"/>
          <a:stretch>
            <a:fillRect/>
          </a:stretch>
        </p:blipFill>
        <p:spPr>
          <a:xfrm>
            <a:off x="0" y="26790"/>
            <a:ext cx="4505334" cy="6858594"/>
          </a:xfrm>
          <a:prstGeom prst="rect">
            <a:avLst/>
          </a:prstGeom>
        </p:spPr>
      </p:pic>
      <p:pic>
        <p:nvPicPr>
          <p:cNvPr id="29702" name="Picture 12" descr="4Z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3825" y="915044"/>
            <a:ext cx="5148262" cy="508793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1743969" y="2775376"/>
                <a:ext cx="1482626" cy="830997"/>
              </a:xfrm>
              <a:prstGeom prst="rect">
                <a:avLst/>
              </a:prstGeom>
              <a:noFill/>
            </p:spPr>
            <p:txBody>
              <a:bodyPr wrap="square" rtlCol="0">
                <a:spAutoFit/>
              </a:bodyPr>
              <a:lstStyle/>
              <a:p>
                <a:r>
                  <a:rPr lang="zh-CN" altLang="en-US" dirty="0" smtClean="0">
                    <a:solidFill>
                      <a:srgbClr val="FF0000"/>
                    </a:solidFill>
                    <a:latin typeface="+mn-ea"/>
                    <a:ea typeface="+mn-ea"/>
                  </a:rPr>
                  <a:t>不同</a:t>
                </a:r>
                <a14:m>
                  <m:oMath xmlns:m="http://schemas.openxmlformats.org/officeDocument/2006/math">
                    <m:r>
                      <a:rPr lang="en-US" altLang="zh-CN" i="1" dirty="0" smtClean="0">
                        <a:solidFill>
                          <a:srgbClr val="FF0000"/>
                        </a:solidFill>
                        <a:latin typeface="Cambria Math" panose="02040503050406030204" pitchFamily="18" charset="0"/>
                        <a:ea typeface="+mn-ea"/>
                      </a:rPr>
                      <m:t>𝑛</m:t>
                    </m:r>
                  </m:oMath>
                </a14:m>
                <a:r>
                  <a:rPr lang="zh-CN" altLang="en-US" dirty="0" smtClean="0">
                    <a:solidFill>
                      <a:srgbClr val="FF0000"/>
                    </a:solidFill>
                    <a:latin typeface="+mn-ea"/>
                    <a:ea typeface="+mn-ea"/>
                  </a:rPr>
                  <a:t>之间的跃迁</a:t>
                </a:r>
                <a:endParaRPr lang="zh-CN" altLang="en-US" dirty="0">
                  <a:solidFill>
                    <a:srgbClr val="FF0000"/>
                  </a:solidFill>
                  <a:latin typeface="+mn-ea"/>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43969" y="2775376"/>
                <a:ext cx="1482626" cy="830997"/>
              </a:xfrm>
              <a:prstGeom prst="rect">
                <a:avLst/>
              </a:prstGeom>
              <a:blipFill rotWithShape="0">
                <a:blip r:embed="rId4"/>
                <a:stretch>
                  <a:fillRect l="-3704" t="-8029" r="-3704"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546949" y="4366418"/>
                <a:ext cx="1892210" cy="1200329"/>
              </a:xfrm>
              <a:prstGeom prst="rect">
                <a:avLst/>
              </a:prstGeom>
              <a:noFill/>
            </p:spPr>
            <p:txBody>
              <a:bodyPr wrap="square" rtlCol="0">
                <a:spAutoFit/>
              </a:bodyPr>
              <a:lstStyle/>
              <a:p>
                <a:r>
                  <a:rPr lang="zh-CN" altLang="en-US" dirty="0" smtClean="0">
                    <a:solidFill>
                      <a:srgbClr val="FF0000"/>
                    </a:solidFill>
                    <a:latin typeface="+mn-ea"/>
                    <a:ea typeface="+mn-ea"/>
                  </a:rPr>
                  <a:t>不同</a:t>
                </a:r>
                <a14:m>
                  <m:oMath xmlns:m="http://schemas.openxmlformats.org/officeDocument/2006/math">
                    <m:r>
                      <a:rPr lang="en-US" altLang="zh-CN" i="1" dirty="0" smtClean="0">
                        <a:solidFill>
                          <a:srgbClr val="FF0000"/>
                        </a:solidFill>
                        <a:latin typeface="Cambria Math" panose="02040503050406030204" pitchFamily="18" charset="0"/>
                        <a:ea typeface="+mn-ea"/>
                      </a:rPr>
                      <m:t>𝑙</m:t>
                    </m:r>
                  </m:oMath>
                </a14:m>
                <a:r>
                  <a:rPr lang="zh-CN" altLang="en-US" dirty="0" smtClean="0">
                    <a:solidFill>
                      <a:srgbClr val="FF0000"/>
                    </a:solidFill>
                    <a:latin typeface="+mn-ea"/>
                    <a:ea typeface="+mn-ea"/>
                  </a:rPr>
                  <a:t>之间的跃迁</a:t>
                </a:r>
                <a:endParaRPr lang="en-US" altLang="zh-CN" dirty="0" smtClean="0">
                  <a:solidFill>
                    <a:srgbClr val="FF0000"/>
                  </a:solidFill>
                  <a:latin typeface="+mn-ea"/>
                  <a:ea typeface="+mn-ea"/>
                </a:endParaRPr>
              </a:p>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FF0000"/>
                          </a:solidFill>
                          <a:latin typeface="Cambria Math" panose="02040503050406030204" pitchFamily="18" charset="0"/>
                          <a:ea typeface="+mn-ea"/>
                        </a:rPr>
                        <m:t>Δ</m:t>
                      </m:r>
                      <m:r>
                        <a:rPr lang="en-US" altLang="zh-CN" b="0" i="1" smtClean="0">
                          <a:solidFill>
                            <a:srgbClr val="FF0000"/>
                          </a:solidFill>
                          <a:latin typeface="Cambria Math" panose="02040503050406030204" pitchFamily="18" charset="0"/>
                          <a:ea typeface="+mn-ea"/>
                        </a:rPr>
                        <m:t>𝑙</m:t>
                      </m:r>
                      <m:r>
                        <a:rPr lang="en-US" altLang="zh-CN" b="0" i="1" smtClean="0">
                          <a:solidFill>
                            <a:srgbClr val="FF0000"/>
                          </a:solidFill>
                          <a:latin typeface="Cambria Math" panose="02040503050406030204" pitchFamily="18" charset="0"/>
                          <a:ea typeface="+mn-ea"/>
                        </a:rPr>
                        <m:t>=±1</m:t>
                      </m:r>
                    </m:oMath>
                  </m:oMathPara>
                </a14:m>
                <a:endParaRPr lang="zh-CN" altLang="en-US" dirty="0">
                  <a:solidFill>
                    <a:srgbClr val="FF0000"/>
                  </a:solidFill>
                  <a:latin typeface="+mn-ea"/>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546949" y="4366418"/>
                <a:ext cx="1892210" cy="1200329"/>
              </a:xfrm>
              <a:prstGeom prst="rect">
                <a:avLst/>
              </a:prstGeom>
              <a:blipFill rotWithShape="0">
                <a:blip r:embed="rId5"/>
                <a:stretch>
                  <a:fillRect l="-3226" t="-5584" r="-2581" b="-15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78561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95536" y="1196421"/>
            <a:ext cx="8101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mn-ea"/>
                <a:ea typeface="+mn-ea"/>
              </a:rPr>
              <a:t>该电流在中心处（电子所在的位置）产生的磁场为</a:t>
            </a:r>
          </a:p>
        </p:txBody>
      </p:sp>
      <p:sp>
        <p:nvSpPr>
          <p:cNvPr id="45059" name="Rectangle 3"/>
          <p:cNvSpPr>
            <a:spLocks noChangeArrowheads="1"/>
          </p:cNvSpPr>
          <p:nvPr/>
        </p:nvSpPr>
        <p:spPr bwMode="auto">
          <a:xfrm>
            <a:off x="3295650"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5060" name="Object 4"/>
          <p:cNvGraphicFramePr>
            <a:graphicFrameLocks noChangeAspect="1"/>
          </p:cNvGraphicFramePr>
          <p:nvPr/>
        </p:nvGraphicFramePr>
        <p:xfrm>
          <a:off x="1547813" y="1700213"/>
          <a:ext cx="4895850" cy="1990725"/>
        </p:xfrm>
        <a:graphic>
          <a:graphicData uri="http://schemas.openxmlformats.org/presentationml/2006/ole">
            <mc:AlternateContent xmlns:mc="http://schemas.openxmlformats.org/markup-compatibility/2006">
              <mc:Choice xmlns:v="urn:schemas-microsoft-com:vml" Requires="v">
                <p:oleObj spid="_x0000_s315478" r:id="rId3" imgW="3416300" imgH="1409700" progId="">
                  <p:embed/>
                </p:oleObj>
              </mc:Choice>
              <mc:Fallback>
                <p:oleObj r:id="rId3" imgW="3416300" imgH="1409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700213"/>
                        <a:ext cx="4895850" cy="1990725"/>
                      </a:xfrm>
                      <a:prstGeom prst="rect">
                        <a:avLst/>
                      </a:prstGeom>
                      <a:solidFill>
                        <a:srgbClr val="CCFFFF"/>
                      </a:solidFill>
                    </p:spPr>
                  </p:pic>
                </p:oleObj>
              </mc:Fallback>
            </mc:AlternateContent>
          </a:graphicData>
        </a:graphic>
      </p:graphicFrame>
      <p:sp>
        <p:nvSpPr>
          <p:cNvPr id="45061" name="Rectangle 5"/>
          <p:cNvSpPr>
            <a:spLocks noChangeArrowheads="1"/>
          </p:cNvSpPr>
          <p:nvPr/>
        </p:nvSpPr>
        <p:spPr bwMode="auto">
          <a:xfrm>
            <a:off x="539750" y="3657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mn-ea"/>
                <a:ea typeface="+mn-ea"/>
              </a:rPr>
              <a:t>现在把能量作进一步的推算</a:t>
            </a:r>
          </a:p>
        </p:txBody>
      </p:sp>
      <p:sp>
        <p:nvSpPr>
          <p:cNvPr id="45062" name="Rectangle 6"/>
          <p:cNvSpPr>
            <a:spLocks noChangeArrowheads="1"/>
          </p:cNvSpPr>
          <p:nvPr/>
        </p:nvSpPr>
        <p:spPr bwMode="auto">
          <a:xfrm>
            <a:off x="3205163" y="2909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5063" name="Object 7"/>
          <p:cNvGraphicFramePr>
            <a:graphicFrameLocks noChangeAspect="1"/>
          </p:cNvGraphicFramePr>
          <p:nvPr/>
        </p:nvGraphicFramePr>
        <p:xfrm>
          <a:off x="1619250" y="4149725"/>
          <a:ext cx="5113338" cy="1939925"/>
        </p:xfrm>
        <a:graphic>
          <a:graphicData uri="http://schemas.openxmlformats.org/presentationml/2006/ole">
            <mc:AlternateContent xmlns:mc="http://schemas.openxmlformats.org/markup-compatibility/2006">
              <mc:Choice xmlns:v="urn:schemas-microsoft-com:vml" Requires="v">
                <p:oleObj spid="_x0000_s315479" r:id="rId5" imgW="3670300" imgH="1409700" progId="Equation.3">
                  <p:embed/>
                </p:oleObj>
              </mc:Choice>
              <mc:Fallback>
                <p:oleObj r:id="rId5" imgW="3670300" imgH="1409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149725"/>
                        <a:ext cx="5113338" cy="1939925"/>
                      </a:xfrm>
                      <a:prstGeom prst="rect">
                        <a:avLst/>
                      </a:prstGeom>
                      <a:solidFill>
                        <a:srgbClr val="FFCC99"/>
                      </a:solidFill>
                    </p:spPr>
                  </p:pic>
                </p:oleObj>
              </mc:Fallback>
            </mc:AlternateContent>
          </a:graphicData>
        </a:graphic>
      </p:graphicFrame>
      <p:sp>
        <p:nvSpPr>
          <p:cNvPr id="45064" name="Rectangle 8"/>
          <p:cNvSpPr>
            <a:spLocks noChangeArrowheads="1"/>
          </p:cNvSpPr>
          <p:nvPr/>
        </p:nvSpPr>
        <p:spPr bwMode="auto">
          <a:xfrm>
            <a:off x="492877" y="6136522"/>
            <a:ext cx="860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dirty="0">
                <a:solidFill>
                  <a:schemeClr val="hlink"/>
                </a:solidFill>
                <a:latin typeface="Times New Roman" panose="02020603050405020304" pitchFamily="18" charset="0"/>
                <a:ea typeface="楷体_GB2312" pitchFamily="49" charset="-122"/>
              </a:rPr>
              <a:t>根据托马斯在</a:t>
            </a:r>
            <a:r>
              <a:rPr lang="en-US" altLang="zh-CN" b="1" dirty="0">
                <a:solidFill>
                  <a:schemeClr val="hlink"/>
                </a:solidFill>
                <a:latin typeface="Times New Roman" panose="02020603050405020304" pitchFamily="18" charset="0"/>
                <a:ea typeface="楷体_GB2312" pitchFamily="49" charset="-122"/>
              </a:rPr>
              <a:t>1926</a:t>
            </a:r>
            <a:r>
              <a:rPr lang="zh-CN" altLang="en-US" b="1" dirty="0">
                <a:solidFill>
                  <a:schemeClr val="hlink"/>
                </a:solidFill>
                <a:latin typeface="Times New Roman" panose="02020603050405020304" pitchFamily="18" charset="0"/>
                <a:ea typeface="楷体_GB2312" pitchFamily="49" charset="-122"/>
              </a:rPr>
              <a:t>年按相对论处理的结果，上式修正后差</a:t>
            </a:r>
            <a:r>
              <a:rPr lang="en-US" altLang="zh-CN" b="1" dirty="0">
                <a:solidFill>
                  <a:schemeClr val="hlink"/>
                </a:solidFill>
                <a:latin typeface="Times New Roman" panose="02020603050405020304" pitchFamily="18" charset="0"/>
                <a:ea typeface="楷体_GB2312" pitchFamily="49" charset="-122"/>
              </a:rPr>
              <a:t>1/2</a:t>
            </a:r>
            <a:r>
              <a:rPr lang="zh-CN" altLang="en-US" b="1" dirty="0">
                <a:solidFill>
                  <a:schemeClr val="hlink"/>
                </a:solidFill>
                <a:latin typeface="Times New Roman" panose="02020603050405020304" pitchFamily="18" charset="0"/>
                <a:ea typeface="楷体_GB2312" pitchFamily="49" charset="-122"/>
              </a:rPr>
              <a:t>。</a:t>
            </a:r>
            <a:endParaRPr lang="zh-CN" altLang="en-US" b="1" dirty="0">
              <a:solidFill>
                <a:schemeClr val="hlink"/>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6168" y="429421"/>
                <a:ext cx="4878964" cy="727059"/>
              </a:xfrm>
              <a:prstGeom prst="rect">
                <a:avLst/>
              </a:prstGeom>
            </p:spPr>
            <p:txBody>
              <a:bodyPr wrap="none">
                <a:spAutoFit/>
              </a:bodyPr>
              <a:lstStyle/>
              <a:p>
                <a:r>
                  <a:rPr lang="zh-CN" altLang="en-US" dirty="0" smtClean="0">
                    <a:latin typeface="+mn-ea"/>
                    <a:ea typeface="+mn-ea"/>
                  </a:rPr>
                  <a:t>毕奥</a:t>
                </a:r>
                <a:r>
                  <a:rPr lang="en-US" altLang="zh-CN" dirty="0" smtClean="0">
                    <a:latin typeface="+mn-ea"/>
                    <a:ea typeface="+mn-ea"/>
                  </a:rPr>
                  <a:t>-</a:t>
                </a:r>
                <a:r>
                  <a:rPr lang="zh-CN" altLang="en-US" dirty="0" smtClean="0">
                    <a:latin typeface="+mn-ea"/>
                    <a:ea typeface="+mn-ea"/>
                  </a:rPr>
                  <a:t>萨伐尔公式：</a:t>
                </a:r>
                <a14:m>
                  <m:oMath xmlns:m="http://schemas.openxmlformats.org/officeDocument/2006/math">
                    <m:r>
                      <a:rPr lang="en-US" altLang="zh-CN" sz="2800" b="1" i="1" smtClean="0">
                        <a:latin typeface="Cambria Math" panose="02040503050406030204" pitchFamily="18" charset="0"/>
                        <a:ea typeface="+mn-ea"/>
                      </a:rPr>
                      <m:t>𝑩</m:t>
                    </m:r>
                    <m:r>
                      <a:rPr lang="en-US" altLang="zh-CN" sz="2800" b="0" i="1" smtClean="0">
                        <a:latin typeface="Cambria Math" panose="02040503050406030204" pitchFamily="18" charset="0"/>
                        <a:ea typeface="+mn-ea"/>
                      </a:rPr>
                      <m:t>=</m:t>
                    </m:r>
                    <m:f>
                      <m:fPr>
                        <m:ctrlPr>
                          <a:rPr lang="en-US" altLang="zh-CN" sz="2800" b="0" i="1" smtClean="0">
                            <a:latin typeface="Cambria Math" panose="02040503050406030204" pitchFamily="18" charset="0"/>
                            <a:ea typeface="+mn-ea"/>
                          </a:rPr>
                        </m:ctrlPr>
                      </m:fPr>
                      <m:num>
                        <m:sSub>
                          <m:sSubPr>
                            <m:ctrlPr>
                              <a:rPr lang="en-US" altLang="zh-CN" sz="2800" b="0" i="1" smtClean="0">
                                <a:latin typeface="Cambria Math" panose="02040503050406030204" pitchFamily="18" charset="0"/>
                                <a:ea typeface="+mn-ea"/>
                              </a:rPr>
                            </m:ctrlPr>
                          </m:sSubPr>
                          <m:e>
                            <m:r>
                              <a:rPr lang="en-US" altLang="zh-CN" sz="2800" b="0" i="1" smtClean="0">
                                <a:latin typeface="Cambria Math" panose="02040503050406030204" pitchFamily="18" charset="0"/>
                                <a:ea typeface="+mn-ea"/>
                              </a:rPr>
                              <m:t>𝜇</m:t>
                            </m:r>
                          </m:e>
                          <m:sub>
                            <m:r>
                              <a:rPr lang="en-US" altLang="zh-CN" sz="2800" b="0" i="1" smtClean="0">
                                <a:latin typeface="Cambria Math" panose="02040503050406030204" pitchFamily="18" charset="0"/>
                                <a:ea typeface="+mn-ea"/>
                              </a:rPr>
                              <m:t>0</m:t>
                            </m:r>
                          </m:sub>
                        </m:sSub>
                      </m:num>
                      <m:den>
                        <m:r>
                          <a:rPr lang="en-US" altLang="zh-CN" sz="2800" b="0" i="1" smtClean="0">
                            <a:latin typeface="Cambria Math" panose="02040503050406030204" pitchFamily="18" charset="0"/>
                            <a:ea typeface="+mn-ea"/>
                          </a:rPr>
                          <m:t>4</m:t>
                        </m:r>
                        <m:r>
                          <a:rPr lang="en-US" altLang="zh-CN" sz="2800" b="0" i="1" smtClean="0">
                            <a:latin typeface="Cambria Math" panose="02040503050406030204" pitchFamily="18" charset="0"/>
                            <a:ea typeface="+mn-ea"/>
                          </a:rPr>
                          <m:t>𝜋</m:t>
                        </m:r>
                      </m:den>
                    </m:f>
                    <m:nary>
                      <m:naryPr>
                        <m:chr m:val="∮"/>
                        <m:supHide m:val="on"/>
                        <m:ctrlPr>
                          <a:rPr lang="en-US" altLang="zh-CN" sz="2800" b="0" i="1" smtClean="0">
                            <a:latin typeface="Cambria Math" panose="02040503050406030204" pitchFamily="18" charset="0"/>
                            <a:ea typeface="+mn-ea"/>
                          </a:rPr>
                        </m:ctrlPr>
                      </m:naryPr>
                      <m:sub>
                        <m:r>
                          <a:rPr lang="en-US" altLang="zh-CN" sz="2800" b="0" i="1" smtClean="0">
                            <a:latin typeface="Cambria Math" panose="02040503050406030204" pitchFamily="18" charset="0"/>
                            <a:ea typeface="+mn-ea"/>
                          </a:rPr>
                          <m:t>𝑙</m:t>
                        </m:r>
                      </m:sub>
                      <m:sup/>
                      <m:e>
                        <m:f>
                          <m:fPr>
                            <m:ctrlPr>
                              <a:rPr lang="en-US" altLang="zh-CN" sz="2800" b="0" i="1" smtClean="0">
                                <a:latin typeface="Cambria Math" panose="02040503050406030204" pitchFamily="18" charset="0"/>
                                <a:ea typeface="+mn-ea"/>
                              </a:rPr>
                            </m:ctrlPr>
                          </m:fPr>
                          <m:num>
                            <m:r>
                              <a:rPr lang="en-US" altLang="zh-CN" sz="2800" b="0" i="1" smtClean="0">
                                <a:latin typeface="Cambria Math" panose="02040503050406030204" pitchFamily="18" charset="0"/>
                                <a:ea typeface="+mn-ea"/>
                              </a:rPr>
                              <m:t>𝐼𝑑</m:t>
                            </m:r>
                            <m:r>
                              <a:rPr lang="en-US" altLang="zh-CN" sz="2800" b="1" i="1" smtClean="0">
                                <a:latin typeface="Cambria Math" panose="02040503050406030204" pitchFamily="18" charset="0"/>
                                <a:ea typeface="+mn-ea"/>
                              </a:rPr>
                              <m:t>𝒍</m:t>
                            </m:r>
                            <m:r>
                              <a:rPr lang="en-US" altLang="zh-CN" sz="2800" b="1" i="1" smtClean="0">
                                <a:latin typeface="Cambria Math" panose="02040503050406030204" pitchFamily="18" charset="0"/>
                                <a:ea typeface="+mn-ea"/>
                              </a:rPr>
                              <m:t>×</m:t>
                            </m:r>
                            <m:acc>
                              <m:accPr>
                                <m:chr m:val="̂"/>
                                <m:ctrlPr>
                                  <a:rPr lang="en-US" altLang="zh-CN" sz="2800" b="1" i="1" smtClean="0">
                                    <a:latin typeface="Cambria Math" panose="02040503050406030204" pitchFamily="18" charset="0"/>
                                    <a:ea typeface="+mn-ea"/>
                                  </a:rPr>
                                </m:ctrlPr>
                              </m:accPr>
                              <m:e>
                                <m:r>
                                  <a:rPr lang="en-US" altLang="zh-CN" sz="2800" b="1" i="1" smtClean="0">
                                    <a:latin typeface="Cambria Math" panose="02040503050406030204" pitchFamily="18" charset="0"/>
                                    <a:ea typeface="+mn-ea"/>
                                  </a:rPr>
                                  <m:t>𝒓</m:t>
                                </m:r>
                              </m:e>
                            </m:acc>
                          </m:num>
                          <m:den>
                            <m:sSup>
                              <m:sSupPr>
                                <m:ctrlPr>
                                  <a:rPr lang="en-US" altLang="zh-CN" sz="2800" b="0" i="1" smtClean="0">
                                    <a:latin typeface="Cambria Math" panose="02040503050406030204" pitchFamily="18" charset="0"/>
                                    <a:ea typeface="+mn-ea"/>
                                  </a:rPr>
                                </m:ctrlPr>
                              </m:sSupPr>
                              <m:e>
                                <m:r>
                                  <a:rPr lang="en-US" altLang="zh-CN" sz="2800" b="0" i="1" smtClean="0">
                                    <a:latin typeface="Cambria Math" panose="02040503050406030204" pitchFamily="18" charset="0"/>
                                    <a:ea typeface="+mn-ea"/>
                                  </a:rPr>
                                  <m:t>𝑟</m:t>
                                </m:r>
                              </m:e>
                              <m:sup>
                                <m:r>
                                  <a:rPr lang="en-US" altLang="zh-CN" sz="2800" b="0" i="1" smtClean="0">
                                    <a:latin typeface="Cambria Math" panose="02040503050406030204" pitchFamily="18" charset="0"/>
                                    <a:ea typeface="+mn-ea"/>
                                  </a:rPr>
                                  <m:t>2</m:t>
                                </m:r>
                              </m:sup>
                            </m:sSup>
                            <m:r>
                              <a:rPr lang="en-US" altLang="zh-CN" sz="2800" b="0" i="1" smtClean="0">
                                <a:latin typeface="Cambria Math" panose="02040503050406030204" pitchFamily="18" charset="0"/>
                                <a:ea typeface="+mn-ea"/>
                              </a:rPr>
                              <m:t> </m:t>
                            </m:r>
                          </m:den>
                        </m:f>
                      </m:e>
                    </m:nary>
                  </m:oMath>
                </a14:m>
                <a:endParaRPr lang="zh-CN" altLang="en-US" b="1" dirty="0">
                  <a:latin typeface="+mn-ea"/>
                  <a:ea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856168" y="429421"/>
                <a:ext cx="4878964" cy="727059"/>
              </a:xfrm>
              <a:prstGeom prst="rect">
                <a:avLst/>
              </a:prstGeom>
              <a:blipFill rotWithShape="0">
                <a:blip r:embed="rId7"/>
                <a:stretch>
                  <a:fillRect l="-1124"/>
                </a:stretch>
              </a:blipFill>
            </p:spPr>
            <p:txBody>
              <a:bodyPr/>
              <a:lstStyle/>
              <a:p>
                <a:r>
                  <a:rPr lang="zh-CN" altLang="en-US">
                    <a:noFill/>
                  </a:rPr>
                  <a:t> </a:t>
                </a:r>
              </a:p>
            </p:txBody>
          </p:sp>
        </mc:Fallback>
      </mc:AlternateContent>
      <p:pic>
        <p:nvPicPr>
          <p:cNvPr id="5" name="图片 4"/>
          <p:cNvPicPr>
            <a:picLocks noChangeAspect="1"/>
          </p:cNvPicPr>
          <p:nvPr/>
        </p:nvPicPr>
        <p:blipFill rotWithShape="1">
          <a:blip r:embed="rId8"/>
          <a:srcRect l="39282" t="25122" r="32138" b="17019"/>
          <a:stretch/>
        </p:blipFill>
        <p:spPr>
          <a:xfrm>
            <a:off x="7003554" y="4005063"/>
            <a:ext cx="1728192" cy="648073"/>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749787" y="4877554"/>
                <a:ext cx="2088102" cy="72481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𝑠</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num>
                        <m:den>
                          <m:r>
                            <a:rPr lang="en-US" altLang="zh-CN" b="0" i="1" smtClean="0">
                              <a:latin typeface="Cambria Math" panose="02040503050406030204" pitchFamily="18" charset="0"/>
                            </a:rPr>
                            <m:t>ℏ</m:t>
                          </m:r>
                        </m:den>
                      </m:f>
                      <m:r>
                        <a:rPr lang="en-US" altLang="zh-CN" b="1" i="1" smtClean="0">
                          <a:latin typeface="Cambria Math" panose="02040503050406030204" pitchFamily="18" charset="0"/>
                        </a:rPr>
                        <m:t>𝒔</m:t>
                      </m:r>
                    </m:oMath>
                  </m:oMathPara>
                </a14:m>
                <a:endParaRPr lang="zh-CN" altLang="en-US"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6749787" y="4877554"/>
                <a:ext cx="2088102" cy="724814"/>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9312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755824" y="332904"/>
            <a:ext cx="6443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Times New Roman" panose="02020603050405020304" pitchFamily="18" charset="0"/>
                <a:ea typeface="+mn-ea"/>
                <a:cs typeface="Times New Roman" panose="02020603050405020304" pitchFamily="18" charset="0"/>
              </a:rPr>
              <a:t>为了与实验比较，上式各项应该求平均值</a:t>
            </a:r>
          </a:p>
        </p:txBody>
      </p:sp>
      <p:sp>
        <p:nvSpPr>
          <p:cNvPr id="46083" name="Rectangle 3"/>
          <p:cNvSpPr>
            <a:spLocks noChangeArrowheads="1"/>
          </p:cNvSpPr>
          <p:nvPr/>
        </p:nvSpPr>
        <p:spPr bwMode="auto">
          <a:xfrm>
            <a:off x="2771775" y="2771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6084" name="Object 4"/>
          <p:cNvGraphicFramePr>
            <a:graphicFrameLocks noChangeAspect="1"/>
          </p:cNvGraphicFramePr>
          <p:nvPr>
            <p:extLst>
              <p:ext uri="{D42A27DB-BD31-4B8C-83A1-F6EECF244321}">
                <p14:modId xmlns:p14="http://schemas.microsoft.com/office/powerpoint/2010/main" val="1598826080"/>
              </p:ext>
            </p:extLst>
          </p:nvPr>
        </p:nvGraphicFramePr>
        <p:xfrm>
          <a:off x="1187624" y="764704"/>
          <a:ext cx="6119812" cy="2233613"/>
        </p:xfrm>
        <a:graphic>
          <a:graphicData uri="http://schemas.openxmlformats.org/presentationml/2006/ole">
            <mc:AlternateContent xmlns:mc="http://schemas.openxmlformats.org/markup-compatibility/2006">
              <mc:Choice xmlns:v="urn:schemas-microsoft-com:vml" Requires="v">
                <p:oleObj spid="_x0000_s316502" r:id="rId3" imgW="4826000" imgH="1778000" progId="">
                  <p:embed/>
                </p:oleObj>
              </mc:Choice>
              <mc:Fallback>
                <p:oleObj r:id="rId3" imgW="4826000" imgH="1778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764704"/>
                        <a:ext cx="6119812" cy="2233613"/>
                      </a:xfrm>
                      <a:prstGeom prst="rect">
                        <a:avLst/>
                      </a:prstGeom>
                      <a:solidFill>
                        <a:srgbClr val="FF99CC"/>
                      </a:solidFill>
                    </p:spPr>
                  </p:pic>
                </p:oleObj>
              </mc:Fallback>
            </mc:AlternateContent>
          </a:graphicData>
        </a:graphic>
      </p:graphicFrame>
      <p:sp>
        <p:nvSpPr>
          <p:cNvPr id="46085" name="Rectangle 5"/>
          <p:cNvSpPr>
            <a:spLocks noChangeArrowheads="1"/>
          </p:cNvSpPr>
          <p:nvPr/>
        </p:nvSpPr>
        <p:spPr bwMode="auto">
          <a:xfrm>
            <a:off x="539924" y="3093567"/>
            <a:ext cx="7993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Times New Roman" panose="02020603050405020304" pitchFamily="18" charset="0"/>
                <a:ea typeface="+mn-ea"/>
                <a:cs typeface="Times New Roman" panose="02020603050405020304" pitchFamily="18" charset="0"/>
              </a:rPr>
              <a:t>上式中的</a:t>
            </a:r>
            <a:r>
              <a:rPr lang="en-US" altLang="zh-CN" i="1">
                <a:latin typeface="Times New Roman" panose="02020603050405020304" pitchFamily="18" charset="0"/>
                <a:ea typeface="+mn-ea"/>
                <a:cs typeface="Times New Roman" panose="02020603050405020304" pitchFamily="18" charset="0"/>
              </a:rPr>
              <a:t>r</a:t>
            </a:r>
            <a:r>
              <a:rPr lang="zh-CN" altLang="en-US">
                <a:latin typeface="Times New Roman" panose="02020603050405020304" pitchFamily="18" charset="0"/>
                <a:ea typeface="+mn-ea"/>
                <a:cs typeface="Times New Roman" panose="02020603050405020304" pitchFamily="18" charset="0"/>
              </a:rPr>
              <a:t>是电子到原子核（实）的距离</a:t>
            </a:r>
            <a:r>
              <a:rPr lang="en-US" altLang="zh-CN">
                <a:latin typeface="Times New Roman" panose="02020603050405020304" pitchFamily="18" charset="0"/>
                <a:ea typeface="+mn-ea"/>
                <a:cs typeface="Times New Roman" panose="02020603050405020304" pitchFamily="18" charset="0"/>
              </a:rPr>
              <a:t>,</a:t>
            </a:r>
            <a:r>
              <a:rPr lang="zh-CN" altLang="en-US">
                <a:latin typeface="Times New Roman" panose="02020603050405020304" pitchFamily="18" charset="0"/>
                <a:ea typeface="+mn-ea"/>
                <a:cs typeface="Times New Roman" panose="02020603050405020304" pitchFamily="18" charset="0"/>
              </a:rPr>
              <a:t>它应该是</a:t>
            </a:r>
            <a:r>
              <a:rPr lang="en-US" altLang="zh-CN" i="1">
                <a:latin typeface="Times New Roman" panose="02020603050405020304" pitchFamily="18" charset="0"/>
                <a:ea typeface="+mn-ea"/>
                <a:cs typeface="Times New Roman" panose="02020603050405020304" pitchFamily="18" charset="0"/>
              </a:rPr>
              <a:t>Z</a:t>
            </a:r>
            <a:r>
              <a:rPr lang="en-US" altLang="zh-CN">
                <a:latin typeface="Times New Roman" panose="02020603050405020304" pitchFamily="18" charset="0"/>
                <a:ea typeface="+mn-ea"/>
                <a:cs typeface="Times New Roman" panose="02020603050405020304" pitchFamily="18" charset="0"/>
              </a:rPr>
              <a:t>*</a:t>
            </a:r>
            <a:r>
              <a:rPr lang="zh-CN" altLang="en-US">
                <a:latin typeface="Times New Roman" panose="02020603050405020304" pitchFamily="18" charset="0"/>
                <a:ea typeface="+mn-ea"/>
                <a:cs typeface="Times New Roman" panose="02020603050405020304" pitchFamily="18" charset="0"/>
              </a:rPr>
              <a:t>、</a:t>
            </a:r>
            <a:r>
              <a:rPr lang="en-US" altLang="zh-CN" i="1">
                <a:latin typeface="Times New Roman" panose="02020603050405020304" pitchFamily="18" charset="0"/>
                <a:ea typeface="+mn-ea"/>
                <a:cs typeface="Times New Roman" panose="02020603050405020304" pitchFamily="18" charset="0"/>
              </a:rPr>
              <a:t>n</a:t>
            </a:r>
            <a:r>
              <a:rPr lang="zh-CN" altLang="en-US">
                <a:latin typeface="Times New Roman" panose="02020603050405020304" pitchFamily="18" charset="0"/>
                <a:ea typeface="+mn-ea"/>
                <a:cs typeface="Times New Roman" panose="02020603050405020304" pitchFamily="18" charset="0"/>
              </a:rPr>
              <a:t>和</a:t>
            </a:r>
            <a:r>
              <a:rPr lang="en-US" altLang="zh-CN" i="1">
                <a:latin typeface="Times New Roman" panose="02020603050405020304" pitchFamily="18" charset="0"/>
                <a:ea typeface="+mn-ea"/>
                <a:cs typeface="Times New Roman" panose="02020603050405020304" pitchFamily="18" charset="0"/>
              </a:rPr>
              <a:t>l</a:t>
            </a:r>
            <a:r>
              <a:rPr lang="zh-CN" altLang="en-US">
                <a:latin typeface="Times New Roman" panose="02020603050405020304" pitchFamily="18" charset="0"/>
                <a:ea typeface="+mn-ea"/>
                <a:cs typeface="Times New Roman" panose="02020603050405020304" pitchFamily="18" charset="0"/>
              </a:rPr>
              <a:t>的函数，</a:t>
            </a:r>
            <a:r>
              <a:rPr lang="en-US" altLang="zh-CN" i="1">
                <a:latin typeface="Times New Roman" panose="02020603050405020304" pitchFamily="18" charset="0"/>
                <a:ea typeface="+mn-ea"/>
                <a:cs typeface="Times New Roman" panose="02020603050405020304" pitchFamily="18" charset="0"/>
              </a:rPr>
              <a:t>a</a:t>
            </a:r>
            <a:r>
              <a:rPr lang="en-US" altLang="zh-CN" baseline="-30000">
                <a:latin typeface="Times New Roman" panose="02020603050405020304" pitchFamily="18" charset="0"/>
                <a:ea typeface="+mn-ea"/>
                <a:cs typeface="Times New Roman" panose="02020603050405020304" pitchFamily="18" charset="0"/>
              </a:rPr>
              <a:t>1</a:t>
            </a:r>
            <a:r>
              <a:rPr lang="zh-CN" altLang="en-US">
                <a:latin typeface="Times New Roman" panose="02020603050405020304" pitchFamily="18" charset="0"/>
                <a:ea typeface="+mn-ea"/>
                <a:cs typeface="Times New Roman" panose="02020603050405020304" pitchFamily="18" charset="0"/>
              </a:rPr>
              <a:t>是玻尔第一轨道的半径，前式成为</a:t>
            </a:r>
          </a:p>
        </p:txBody>
      </p:sp>
      <p:graphicFrame>
        <p:nvGraphicFramePr>
          <p:cNvPr id="46086" name="Object 7"/>
          <p:cNvGraphicFramePr>
            <a:graphicFrameLocks noChangeAspect="1"/>
          </p:cNvGraphicFramePr>
          <p:nvPr>
            <p:extLst>
              <p:ext uri="{D42A27DB-BD31-4B8C-83A1-F6EECF244321}">
                <p14:modId xmlns:p14="http://schemas.microsoft.com/office/powerpoint/2010/main" val="1996692527"/>
              </p:ext>
            </p:extLst>
          </p:nvPr>
        </p:nvGraphicFramePr>
        <p:xfrm>
          <a:off x="1332086" y="3933354"/>
          <a:ext cx="6408738" cy="2052638"/>
        </p:xfrm>
        <a:graphic>
          <a:graphicData uri="http://schemas.openxmlformats.org/presentationml/2006/ole">
            <mc:AlternateContent xmlns:mc="http://schemas.openxmlformats.org/markup-compatibility/2006">
              <mc:Choice xmlns:v="urn:schemas-microsoft-com:vml" Requires="v">
                <p:oleObj spid="_x0000_s316503" r:id="rId5" imgW="5181600" imgH="1676400" progId="">
                  <p:embed/>
                </p:oleObj>
              </mc:Choice>
              <mc:Fallback>
                <p:oleObj r:id="rId5" imgW="5181600" imgH="1676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086" y="3933354"/>
                        <a:ext cx="6408738" cy="2052638"/>
                      </a:xfrm>
                      <a:prstGeom prst="rect">
                        <a:avLst/>
                      </a:prstGeom>
                      <a:solidFill>
                        <a:srgbClr val="00FFFF"/>
                      </a:solidFill>
                    </p:spPr>
                  </p:pic>
                </p:oleObj>
              </mc:Fallback>
            </mc:AlternateContent>
          </a:graphicData>
        </a:graphic>
      </p:graphicFrame>
    </p:spTree>
    <p:extLst>
      <p:ext uri="{BB962C8B-B14F-4D97-AF65-F5344CB8AC3E}">
        <p14:creationId xmlns:p14="http://schemas.microsoft.com/office/powerpoint/2010/main" val="11974997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970707" y="433363"/>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mn-ea"/>
                <a:ea typeface="+mn-ea"/>
              </a:rPr>
              <a:t>对于双能级有 </a:t>
            </a:r>
          </a:p>
        </p:txBody>
      </p:sp>
      <p:sp>
        <p:nvSpPr>
          <p:cNvPr id="47107" name="Rectangle 3"/>
          <p:cNvSpPr>
            <a:spLocks noChangeArrowheads="1"/>
          </p:cNvSpPr>
          <p:nvPr/>
        </p:nvSpPr>
        <p:spPr bwMode="auto">
          <a:xfrm>
            <a:off x="3009900" y="2886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7108" name="Object 4"/>
          <p:cNvGraphicFramePr>
            <a:graphicFrameLocks noChangeAspect="1"/>
          </p:cNvGraphicFramePr>
          <p:nvPr>
            <p:extLst>
              <p:ext uri="{D42A27DB-BD31-4B8C-83A1-F6EECF244321}">
                <p14:modId xmlns:p14="http://schemas.microsoft.com/office/powerpoint/2010/main" val="4203255553"/>
              </p:ext>
            </p:extLst>
          </p:nvPr>
        </p:nvGraphicFramePr>
        <p:xfrm>
          <a:off x="1259632" y="620688"/>
          <a:ext cx="6840537" cy="5441950"/>
        </p:xfrm>
        <a:graphic>
          <a:graphicData uri="http://schemas.openxmlformats.org/presentationml/2006/ole">
            <mc:AlternateContent xmlns:mc="http://schemas.openxmlformats.org/markup-compatibility/2006">
              <mc:Choice xmlns:v="urn:schemas-microsoft-com:vml" Requires="v">
                <p:oleObj spid="_x0000_s317484" name="公式" r:id="rId3" imgW="4483100" imgH="3606800" progId="Equation.3">
                  <p:embed/>
                </p:oleObj>
              </mc:Choice>
              <mc:Fallback>
                <p:oleObj name="公式" r:id="rId3" imgW="4483100" imgH="360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620688"/>
                        <a:ext cx="6840537" cy="544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9" name="Line 11"/>
          <p:cNvSpPr>
            <a:spLocks noChangeShapeType="1"/>
          </p:cNvSpPr>
          <p:nvPr/>
        </p:nvSpPr>
        <p:spPr bwMode="auto">
          <a:xfrm>
            <a:off x="611932" y="2852713"/>
            <a:ext cx="7848600" cy="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Line 12"/>
          <p:cNvSpPr>
            <a:spLocks noChangeShapeType="1"/>
          </p:cNvSpPr>
          <p:nvPr/>
        </p:nvSpPr>
        <p:spPr bwMode="auto">
          <a:xfrm>
            <a:off x="611932" y="2306613"/>
            <a:ext cx="43180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701" name="AutoShape 13"/>
          <p:cNvSpPr>
            <a:spLocks noChangeArrowheads="1"/>
          </p:cNvSpPr>
          <p:nvPr/>
        </p:nvSpPr>
        <p:spPr bwMode="auto">
          <a:xfrm>
            <a:off x="683369" y="3314675"/>
            <a:ext cx="288925" cy="2016125"/>
          </a:xfrm>
          <a:prstGeom prst="curvedRightArrow">
            <a:avLst>
              <a:gd name="adj1" fmla="val 97822"/>
              <a:gd name="adj2" fmla="val 279121"/>
              <a:gd name="adj3" fmla="val 33333"/>
            </a:avLst>
          </a:prstGeom>
          <a:gradFill rotWithShape="1">
            <a:gsLst>
              <a:gs pos="0">
                <a:schemeClr val="accent1">
                  <a:gamma/>
                  <a:shade val="4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Tree>
    <p:extLst>
      <p:ext uri="{BB962C8B-B14F-4D97-AF65-F5344CB8AC3E}">
        <p14:creationId xmlns:p14="http://schemas.microsoft.com/office/powerpoint/2010/main" val="8569936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130" name="Rectangle 2"/>
              <p:cNvSpPr>
                <a:spLocks noChangeArrowheads="1"/>
              </p:cNvSpPr>
              <p:nvPr/>
            </p:nvSpPr>
            <p:spPr bwMode="auto">
              <a:xfrm>
                <a:off x="338931" y="585500"/>
                <a:ext cx="8351838" cy="31085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just" eaLnBrk="1" hangingPunct="1"/>
                <a:r>
                  <a:rPr lang="zh-CN" altLang="en-US" dirty="0" smtClean="0">
                    <a:latin typeface="Arial" panose="020B0604020202020204" pitchFamily="34" charset="0"/>
                    <a:ea typeface="+mn-ea"/>
                    <a:cs typeface="Arial" panose="020B0604020202020204" pitchFamily="34" charset="0"/>
                  </a:rPr>
                  <a:t>在</a:t>
                </a:r>
                <a:r>
                  <a:rPr lang="zh-CN" altLang="en-US" dirty="0">
                    <a:latin typeface="Arial" panose="020B0604020202020204" pitchFamily="34" charset="0"/>
                    <a:ea typeface="+mn-ea"/>
                    <a:cs typeface="Arial" panose="020B0604020202020204" pitchFamily="34" charset="0"/>
                  </a:rPr>
                  <a:t>单电子原子的能谱中，起主要作用的静电相互作用给出了能谱的粗结构，而现在，自旋</a:t>
                </a:r>
                <a:r>
                  <a:rPr lang="en-US" altLang="zh-CN" dirty="0">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轨道相互作用给出的能量差引起精细结构，其中</a:t>
                </a:r>
                <a:r>
                  <a:rPr lang="en-US" altLang="zh-CN" dirty="0">
                    <a:latin typeface="Arial" panose="020B0604020202020204" pitchFamily="34" charset="0"/>
                    <a:ea typeface="+mn-ea"/>
                    <a:cs typeface="Arial" panose="020B0604020202020204" pitchFamily="34" charset="0"/>
                  </a:rPr>
                  <a:t>α</a:t>
                </a:r>
                <a:r>
                  <a:rPr lang="zh-CN" altLang="en-US" dirty="0">
                    <a:latin typeface="Arial" panose="020B0604020202020204" pitchFamily="34" charset="0"/>
                    <a:ea typeface="+mn-ea"/>
                    <a:cs typeface="Arial" panose="020B0604020202020204" pitchFamily="34" charset="0"/>
                  </a:rPr>
                  <a:t>起了关键作用，这也是</a:t>
                </a:r>
                <a:r>
                  <a:rPr lang="en-US" altLang="zh-CN" dirty="0">
                    <a:latin typeface="Arial" panose="020B0604020202020204" pitchFamily="34" charset="0"/>
                    <a:ea typeface="+mn-ea"/>
                    <a:cs typeface="Arial" panose="020B0604020202020204" pitchFamily="34" charset="0"/>
                  </a:rPr>
                  <a:t>α</a:t>
                </a:r>
                <a:r>
                  <a:rPr lang="zh-CN" altLang="en-US" dirty="0">
                    <a:latin typeface="Arial" panose="020B0604020202020204" pitchFamily="34" charset="0"/>
                    <a:ea typeface="+mn-ea"/>
                    <a:cs typeface="Arial" panose="020B0604020202020204" pitchFamily="34" charset="0"/>
                  </a:rPr>
                  <a:t>称之为精细结构常数的原因。自旋</a:t>
                </a:r>
                <a:r>
                  <a:rPr lang="en-US" altLang="zh-CN" dirty="0">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轨道相互作用是最大的相对论效应，它是精细结构的主要承担者。</a:t>
                </a:r>
              </a:p>
              <a:p>
                <a:pPr indent="457200" algn="just" eaLnBrk="1" hangingPunct="1"/>
                <a:r>
                  <a:rPr lang="zh-CN" altLang="en-US" dirty="0" smtClean="0">
                    <a:latin typeface="Arial" panose="020B0604020202020204" pitchFamily="34" charset="0"/>
                    <a:ea typeface="+mn-ea"/>
                    <a:cs typeface="Arial" panose="020B0604020202020204" pitchFamily="34" charset="0"/>
                  </a:rPr>
                  <a:t>碱金属原子</a:t>
                </a:r>
                <a:r>
                  <a:rPr lang="zh-CN" altLang="en-US" dirty="0">
                    <a:latin typeface="Arial" panose="020B0604020202020204" pitchFamily="34" charset="0"/>
                    <a:ea typeface="+mn-ea"/>
                    <a:cs typeface="Arial" panose="020B0604020202020204" pitchFamily="34" charset="0"/>
                  </a:rPr>
                  <a:t>的所有</a:t>
                </a:r>
                <a:r>
                  <a:rPr lang="en-US" altLang="zh-CN" dirty="0">
                    <a:latin typeface="Arial" panose="020B0604020202020204" pitchFamily="34" charset="0"/>
                    <a:ea typeface="+mn-ea"/>
                    <a:cs typeface="Arial" panose="020B0604020202020204" pitchFamily="34" charset="0"/>
                  </a:rPr>
                  <a:t>s</a:t>
                </a:r>
                <a:r>
                  <a:rPr lang="zh-CN" altLang="en-US" dirty="0">
                    <a:latin typeface="Arial" panose="020B0604020202020204" pitchFamily="34" charset="0"/>
                    <a:ea typeface="+mn-ea"/>
                    <a:cs typeface="Arial" panose="020B0604020202020204" pitchFamily="34" charset="0"/>
                  </a:rPr>
                  <a:t>能级都是单层的。这是</a:t>
                </a:r>
                <a:r>
                  <a:rPr lang="zh-CN" altLang="en-US" dirty="0" smtClean="0">
                    <a:latin typeface="Arial" panose="020B0604020202020204" pitchFamily="34" charset="0"/>
                    <a:ea typeface="+mn-ea"/>
                    <a:cs typeface="Arial" panose="020B0604020202020204" pitchFamily="34" charset="0"/>
                  </a:rPr>
                  <a:t>因为</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𝑙</m:t>
                    </m:r>
                    <m:r>
                      <a:rPr lang="en-US" altLang="zh-CN" i="1" dirty="0" smtClean="0">
                        <a:latin typeface="Cambria Math" panose="02040503050406030204" pitchFamily="18" charset="0"/>
                        <a:ea typeface="+mn-ea"/>
                        <a:cs typeface="Arial" panose="020B0604020202020204" pitchFamily="34" charset="0"/>
                      </a:rPr>
                      <m:t>=0</m:t>
                    </m:r>
                  </m:oMath>
                </a14:m>
                <a:r>
                  <a:rPr lang="zh-CN" altLang="en-US" dirty="0">
                    <a:latin typeface="Arial" panose="020B0604020202020204" pitchFamily="34" charset="0"/>
                    <a:ea typeface="+mn-ea"/>
                    <a:cs typeface="Arial" panose="020B0604020202020204" pitchFamily="34" charset="0"/>
                  </a:rPr>
                  <a:t>，所以只有一个</a:t>
                </a:r>
                <a:r>
                  <a:rPr lang="en-US" altLang="zh-CN" i="1" dirty="0">
                    <a:latin typeface="Arial" panose="020B0604020202020204" pitchFamily="34" charset="0"/>
                    <a:ea typeface="+mn-ea"/>
                    <a:cs typeface="Arial" panose="020B0604020202020204" pitchFamily="34" charset="0"/>
                  </a:rPr>
                  <a:t>j </a:t>
                </a:r>
                <a:r>
                  <a:rPr lang="zh-CN" altLang="en-US" dirty="0">
                    <a:latin typeface="Arial" panose="020B0604020202020204" pitchFamily="34" charset="0"/>
                    <a:ea typeface="+mn-ea"/>
                    <a:cs typeface="Arial" panose="020B0604020202020204" pitchFamily="34" charset="0"/>
                  </a:rPr>
                  <a:t>值，因而能级是单层的。</a:t>
                </a:r>
              </a:p>
              <a:p>
                <a:pPr indent="457200" algn="just" eaLnBrk="1" hangingPunct="1"/>
                <a:r>
                  <a:rPr lang="zh-CN" altLang="en-US" dirty="0" smtClean="0">
                    <a:latin typeface="Arial" panose="020B0604020202020204" pitchFamily="34" charset="0"/>
                    <a:ea typeface="+mn-ea"/>
                    <a:cs typeface="Arial" panose="020B0604020202020204" pitchFamily="34" charset="0"/>
                  </a:rPr>
                  <a:t>对于</a:t>
                </a:r>
                <a:r>
                  <a:rPr lang="zh-CN" altLang="en-US" dirty="0">
                    <a:latin typeface="Arial" panose="020B0604020202020204" pitchFamily="34" charset="0"/>
                    <a:ea typeface="+mn-ea"/>
                    <a:cs typeface="Arial" panose="020B0604020202020204" pitchFamily="34" charset="0"/>
                  </a:rPr>
                  <a:t>氢原子</a:t>
                </a:r>
                <a:r>
                  <a:rPr lang="en-US" altLang="zh-CN" dirty="0">
                    <a:latin typeface="Arial" panose="020B0604020202020204" pitchFamily="34" charset="0"/>
                    <a:ea typeface="+mn-ea"/>
                    <a:cs typeface="Arial" panose="020B0604020202020204" pitchFamily="34" charset="0"/>
                  </a:rPr>
                  <a:t>2p</a:t>
                </a:r>
                <a:r>
                  <a:rPr lang="zh-CN" altLang="en-US" dirty="0">
                    <a:latin typeface="Arial" panose="020B0604020202020204" pitchFamily="34" charset="0"/>
                    <a:ea typeface="+mn-ea"/>
                    <a:cs typeface="Arial" panose="020B0604020202020204" pitchFamily="34" charset="0"/>
                  </a:rPr>
                  <a:t>态的分裂，按上式可以算出：</a:t>
                </a:r>
              </a:p>
            </p:txBody>
          </p:sp>
        </mc:Choice>
        <mc:Fallback xmlns="">
          <p:sp>
            <p:nvSpPr>
              <p:cNvPr id="48130" name="Rectangle 2"/>
              <p:cNvSpPr>
                <a:spLocks noRot="1" noChangeAspect="1" noMove="1" noResize="1" noEditPoints="1" noAdjustHandles="1" noChangeArrowheads="1" noChangeShapeType="1" noTextEdit="1"/>
              </p:cNvSpPr>
              <p:nvPr/>
            </p:nvSpPr>
            <p:spPr bwMode="auto">
              <a:xfrm>
                <a:off x="338931" y="585500"/>
                <a:ext cx="8351838" cy="3108543"/>
              </a:xfrm>
              <a:prstGeom prst="rect">
                <a:avLst/>
              </a:prstGeom>
              <a:blipFill rotWithShape="0">
                <a:blip r:embed="rId3"/>
                <a:stretch>
                  <a:fillRect l="-1168" t="-1569" r="-4672" b="-1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8131" name="Rectangle 3"/>
          <p:cNvSpPr>
            <a:spLocks noChangeArrowheads="1"/>
          </p:cNvSpPr>
          <p:nvPr/>
        </p:nvSpPr>
        <p:spPr bwMode="auto">
          <a:xfrm>
            <a:off x="451485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8133" name="Object 6"/>
          <p:cNvGraphicFramePr>
            <a:graphicFrameLocks noChangeAspect="1"/>
          </p:cNvGraphicFramePr>
          <p:nvPr>
            <p:extLst>
              <p:ext uri="{D42A27DB-BD31-4B8C-83A1-F6EECF244321}">
                <p14:modId xmlns:p14="http://schemas.microsoft.com/office/powerpoint/2010/main" val="2038449218"/>
              </p:ext>
            </p:extLst>
          </p:nvPr>
        </p:nvGraphicFramePr>
        <p:xfrm>
          <a:off x="1202531" y="3717032"/>
          <a:ext cx="4824413" cy="854075"/>
        </p:xfrm>
        <a:graphic>
          <a:graphicData uri="http://schemas.openxmlformats.org/presentationml/2006/ole">
            <mc:AlternateContent xmlns:mc="http://schemas.openxmlformats.org/markup-compatibility/2006">
              <mc:Choice xmlns:v="urn:schemas-microsoft-com:vml" Requires="v">
                <p:oleObj spid="_x0000_s318523" r:id="rId4" imgW="2578100" imgH="457200" progId="">
                  <p:embed/>
                </p:oleObj>
              </mc:Choice>
              <mc:Fallback>
                <p:oleObj r:id="rId4" imgW="2578100" imgH="457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531" y="3717032"/>
                        <a:ext cx="4824413" cy="854075"/>
                      </a:xfrm>
                      <a:prstGeom prst="rect">
                        <a:avLst/>
                      </a:prstGeom>
                      <a:solidFill>
                        <a:srgbClr val="99CCFF"/>
                      </a:solidFill>
                    </p:spPr>
                  </p:pic>
                </p:oleObj>
              </mc:Fallback>
            </mc:AlternateContent>
          </a:graphicData>
        </a:graphic>
      </p:graphicFrame>
      <p:sp>
        <p:nvSpPr>
          <p:cNvPr id="48134" name="Rectangle 7"/>
          <p:cNvSpPr>
            <a:spLocks noChangeArrowheads="1"/>
          </p:cNvSpPr>
          <p:nvPr/>
        </p:nvSpPr>
        <p:spPr bwMode="auto">
          <a:xfrm>
            <a:off x="410369" y="4796532"/>
            <a:ext cx="849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mn-ea"/>
                <a:ea typeface="+mn-ea"/>
              </a:rPr>
              <a:t>或者</a:t>
            </a:r>
            <a:r>
              <a:rPr lang="en-US" altLang="zh-CN" dirty="0">
                <a:latin typeface="+mn-ea"/>
                <a:ea typeface="+mn-ea"/>
              </a:rPr>
              <a:t>0.356cm</a:t>
            </a:r>
            <a:r>
              <a:rPr lang="en-US" altLang="zh-CN" baseline="30000" dirty="0">
                <a:latin typeface="+mn-ea"/>
                <a:ea typeface="+mn-ea"/>
              </a:rPr>
              <a:t>-1</a:t>
            </a:r>
            <a:r>
              <a:rPr lang="zh-CN" altLang="en-US" dirty="0">
                <a:latin typeface="+mn-ea"/>
                <a:ea typeface="+mn-ea"/>
              </a:rPr>
              <a:t>；或者</a:t>
            </a:r>
            <a:r>
              <a:rPr lang="en-US" altLang="zh-CN" dirty="0">
                <a:latin typeface="+mn-ea"/>
                <a:ea typeface="+mn-ea"/>
              </a:rPr>
              <a:t>1.097×10</a:t>
            </a:r>
            <a:r>
              <a:rPr lang="en-US" altLang="zh-CN" baseline="30000" dirty="0">
                <a:latin typeface="+mn-ea"/>
                <a:ea typeface="+mn-ea"/>
              </a:rPr>
              <a:t>4</a:t>
            </a:r>
            <a:r>
              <a:rPr lang="en-US" altLang="zh-CN" dirty="0">
                <a:latin typeface="+mn-ea"/>
                <a:ea typeface="+mn-ea"/>
              </a:rPr>
              <a:t>MHz</a:t>
            </a:r>
            <a:r>
              <a:rPr lang="zh-CN" altLang="en-US" dirty="0">
                <a:latin typeface="+mn-ea"/>
                <a:ea typeface="+mn-ea"/>
              </a:rPr>
              <a:t>。这是精确的结果，与实验相一致。 </a:t>
            </a:r>
          </a:p>
        </p:txBody>
      </p:sp>
    </p:spTree>
    <p:extLst>
      <p:ext uri="{BB962C8B-B14F-4D97-AF65-F5344CB8AC3E}">
        <p14:creationId xmlns:p14="http://schemas.microsoft.com/office/powerpoint/2010/main" val="27055620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a:t>碱金属双线</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423261" y="1268760"/>
                <a:ext cx="8229600" cy="4525962"/>
              </a:xfrm>
            </p:spPr>
            <p:txBody>
              <a:bodyPr/>
              <a:lstStyle/>
              <a:p>
                <a:pPr>
                  <a:spcAft>
                    <a:spcPts val="600"/>
                  </a:spcAft>
                </a:pPr>
                <a:r>
                  <a:rPr lang="zh-CN" altLang="en-US" sz="2400" dirty="0" smtClean="0">
                    <a:latin typeface="Arial" panose="020B0604020202020204" pitchFamily="34" charset="0"/>
                    <a:cs typeface="Arial" panose="020B0604020202020204" pitchFamily="34" charset="0"/>
                  </a:rPr>
                  <a:t>双</a:t>
                </a:r>
                <a:r>
                  <a:rPr lang="zh-CN" altLang="en-US" sz="2400" dirty="0">
                    <a:latin typeface="Arial" panose="020B0604020202020204" pitchFamily="34" charset="0"/>
                    <a:cs typeface="Arial" panose="020B0604020202020204" pitchFamily="34" charset="0"/>
                  </a:rPr>
                  <a:t>线分裂间距随</a:t>
                </a:r>
                <a:r>
                  <a:rPr lang="en-US" altLang="zh-CN" sz="2400" i="1" dirty="0">
                    <a:latin typeface="Arial" panose="020B0604020202020204" pitchFamily="34" charset="0"/>
                    <a:cs typeface="Arial" panose="020B0604020202020204" pitchFamily="34" charset="0"/>
                  </a:rPr>
                  <a:t>Z*</a:t>
                </a:r>
                <a:r>
                  <a:rPr lang="zh-CN" altLang="en-US" sz="2400" dirty="0">
                    <a:latin typeface="Arial" panose="020B0604020202020204" pitchFamily="34" charset="0"/>
                    <a:cs typeface="Arial" panose="020B0604020202020204" pitchFamily="34" charset="0"/>
                  </a:rPr>
                  <a:t>的增大而急剧增加，但随主量子数</a:t>
                </a:r>
                <a:r>
                  <a:rPr lang="en-US" altLang="zh-CN" sz="2400" i="1" dirty="0">
                    <a:latin typeface="Arial" panose="020B0604020202020204" pitchFamily="34" charset="0"/>
                    <a:cs typeface="Arial" panose="020B0604020202020204" pitchFamily="34" charset="0"/>
                  </a:rPr>
                  <a:t>n</a:t>
                </a:r>
                <a:r>
                  <a:rPr lang="zh-CN" altLang="en-US" sz="2400" dirty="0">
                    <a:latin typeface="Arial" panose="020B0604020202020204" pitchFamily="34" charset="0"/>
                    <a:cs typeface="Arial" panose="020B0604020202020204" pitchFamily="34" charset="0"/>
                  </a:rPr>
                  <a:t>的增加而减少，也随轨道角动量量子数的增加而减少。这些结果都与实验事实相符</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a:spcAft>
                    <a:spcPts val="600"/>
                  </a:spcAft>
                </a:pPr>
                <a:r>
                  <a:rPr lang="zh-CN" altLang="en-US" sz="2400" dirty="0" smtClean="0">
                    <a:latin typeface="Arial" panose="020B0604020202020204" pitchFamily="34" charset="0"/>
                    <a:cs typeface="Arial" panose="020B0604020202020204" pitchFamily="34" charset="0"/>
                  </a:rPr>
                  <a:t>例如</a:t>
                </a:r>
                <a:r>
                  <a:rPr lang="zh-CN" altLang="en-US" sz="2400" dirty="0">
                    <a:latin typeface="Arial" panose="020B0604020202020204" pitchFamily="34" charset="0"/>
                    <a:cs typeface="Arial" panose="020B0604020202020204" pitchFamily="34" charset="0"/>
                  </a:rPr>
                  <a:t>，氢的</a:t>
                </a:r>
                <a:r>
                  <a:rPr lang="en-US" altLang="zh-CN" sz="2400" dirty="0">
                    <a:latin typeface="Arial" panose="020B0604020202020204" pitchFamily="34" charset="0"/>
                    <a:cs typeface="Arial" panose="020B0604020202020204" pitchFamily="34" charset="0"/>
                  </a:rPr>
                  <a:t>2p</a:t>
                </a:r>
                <a:r>
                  <a:rPr lang="zh-CN" altLang="en-US" sz="2400" dirty="0">
                    <a:latin typeface="Arial" panose="020B0604020202020204" pitchFamily="34" charset="0"/>
                    <a:cs typeface="Arial" panose="020B0604020202020204" pitchFamily="34" charset="0"/>
                  </a:rPr>
                  <a:t>能级的分裂（已算出）相当细微，需高分辨率谱仪才能观察到。但是对于钠原子著名黄色双线</a:t>
                </a:r>
                <a:r>
                  <a:rPr lang="en-US" altLang="zh-CN" sz="2400" dirty="0">
                    <a:latin typeface="Arial" panose="020B0604020202020204" pitchFamily="34" charset="0"/>
                    <a:cs typeface="Arial" panose="020B0604020202020204" pitchFamily="34" charset="0"/>
                  </a:rPr>
                  <a:t>Δ=2.1×10</a:t>
                </a:r>
                <a:r>
                  <a:rPr lang="en-US" altLang="zh-CN" sz="2400" baseline="30000" dirty="0">
                    <a:latin typeface="Arial" panose="020B0604020202020204" pitchFamily="34" charset="0"/>
                    <a:cs typeface="Arial" panose="020B0604020202020204" pitchFamily="34" charset="0"/>
                  </a:rPr>
                  <a:t>-3</a:t>
                </a:r>
                <a:r>
                  <a:rPr lang="en-US" altLang="zh-CN" sz="2400" dirty="0">
                    <a:latin typeface="Arial" panose="020B0604020202020204" pitchFamily="34" charset="0"/>
                    <a:cs typeface="Arial" panose="020B0604020202020204" pitchFamily="34" charset="0"/>
                  </a:rPr>
                  <a:t>eV</a:t>
                </a:r>
                <a:r>
                  <a:rPr lang="zh-CN" altLang="en-US" sz="2400" dirty="0">
                    <a:latin typeface="Arial" panose="020B0604020202020204" pitchFamily="34" charset="0"/>
                    <a:cs typeface="Arial" panose="020B0604020202020204" pitchFamily="34" charset="0"/>
                  </a:rPr>
                  <a:t>，相应的间距达</a:t>
                </a:r>
                <a:r>
                  <a:rPr lang="en-US" altLang="zh-CN" sz="2400" dirty="0">
                    <a:latin typeface="Arial" panose="020B0604020202020204" pitchFamily="34" charset="0"/>
                    <a:cs typeface="Arial" panose="020B0604020202020204" pitchFamily="34" charset="0"/>
                  </a:rPr>
                  <a:t>6Å</a:t>
                </a:r>
                <a:r>
                  <a:rPr lang="zh-CN" altLang="en-US" sz="2400" dirty="0">
                    <a:latin typeface="Arial" panose="020B0604020202020204" pitchFamily="34" charset="0"/>
                    <a:cs typeface="Arial" panose="020B0604020202020204" pitchFamily="34" charset="0"/>
                  </a:rPr>
                  <a:t>，很易被观察到</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a:spcAft>
                    <a:spcPts val="600"/>
                  </a:spcAft>
                </a:pPr>
                <a:r>
                  <a:rPr lang="zh-CN" altLang="en-US" sz="2400" dirty="0" smtClean="0">
                    <a:latin typeface="Arial" panose="020B0604020202020204" pitchFamily="34" charset="0"/>
                    <a:cs typeface="Arial" panose="020B0604020202020204" pitchFamily="34" charset="0"/>
                  </a:rPr>
                  <a:t>不过</a:t>
                </a:r>
                <a:r>
                  <a:rPr lang="zh-CN" altLang="en-US" sz="2400" dirty="0">
                    <a:latin typeface="Arial" panose="020B0604020202020204" pitchFamily="34" charset="0"/>
                    <a:cs typeface="Arial" panose="020B0604020202020204" pitchFamily="34" charset="0"/>
                  </a:rPr>
                  <a:t>，要计算钠</a:t>
                </a:r>
                <a:r>
                  <a:rPr lang="en-US" altLang="zh-CN" sz="2400" dirty="0">
                    <a:latin typeface="Arial" panose="020B0604020202020204" pitchFamily="34" charset="0"/>
                    <a:cs typeface="Arial" panose="020B0604020202020204" pitchFamily="34" charset="0"/>
                  </a:rPr>
                  <a:t>3p</a:t>
                </a:r>
                <a:r>
                  <a:rPr lang="zh-CN" altLang="en-US" sz="2400" dirty="0">
                    <a:latin typeface="Arial" panose="020B0604020202020204" pitchFamily="34" charset="0"/>
                    <a:cs typeface="Arial" panose="020B0604020202020204" pitchFamily="34" charset="0"/>
                  </a:rPr>
                  <a:t>能级的分裂却不很容易。因为钠的原子核外有</a:t>
                </a:r>
                <a:r>
                  <a:rPr lang="en-US" altLang="zh-CN" sz="2400" dirty="0">
                    <a:latin typeface="Arial" panose="020B0604020202020204" pitchFamily="34" charset="0"/>
                    <a:cs typeface="Arial" panose="020B0604020202020204" pitchFamily="34" charset="0"/>
                  </a:rPr>
                  <a:t>10</a:t>
                </a:r>
                <a:r>
                  <a:rPr lang="zh-CN" altLang="en-US" sz="2400" dirty="0">
                    <a:latin typeface="Arial" panose="020B0604020202020204" pitchFamily="34" charset="0"/>
                    <a:cs typeface="Arial" panose="020B0604020202020204" pitchFamily="34" charset="0"/>
                  </a:rPr>
                  <a:t>个电子屏蔽着，使最后一个单电子感受到的并非是原子核的电荷，而是有效电荷</a:t>
                </a:r>
                <a:r>
                  <a:rPr lang="en-US" altLang="zh-CN" sz="2400" i="1" dirty="0">
                    <a:latin typeface="Arial" panose="020B0604020202020204" pitchFamily="34" charset="0"/>
                    <a:cs typeface="Arial" panose="020B0604020202020204" pitchFamily="34" charset="0"/>
                  </a:rPr>
                  <a:t>Z</a:t>
                </a:r>
                <a:r>
                  <a:rPr lang="en-US" altLang="zh-CN" sz="2400" baseline="300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，利用前式，按照实验测量值</a:t>
                </a:r>
                <a:r>
                  <a:rPr lang="en-US" altLang="zh-CN" sz="2400" dirty="0">
                    <a:latin typeface="Arial" panose="020B0604020202020204" pitchFamily="34" charset="0"/>
                    <a:cs typeface="Arial" panose="020B0604020202020204" pitchFamily="34" charset="0"/>
                  </a:rPr>
                  <a:t>Δ=2.1×10</a:t>
                </a:r>
                <a:r>
                  <a:rPr lang="en-US" altLang="zh-CN" sz="2400" baseline="30000" dirty="0">
                    <a:latin typeface="Arial" panose="020B0604020202020204" pitchFamily="34" charset="0"/>
                    <a:cs typeface="Arial" panose="020B0604020202020204" pitchFamily="34" charset="0"/>
                  </a:rPr>
                  <a:t>-3</a:t>
                </a:r>
                <a:r>
                  <a:rPr lang="en-US" altLang="zh-CN" sz="2400" dirty="0">
                    <a:latin typeface="Arial" panose="020B0604020202020204" pitchFamily="34" charset="0"/>
                    <a:cs typeface="Arial" panose="020B0604020202020204" pitchFamily="34" charset="0"/>
                  </a:rPr>
                  <a:t>eV</a:t>
                </a:r>
                <a:r>
                  <a:rPr lang="zh-CN" altLang="en-US" sz="2400" dirty="0">
                    <a:latin typeface="Arial" panose="020B0604020202020204" pitchFamily="34" charset="0"/>
                    <a:cs typeface="Arial" panose="020B0604020202020204" pitchFamily="34" charset="0"/>
                  </a:rPr>
                  <a:t>，可以算出（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dirty="0" smtClean="0">
                        <a:latin typeface="Cambria Math" panose="02040503050406030204" pitchFamily="18" charset="0"/>
                        <a:cs typeface="Arial" panose="020B0604020202020204" pitchFamily="34" charset="0"/>
                      </a:rPr>
                      <m:t>=3</m:t>
                    </m:r>
                    <m:r>
                      <a:rPr lang="zh-CN" altLang="en-US" sz="2400" i="1" dirty="0">
                        <a:latin typeface="Cambria Math" panose="02040503050406030204" pitchFamily="18" charset="0"/>
                        <a:cs typeface="Arial" panose="020B0604020202020204" pitchFamily="34" charset="0"/>
                      </a:rPr>
                      <m:t>，</m:t>
                    </m:r>
                    <m:r>
                      <a:rPr lang="zh-CN" altLang="en-US" sz="2400" i="1" dirty="0">
                        <a:latin typeface="Cambria Math" panose="02040503050406030204" pitchFamily="18" charset="0"/>
                        <a:cs typeface="Arial" panose="020B0604020202020204" pitchFamily="34" charset="0"/>
                      </a:rPr>
                      <m:t> </m:t>
                    </m:r>
                    <m:r>
                      <a:rPr lang="en-US" altLang="zh-CN" sz="2400" i="1" dirty="0" smtClean="0">
                        <a:latin typeface="Cambria Math" panose="02040503050406030204" pitchFamily="18" charset="0"/>
                        <a:cs typeface="Arial" panose="020B0604020202020204" pitchFamily="34" charset="0"/>
                      </a:rPr>
                      <m:t>𝑙</m:t>
                    </m:r>
                    <m:r>
                      <a:rPr lang="en-US" altLang="zh-CN" sz="2400" i="1" dirty="0" smtClean="0">
                        <a:latin typeface="Cambria Math" panose="02040503050406030204" pitchFamily="18" charset="0"/>
                        <a:cs typeface="Arial" panose="020B0604020202020204" pitchFamily="34" charset="0"/>
                      </a:rPr>
                      <m:t>=1</m:t>
                    </m:r>
                  </m:oMath>
                </a14:m>
                <a:r>
                  <a:rPr lang="zh-CN" altLang="en-US" sz="2400" dirty="0">
                    <a:latin typeface="Arial" panose="020B0604020202020204" pitchFamily="34" charset="0"/>
                    <a:cs typeface="Arial" panose="020B0604020202020204" pitchFamily="34" charset="0"/>
                  </a:rPr>
                  <a:t>）</a:t>
                </a:r>
                <a:r>
                  <a:rPr lang="en-US" altLang="zh-CN" sz="2400" i="1" dirty="0">
                    <a:latin typeface="Arial" panose="020B0604020202020204" pitchFamily="34" charset="0"/>
                    <a:cs typeface="Arial" panose="020B0604020202020204" pitchFamily="34" charset="0"/>
                  </a:rPr>
                  <a:t>Z</a:t>
                </a:r>
                <a:r>
                  <a:rPr lang="en-US" altLang="zh-CN" sz="2400" baseline="300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=3.5</a:t>
                </a:r>
                <a:r>
                  <a:rPr lang="zh-CN" altLang="en-US" sz="2400" dirty="0">
                    <a:latin typeface="Arial" panose="020B0604020202020204" pitchFamily="34" charset="0"/>
                    <a:cs typeface="Arial" panose="020B0604020202020204" pitchFamily="34" charset="0"/>
                  </a:rPr>
                  <a:t>。</a:t>
                </a:r>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423261" y="1268760"/>
                <a:ext cx="8229600" cy="4525962"/>
              </a:xfrm>
              <a:blipFill rotWithShape="0">
                <a:blip r:embed="rId2"/>
                <a:stretch>
                  <a:fillRect t="-1480" r="-4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71529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Na</a:t>
            </a:r>
            <a:r>
              <a:rPr lang="zh-CN" altLang="en-US" sz="2800" dirty="0" smtClean="0"/>
              <a:t>黄色双线</a:t>
            </a:r>
            <a:r>
              <a:rPr lang="en-US" altLang="zh-CN" sz="2800" dirty="0" smtClean="0"/>
              <a:t>——</a:t>
            </a:r>
            <a:r>
              <a:rPr lang="zh-CN" altLang="en-US" sz="2800" dirty="0" smtClean="0"/>
              <a:t>磁场的效应</a:t>
            </a:r>
            <a:endParaRPr lang="zh-CN" altLang="en-US" sz="2800" dirty="0"/>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3851920" y="1556792"/>
            <a:ext cx="4536504" cy="3699474"/>
          </a:xfrm>
          <a:prstGeom prst="rect">
            <a:avLst/>
          </a:prstGeom>
        </p:spPr>
      </p:pic>
      <p:grpSp>
        <p:nvGrpSpPr>
          <p:cNvPr id="13" name="组合 12"/>
          <p:cNvGrpSpPr/>
          <p:nvPr/>
        </p:nvGrpSpPr>
        <p:grpSpPr>
          <a:xfrm>
            <a:off x="768141" y="2527700"/>
            <a:ext cx="3067802" cy="1175568"/>
            <a:chOff x="539552" y="2838127"/>
            <a:chExt cx="3067802" cy="1175568"/>
          </a:xfrm>
        </p:grpSpPr>
        <p:cxnSp>
          <p:nvCxnSpPr>
            <p:cNvPr id="7" name="直接连接符 6"/>
            <p:cNvCxnSpPr/>
            <p:nvPr/>
          </p:nvCxnSpPr>
          <p:spPr>
            <a:xfrm>
              <a:off x="1475656" y="3068960"/>
              <a:ext cx="158417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539552" y="3789040"/>
              <a:ext cx="158417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flipH="1">
              <a:off x="1187624" y="3068960"/>
              <a:ext cx="1224136" cy="72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3084454" y="2838127"/>
              <a:ext cx="522900" cy="461665"/>
            </a:xfrm>
            <a:prstGeom prst="rect">
              <a:avLst/>
            </a:prstGeom>
            <a:noFill/>
          </p:spPr>
          <p:txBody>
            <a:bodyPr wrap="none" rtlCol="0">
              <a:spAutoFit/>
            </a:bodyPr>
            <a:lstStyle/>
            <a:p>
              <a:r>
                <a:rPr lang="en-US" altLang="zh-CN" dirty="0" smtClean="0"/>
                <a:t>3P</a:t>
              </a:r>
              <a:endParaRPr lang="zh-CN" altLang="en-US" dirty="0"/>
            </a:p>
          </p:txBody>
        </p:sp>
        <p:sp>
          <p:nvSpPr>
            <p:cNvPr id="12" name="文本框 11"/>
            <p:cNvSpPr txBox="1"/>
            <p:nvPr/>
          </p:nvSpPr>
          <p:spPr>
            <a:xfrm>
              <a:off x="2248900" y="3552030"/>
              <a:ext cx="490840" cy="461665"/>
            </a:xfrm>
            <a:prstGeom prst="rect">
              <a:avLst/>
            </a:prstGeom>
            <a:noFill/>
          </p:spPr>
          <p:txBody>
            <a:bodyPr wrap="none" rtlCol="0">
              <a:spAutoFit/>
            </a:bodyPr>
            <a:lstStyle/>
            <a:p>
              <a:r>
                <a:rPr lang="en-US" altLang="zh-CN" dirty="0" smtClean="0"/>
                <a:t>3s</a:t>
              </a:r>
              <a:endParaRPr lang="zh-CN" altLang="en-US" dirty="0"/>
            </a:p>
          </p:txBody>
        </p:sp>
      </p:grpSp>
    </p:spTree>
    <p:extLst>
      <p:ext uri="{BB962C8B-B14F-4D97-AF65-F5344CB8AC3E}">
        <p14:creationId xmlns:p14="http://schemas.microsoft.com/office/powerpoint/2010/main" val="19495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r="6921"/>
          <a:stretch/>
        </p:blipFill>
        <p:spPr>
          <a:xfrm>
            <a:off x="3820583" y="535827"/>
            <a:ext cx="5319464" cy="6305550"/>
          </a:xfrm>
          <a:prstGeom prst="rect">
            <a:avLst/>
          </a:prstGeom>
        </p:spPr>
      </p:pic>
      <p:pic>
        <p:nvPicPr>
          <p:cNvPr id="5" name="图片 4"/>
          <p:cNvPicPr>
            <a:picLocks noChangeAspect="1"/>
          </p:cNvPicPr>
          <p:nvPr/>
        </p:nvPicPr>
        <p:blipFill rotWithShape="1">
          <a:blip r:embed="rId3">
            <a:clrChange>
              <a:clrFrom>
                <a:srgbClr val="FFFFFF"/>
              </a:clrFrom>
              <a:clrTo>
                <a:srgbClr val="FFFFFF">
                  <a:alpha val="0"/>
                </a:srgbClr>
              </a:clrTo>
            </a:clrChange>
          </a:blip>
          <a:srcRect l="5863" r="13297"/>
          <a:stretch/>
        </p:blipFill>
        <p:spPr>
          <a:xfrm>
            <a:off x="-6602" y="1484784"/>
            <a:ext cx="3889978" cy="1999137"/>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11201" y="3570341"/>
                <a:ext cx="3193503" cy="2271904"/>
              </a:xfrm>
              <a:prstGeom prst="rect">
                <a:avLst/>
              </a:prstGeom>
            </p:spPr>
            <p:txBody>
              <a:bodyPr wrap="none">
                <a:spAutoFit/>
              </a:bodyPr>
              <a:lstStyle/>
              <a:p>
                <a:r>
                  <a:rPr lang="en-US" altLang="zh-CN" b="1" dirty="0" smtClean="0">
                    <a:solidFill>
                      <a:srgbClr val="002060"/>
                    </a:solidFill>
                    <a:latin typeface="+mn-ea"/>
                  </a:rPr>
                  <a:t>P,D,F</a:t>
                </a:r>
              </a:p>
              <a:p>
                <a:r>
                  <a:rPr lang="zh-CN" altLang="en-US" dirty="0" smtClean="0">
                    <a:latin typeface="+mn-ea"/>
                  </a:rPr>
                  <a:t>双</a:t>
                </a:r>
                <a:r>
                  <a:rPr lang="zh-CN" altLang="en-US" dirty="0">
                    <a:latin typeface="+mn-ea"/>
                  </a:rPr>
                  <a:t>能级</a:t>
                </a:r>
                <a14:m>
                  <m:oMath xmlns:m="http://schemas.openxmlformats.org/officeDocument/2006/math">
                    <m:r>
                      <a:rPr lang="en-US" altLang="zh-CN" i="1">
                        <a:latin typeface="Cambria Math" panose="02040503050406030204" pitchFamily="18" charset="0"/>
                      </a:rPr>
                      <m:t>𝑗</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e>
                    </m:d>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oMath>
                </a14:m>
                <a:endParaRPr lang="en-US" altLang="zh-CN" dirty="0" smtClean="0">
                  <a:latin typeface="+mn-ea"/>
                </a:endParaRPr>
              </a:p>
              <a:p>
                <a:r>
                  <a:rPr lang="en-US" altLang="zh-CN" b="1" i="0" dirty="0" smtClean="0">
                    <a:solidFill>
                      <a:srgbClr val="002060"/>
                    </a:solidFill>
                    <a:latin typeface="+mj-lt"/>
                  </a:rPr>
                  <a:t>S</a:t>
                </a:r>
              </a:p>
              <a:p>
                <a:r>
                  <a:rPr lang="zh-CN" altLang="en-US" dirty="0" smtClean="0">
                    <a:latin typeface="+mj-lt"/>
                  </a:rPr>
                  <a:t>单能级</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endParaRPr lang="en-US" altLang="zh-CN" dirty="0" smtClean="0"/>
              </a:p>
              <a:p>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311201" y="3570341"/>
                <a:ext cx="3193503" cy="2271904"/>
              </a:xfrm>
              <a:prstGeom prst="rect">
                <a:avLst/>
              </a:prstGeom>
              <a:blipFill rotWithShape="0">
                <a:blip r:embed="rId4"/>
                <a:stretch>
                  <a:fillRect l="-2863" t="-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3463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481138"/>
                <a:ext cx="6059016" cy="4525962"/>
              </a:xfrm>
            </p:spPr>
            <p:txBody>
              <a:bodyPr/>
              <a:lstStyle/>
              <a:p>
                <a:pPr marL="0">
                  <a:spcAft>
                    <a:spcPts val="600"/>
                  </a:spcAft>
                </a:pPr>
                <a:r>
                  <a:rPr lang="zh-CN" altLang="en-US" sz="2400" dirty="0" smtClean="0">
                    <a:latin typeface="+mn-ea"/>
                  </a:rPr>
                  <a:t>从</a:t>
                </a:r>
                <a:r>
                  <a:rPr lang="zh-CN" altLang="en-US" sz="2400" dirty="0">
                    <a:latin typeface="+mn-ea"/>
                  </a:rPr>
                  <a:t>观察到的碱金属原子的光谱，可以得出这样一个结论，发出辐射或吸收辐射的跃迁只能在下列条件下发生</a:t>
                </a:r>
                <a:r>
                  <a:rPr lang="zh-CN" altLang="en-US" sz="2400" dirty="0" smtClean="0">
                    <a:latin typeface="+mn-ea"/>
                  </a:rPr>
                  <a:t>：</a:t>
                </a:r>
                <a:endParaRPr lang="zh-CN" altLang="en-US" sz="2400" dirty="0">
                  <a:latin typeface="+mn-ea"/>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C00000"/>
                          </a:solidFill>
                          <a:latin typeface="+mn-ea"/>
                        </a:rPr>
                        <m:t>Δ</m:t>
                      </m:r>
                      <m:r>
                        <a:rPr lang="en-US" altLang="zh-CN" sz="2400" b="0" i="1" smtClean="0">
                          <a:solidFill>
                            <a:srgbClr val="C00000"/>
                          </a:solidFill>
                          <a:latin typeface="+mn-ea"/>
                        </a:rPr>
                        <m:t>𝑙</m:t>
                      </m:r>
                      <m:r>
                        <a:rPr lang="en-US" altLang="zh-CN" sz="2400" b="0" i="1" smtClean="0">
                          <a:solidFill>
                            <a:srgbClr val="C00000"/>
                          </a:solidFill>
                          <a:latin typeface="+mn-ea"/>
                        </a:rPr>
                        <m:t>=±1;  </m:t>
                      </m:r>
                      <m:r>
                        <m:rPr>
                          <m:sty m:val="p"/>
                        </m:rPr>
                        <a:rPr lang="en-US" altLang="zh-CN" sz="2400" b="0" i="0" smtClean="0">
                          <a:solidFill>
                            <a:srgbClr val="C00000"/>
                          </a:solidFill>
                          <a:latin typeface="+mn-ea"/>
                        </a:rPr>
                        <m:t>Δ</m:t>
                      </m:r>
                      <m:r>
                        <a:rPr lang="en-US" altLang="zh-CN" sz="2400" b="0" i="1" smtClean="0">
                          <a:solidFill>
                            <a:srgbClr val="C00000"/>
                          </a:solidFill>
                          <a:latin typeface="+mn-ea"/>
                        </a:rPr>
                        <m:t>𝑗</m:t>
                      </m:r>
                      <m:r>
                        <a:rPr lang="en-US" altLang="zh-CN" sz="2400" b="0" i="1" smtClean="0">
                          <a:solidFill>
                            <a:srgbClr val="C00000"/>
                          </a:solidFill>
                          <a:latin typeface="+mn-ea"/>
                        </a:rPr>
                        <m:t>=0,±1</m:t>
                      </m:r>
                    </m:oMath>
                  </m:oMathPara>
                </a14:m>
                <a:endParaRPr lang="zh-CN" altLang="en-US" sz="2400" dirty="0">
                  <a:solidFill>
                    <a:srgbClr val="C00000"/>
                  </a:solidFill>
                  <a:latin typeface="+mn-ea"/>
                </a:endParaRPr>
              </a:p>
              <a:p>
                <a:pPr marL="0">
                  <a:spcAft>
                    <a:spcPts val="600"/>
                  </a:spcAft>
                </a:pPr>
                <a:r>
                  <a:rPr lang="zh-CN" altLang="en-US" sz="2400" dirty="0" smtClean="0">
                    <a:latin typeface="+mn-ea"/>
                  </a:rPr>
                  <a:t>主</a:t>
                </a:r>
                <a:r>
                  <a:rPr lang="zh-CN" altLang="en-US" sz="2400" dirty="0">
                    <a:latin typeface="+mn-ea"/>
                  </a:rPr>
                  <a:t>量子数</a:t>
                </a:r>
                <a14:m>
                  <m:oMath xmlns:m="http://schemas.openxmlformats.org/officeDocument/2006/math">
                    <m:r>
                      <a:rPr lang="en-US" altLang="zh-CN" sz="2400" i="1" dirty="0" smtClean="0">
                        <a:latin typeface="+mn-ea"/>
                      </a:rPr>
                      <m:t>𝑛</m:t>
                    </m:r>
                  </m:oMath>
                </a14:m>
                <a:r>
                  <a:rPr lang="zh-CN" altLang="en-US" sz="2400" dirty="0">
                    <a:latin typeface="+mn-ea"/>
                  </a:rPr>
                  <a:t>的改变不受限制，可见产生辐射的跃迁是有选择性的。上述选择定则是经验的总结，在量子力学中有理论的推导。</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481138"/>
                <a:ext cx="6059016" cy="4525962"/>
              </a:xfrm>
              <a:blipFill rotWithShape="0">
                <a:blip r:embed="rId2"/>
                <a:stretch>
                  <a:fillRect l="-1509" t="-1078" r="-1107"/>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单电辐射跃迁</a:t>
            </a:r>
            <a:r>
              <a:rPr lang="zh-CN" altLang="en-US" sz="2800" dirty="0"/>
              <a:t>的选择定则 </a:t>
            </a:r>
          </a:p>
        </p:txBody>
      </p:sp>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6338684" y="1124744"/>
            <a:ext cx="2780017" cy="4340728"/>
          </a:xfrm>
          <a:prstGeom prst="rect">
            <a:avLst/>
          </a:prstGeom>
        </p:spPr>
      </p:pic>
    </p:spTree>
    <p:extLst>
      <p:ext uri="{BB962C8B-B14F-4D97-AF65-F5344CB8AC3E}">
        <p14:creationId xmlns:p14="http://schemas.microsoft.com/office/powerpoint/2010/main" val="834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458199"/>
                <a:ext cx="8229600" cy="4525962"/>
              </a:xfrm>
            </p:spPr>
            <p:txBody>
              <a:bodyPr/>
              <a:lstStyle/>
              <a:p>
                <a:r>
                  <a:rPr lang="zh-CN" altLang="en-US" sz="2400" dirty="0" smtClean="0">
                    <a:latin typeface="Arial" panose="020B0604020202020204" pitchFamily="34" charset="0"/>
                    <a:cs typeface="Arial" panose="020B0604020202020204" pitchFamily="34" charset="0"/>
                  </a:rPr>
                  <a:t>我们从</a:t>
                </a:r>
                <a14:m>
                  <m:oMath xmlns:m="http://schemas.openxmlformats.org/officeDocument/2006/math">
                    <m:r>
                      <m:rPr>
                        <m:sty m:val="p"/>
                      </m:rPr>
                      <a:rPr lang="en-US" altLang="zh-CN" sz="2400" b="0" i="0" smtClean="0">
                        <a:latin typeface="Cambria Math" panose="02040503050406030204" pitchFamily="18" charset="0"/>
                      </a:rPr>
                      <m:t>Δ</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𝑙𝑠</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0" i="1" smtClean="0">
                            <a:latin typeface="Cambria Math" panose="02040503050406030204" pitchFamily="18" charset="0"/>
                          </a:rPr>
                          <m:t>𝑆</m:t>
                        </m:r>
                      </m:sub>
                    </m:sSub>
                    <m:r>
                      <a:rPr lang="en-US" altLang="zh-CN" sz="2400" b="1"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𝑙</m:t>
                        </m:r>
                      </m:sub>
                    </m:sSub>
                  </m:oMath>
                </a14:m>
                <a:r>
                  <a:rPr lang="zh-CN" altLang="en-US" sz="2400" dirty="0" smtClean="0">
                    <a:latin typeface="Arial" panose="020B0604020202020204" pitchFamily="34" charset="0"/>
                    <a:cs typeface="Arial" panose="020B0604020202020204" pitchFamily="34" charset="0"/>
                  </a:rPr>
                  <a:t>出发</a:t>
                </a:r>
                <a:r>
                  <a:rPr lang="zh-CN" altLang="en-US" sz="2400" dirty="0">
                    <a:latin typeface="Arial" panose="020B0604020202020204" pitchFamily="34" charset="0"/>
                    <a:cs typeface="Arial" panose="020B0604020202020204" pitchFamily="34" charset="0"/>
                  </a:rPr>
                  <a:t>（取</a:t>
                </a: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方向</a:t>
                </a:r>
                <a:r>
                  <a:rPr lang="zh-CN" altLang="en-US" sz="2400" dirty="0" smtClean="0">
                    <a:latin typeface="Arial" panose="020B0604020202020204" pitchFamily="34" charset="0"/>
                    <a:cs typeface="Arial" panose="020B0604020202020204" pitchFamily="34" charset="0"/>
                  </a:rPr>
                  <a:t>沿</a:t>
                </a:r>
                <a:r>
                  <a:rPr lang="en-US" altLang="zh-CN" sz="2400" dirty="0" smtClean="0">
                    <a:latin typeface="Arial" panose="020B0604020202020204" pitchFamily="34" charset="0"/>
                    <a:cs typeface="Arial" panose="020B0604020202020204" pitchFamily="34" charset="0"/>
                  </a:rPr>
                  <a:t>z</a:t>
                </a:r>
                <a:r>
                  <a:rPr lang="zh-CN" altLang="en-US" sz="2400" dirty="0" smtClean="0">
                    <a:latin typeface="Arial" panose="020B0604020202020204" pitchFamily="34" charset="0"/>
                    <a:cs typeface="Arial" panose="020B0604020202020204" pitchFamily="34" charset="0"/>
                  </a:rPr>
                  <a:t>轴），以</a:t>
                </a:r>
                <a:r>
                  <a:rPr lang="zh-CN" altLang="en-US" sz="2400" dirty="0">
                    <a:latin typeface="Arial" panose="020B0604020202020204" pitchFamily="34" charset="0"/>
                    <a:cs typeface="Arial" panose="020B0604020202020204" pitchFamily="34" charset="0"/>
                  </a:rPr>
                  <a:t>单电子为例</a:t>
                </a:r>
                <a:endParaRPr lang="en-US" altLang="zh-CN" sz="2400" dirty="0">
                  <a:latin typeface="Arial" panose="020B0604020202020204" pitchFamily="34" charset="0"/>
                  <a:cs typeface="Arial" panose="020B0604020202020204" pitchFamily="34" charset="0"/>
                </a:endParaRPr>
              </a:p>
              <a:p>
                <a:pPr marL="82153" indent="0" algn="ctr">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cs typeface="Arial" panose="020B0604020202020204" pitchFamily="34" charset="0"/>
                        </a:rPr>
                        <m:t>Δ</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𝐸</m:t>
                          </m:r>
                        </m:e>
                        <m:sub>
                          <m:r>
                            <a:rPr lang="en-US" altLang="zh-CN" sz="2400" b="0" i="1" smtClean="0">
                              <a:latin typeface="Cambria Math" panose="02040503050406030204" pitchFamily="18" charset="0"/>
                              <a:cs typeface="Arial" panose="020B0604020202020204" pitchFamily="34" charset="0"/>
                            </a:rPr>
                            <m:t>𝑙𝑠</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cs typeface="Arial" panose="020B0604020202020204" pitchFamily="34" charset="0"/>
                            </a:rPr>
                            <m:t>𝐵</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𝐵</m:t>
                          </m:r>
                        </m:e>
                        <m:sub>
                          <m:r>
                            <a:rPr lang="en-US" altLang="zh-CN" sz="2400" b="0" i="1" smtClean="0">
                              <a:latin typeface="Cambria Math" panose="02040503050406030204" pitchFamily="18" charset="0"/>
                              <a:cs typeface="Arial" panose="020B0604020202020204" pitchFamily="34" charset="0"/>
                            </a:rPr>
                            <m:t>𝑙</m:t>
                          </m:r>
                        </m:sub>
                      </m:sSub>
                    </m:oMath>
                  </m:oMathPara>
                </a14:m>
                <a:endParaRPr lang="en-US" altLang="zh-CN" sz="2400" dirty="0" smtClean="0">
                  <a:latin typeface="Arial" panose="020B0604020202020204" pitchFamily="34" charset="0"/>
                  <a:cs typeface="Arial" panose="020B0604020202020204" pitchFamily="34" charset="0"/>
                </a:endParaRPr>
              </a:p>
              <a:p>
                <a:pPr marL="82153" indent="0" algn="ctr">
                  <a:buNone/>
                </a:pPr>
                <a14:m>
                  <m:oMath xmlns:m="http://schemas.openxmlformats.org/officeDocument/2006/math">
                    <m:r>
                      <m:rPr>
                        <m:sty m:val="p"/>
                      </m:rPr>
                      <a:rPr lang="en-US" altLang="zh-CN" sz="2400" b="0" i="0" smtClean="0">
                        <a:latin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cs typeface="Arial" panose="020B0604020202020204" pitchFamily="34" charset="0"/>
                      </a:rPr>
                      <m:t>𝐸</m:t>
                    </m:r>
                    <m:r>
                      <a:rPr lang="en-US" altLang="zh-CN" sz="2400" b="0" i="1" smtClean="0">
                        <a:latin typeface="Cambria Math" panose="02040503050406030204" pitchFamily="18" charset="0"/>
                        <a:cs typeface="Arial" panose="020B0604020202020204" pitchFamily="34" charset="0"/>
                      </a:rPr>
                      <m:t>=2</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cs typeface="Arial" panose="020B0604020202020204" pitchFamily="34" charset="0"/>
                          </a:rPr>
                          <m:t>𝐵</m:t>
                        </m:r>
                      </m:sub>
                    </m:sSub>
                    <m:r>
                      <a:rPr lang="en-US" altLang="zh-CN" sz="2400" b="0" i="1" smtClean="0">
                        <a:latin typeface="Cambria Math" panose="02040503050406030204" pitchFamily="18" charset="0"/>
                        <a:cs typeface="Arial" panose="020B0604020202020204" pitchFamily="34" charset="0"/>
                      </a:rPr>
                      <m:t>⋅</m:t>
                    </m:r>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𝐵</m:t>
                        </m:r>
                      </m:e>
                      <m:sub>
                        <m:r>
                          <a:rPr lang="en-US" altLang="zh-CN" sz="2400" b="0" i="1" smtClean="0">
                            <a:latin typeface="Cambria Math" panose="02040503050406030204" pitchFamily="18" charset="0"/>
                            <a:cs typeface="Arial" panose="020B0604020202020204" pitchFamily="34" charset="0"/>
                          </a:rPr>
                          <m:t>𝑙</m:t>
                        </m:r>
                      </m:sub>
                    </m:sSub>
                    <m:r>
                      <a:rPr lang="en-US" altLang="zh-CN" sz="2400" b="0" i="1" smtClean="0">
                        <a:latin typeface="Cambria Math" panose="02040503050406030204" pitchFamily="18" charset="0"/>
                        <a:cs typeface="Arial" panose="020B0604020202020204" pitchFamily="34" charset="0"/>
                      </a:rPr>
                      <m:t>=</m:t>
                    </m:r>
                    <m:f>
                      <m:fPr>
                        <m:ctrlPr>
                          <a:rPr lang="en-US" altLang="zh-CN" sz="2400" b="0" i="1" smtClean="0">
                            <a:latin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cs typeface="Arial" panose="020B0604020202020204" pitchFamily="34" charset="0"/>
                          </a:rPr>
                          <m:t>h𝑐</m:t>
                        </m:r>
                        <m:r>
                          <m:rPr>
                            <m:sty m:val="p"/>
                          </m:rPr>
                          <a:rPr lang="en-US" altLang="zh-CN" sz="2400" b="0" i="0" smtClean="0">
                            <a:latin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cs typeface="Arial" panose="020B0604020202020204" pitchFamily="34" charset="0"/>
                          </a:rPr>
                          <m:t>𝜆</m:t>
                        </m:r>
                      </m:num>
                      <m:den>
                        <m:sSup>
                          <m:sSupPr>
                            <m:ctrlPr>
                              <a:rPr lang="en-US" altLang="zh-CN" sz="2400" b="0" i="1" smtClean="0">
                                <a:latin typeface="Cambria Math" panose="02040503050406030204" pitchFamily="18" charset="0"/>
                                <a:cs typeface="Arial" panose="020B0604020202020204" pitchFamily="34" charset="0"/>
                              </a:rPr>
                            </m:ctrlPr>
                          </m:sSupPr>
                          <m:e>
                            <m:r>
                              <a:rPr lang="en-US" altLang="zh-CN" sz="2400" b="0" i="1" smtClean="0">
                                <a:latin typeface="Cambria Math" panose="02040503050406030204" pitchFamily="18" charset="0"/>
                                <a:cs typeface="Arial" panose="020B0604020202020204" pitchFamily="34" charset="0"/>
                              </a:rPr>
                              <m:t>𝜆</m:t>
                            </m:r>
                          </m:e>
                          <m:sup>
                            <m:r>
                              <a:rPr lang="en-US" altLang="zh-CN" sz="2400" b="0" i="1" smtClean="0">
                                <a:latin typeface="Cambria Math" panose="02040503050406030204" pitchFamily="18" charset="0"/>
                                <a:cs typeface="Arial" panose="020B0604020202020204" pitchFamily="34" charset="0"/>
                              </a:rPr>
                              <m:t>2</m:t>
                            </m:r>
                          </m:sup>
                        </m:sSup>
                      </m:den>
                    </m:f>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𝐵</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h𝑐</m:t>
                        </m:r>
                        <m:r>
                          <m:rPr>
                            <m:sty m:val="p"/>
                          </m:rPr>
                          <a:rPr lang="en-US" altLang="zh-CN" sz="2400" b="0" i="0" smtClean="0">
                            <a:latin typeface="Cambria Math" panose="02040503050406030204" pitchFamily="18" charset="0"/>
                            <a:ea typeface="Cambria Math" panose="02040503050406030204" pitchFamily="18" charset="0"/>
                            <a:cs typeface="Arial" panose="020B0604020202020204" pitchFamily="34" charset="0"/>
                          </a:rPr>
                          <m:t>Δ</m:t>
                        </m:r>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𝜆</m:t>
                        </m:r>
                      </m:num>
                      <m:den>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Sub>
                          <m:sSub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𝜇</m:t>
                            </m:r>
                          </m:e>
                          <m:sub>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𝐵</m:t>
                            </m:r>
                          </m:sub>
                        </m:sSub>
                        <m:sSup>
                          <m:sSupPr>
                            <m:ctrlPr>
                              <a:rPr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𝜆</m:t>
                            </m:r>
                          </m:e>
                          <m:sup>
                            <m:r>
                              <a:rPr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up>
                        </m:sSup>
                      </m:den>
                    </m:f>
                  </m:oMath>
                </a14:m>
                <a:r>
                  <a:rPr lang="zh-CN" altLang="en-US" sz="2400" dirty="0">
                    <a:latin typeface="Arial" panose="020B0604020202020204" pitchFamily="34" charset="0"/>
                    <a:cs typeface="Arial" panose="020B0604020202020204" pitchFamily="34" charset="0"/>
                  </a:rPr>
                  <a:t> </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 对于钠的</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5890Å</m:t>
                    </m:r>
                  </m:oMath>
                </a14:m>
                <a:r>
                  <a:rPr lang="zh-CN" altLang="en-US" sz="2400" dirty="0">
                    <a:latin typeface="Arial" panose="020B0604020202020204" pitchFamily="34" charset="0"/>
                    <a:cs typeface="Arial" panose="020B0604020202020204" pitchFamily="34" charset="0"/>
                  </a:rPr>
                  <a:t>，</a:t>
                </a:r>
                <a14:m>
                  <m:oMath xmlns:m="http://schemas.openxmlformats.org/officeDocument/2006/math">
                    <m:r>
                      <a:rPr lang="zh-CN" altLang="en-US" sz="240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𝜆</m:t>
                    </m:r>
                    <m:r>
                      <a:rPr lang="en-US" altLang="zh-CN" sz="2400" i="1" dirty="0">
                        <a:latin typeface="Cambria Math" panose="02040503050406030204" pitchFamily="18" charset="0"/>
                        <a:cs typeface="Arial" panose="020B0604020202020204" pitchFamily="34" charset="0"/>
                      </a:rPr>
                      <m:t>=6Å</m:t>
                    </m:r>
                  </m:oMath>
                </a14:m>
                <a:r>
                  <a:rPr lang="zh-CN" altLang="en-US" sz="2400" dirty="0">
                    <a:latin typeface="Arial" panose="020B0604020202020204" pitchFamily="34" charset="0"/>
                    <a:cs typeface="Arial" panose="020B0604020202020204" pitchFamily="34" charset="0"/>
                  </a:rPr>
                  <a:t>，依此可估计作用在电子上的磁场</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pPr marL="82153"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Arial" panose="020B0604020202020204" pitchFamily="34" charset="0"/>
                        </a:rPr>
                        <m:t>𝐵</m:t>
                      </m:r>
                      <m:r>
                        <a:rPr lang="en-US" altLang="zh-CN" sz="2400" b="0" i="1" smtClean="0">
                          <a:latin typeface="Cambria Math" panose="02040503050406030204" pitchFamily="18" charset="0"/>
                          <a:cs typeface="Arial" panose="020B0604020202020204" pitchFamily="34" charset="0"/>
                        </a:rPr>
                        <m:t>=</m:t>
                      </m:r>
                      <m:f>
                        <m:fPr>
                          <m:ctrlPr>
                            <a:rPr lang="en-US" altLang="zh-CN" sz="2400" b="0" i="1" dirty="0" smtClean="0">
                              <a:latin typeface="Cambria Math" panose="02040503050406030204" pitchFamily="18" charset="0"/>
                              <a:cs typeface="Arial" panose="020B0604020202020204" pitchFamily="34" charset="0"/>
                            </a:rPr>
                          </m:ctrlPr>
                        </m:fPr>
                        <m:num>
                          <m:r>
                            <a:rPr lang="en-US" altLang="zh-CN" sz="2400" b="0" i="1" smtClean="0">
                              <a:latin typeface="Cambria Math" panose="02040503050406030204" pitchFamily="18" charset="0"/>
                              <a:cs typeface="Arial" panose="020B0604020202020204" pitchFamily="34" charset="0"/>
                            </a:rPr>
                            <m:t>12.4</m:t>
                          </m:r>
                          <m:r>
                            <m:rPr>
                              <m:sty m:val="p"/>
                            </m:rPr>
                            <a:rPr lang="en-US" altLang="zh-CN" sz="2400" b="0" i="0" smtClean="0">
                              <a:latin typeface="Cambria Math" panose="02040503050406030204" pitchFamily="18" charset="0"/>
                              <a:cs typeface="Arial" panose="020B0604020202020204" pitchFamily="34" charset="0"/>
                            </a:rPr>
                            <m:t>keV</m:t>
                          </m:r>
                          <m:r>
                            <a:rPr lang="en-US" altLang="zh-CN" sz="2400" b="0" i="1" smtClean="0">
                              <a:latin typeface="Cambria Math" panose="02040503050406030204" pitchFamily="18" charset="0"/>
                              <a:cs typeface="Arial" panose="020B0604020202020204" pitchFamily="34" charset="0"/>
                            </a:rPr>
                            <m:t>×6</m:t>
                          </m:r>
                          <m:r>
                            <a:rPr lang="en-US" altLang="zh-CN" sz="2400" i="1" dirty="0">
                              <a:latin typeface="Cambria Math" panose="02040503050406030204" pitchFamily="18" charset="0"/>
                              <a:cs typeface="Arial" panose="020B0604020202020204" pitchFamily="34" charset="0"/>
                            </a:rPr>
                            <m:t>Å</m:t>
                          </m:r>
                        </m:num>
                        <m:den>
                          <m:r>
                            <a:rPr lang="en-US" altLang="zh-CN" sz="2400" b="0" i="1" dirty="0" smtClean="0">
                              <a:latin typeface="Cambria Math" panose="02040503050406030204" pitchFamily="18" charset="0"/>
                              <a:cs typeface="Arial" panose="020B0604020202020204" pitchFamily="34" charset="0"/>
                            </a:rPr>
                            <m:t>2×</m:t>
                          </m:r>
                          <m:sSup>
                            <m:sSupPr>
                              <m:ctrlPr>
                                <a:rPr lang="en-US" altLang="zh-CN" sz="2400" b="0" i="1" dirty="0" smtClean="0">
                                  <a:latin typeface="Cambria Math" panose="02040503050406030204" pitchFamily="18" charset="0"/>
                                  <a:cs typeface="Arial" panose="020B0604020202020204" pitchFamily="34" charset="0"/>
                                </a:rPr>
                              </m:ctrlPr>
                            </m:sSupPr>
                            <m:e>
                              <m:d>
                                <m:dPr>
                                  <m:ctrlPr>
                                    <a:rPr lang="en-US" altLang="zh-CN" sz="2400" b="0" i="1" dirty="0" smtClean="0">
                                      <a:latin typeface="Cambria Math" panose="02040503050406030204" pitchFamily="18" charset="0"/>
                                      <a:cs typeface="Arial" panose="020B0604020202020204" pitchFamily="34" charset="0"/>
                                    </a:rPr>
                                  </m:ctrlPr>
                                </m:dPr>
                                <m:e>
                                  <m:r>
                                    <a:rPr lang="en-US" altLang="zh-CN" sz="2400" b="0" i="1" dirty="0" smtClean="0">
                                      <a:latin typeface="Cambria Math" panose="02040503050406030204" pitchFamily="18" charset="0"/>
                                      <a:cs typeface="Arial" panose="020B0604020202020204" pitchFamily="34" charset="0"/>
                                    </a:rPr>
                                    <m:t>5890</m:t>
                                  </m:r>
                                </m:e>
                              </m:d>
                            </m:e>
                            <m:sup>
                              <m:r>
                                <a:rPr lang="en-US" altLang="zh-CN" sz="2400" b="0" i="1" dirty="0" smtClean="0">
                                  <a:latin typeface="Cambria Math" panose="02040503050406030204" pitchFamily="18" charset="0"/>
                                  <a:cs typeface="Arial" panose="020B0604020202020204" pitchFamily="34" charset="0"/>
                                </a:rPr>
                                <m:t>2</m:t>
                              </m:r>
                            </m:sup>
                          </m:sSup>
                          <m:sSup>
                            <m:sSupPr>
                              <m:ctrlPr>
                                <a:rPr lang="en-US" altLang="zh-CN" sz="2400" b="0" i="1" dirty="0" smtClean="0">
                                  <a:latin typeface="Cambria Math" panose="02040503050406030204" pitchFamily="18" charset="0"/>
                                  <a:cs typeface="Arial" panose="020B0604020202020204" pitchFamily="34" charset="0"/>
                                </a:rPr>
                              </m:ctrlPr>
                            </m:sSupPr>
                            <m:e>
                              <m:r>
                                <a:rPr lang="en-US" altLang="zh-CN" sz="2400" i="1" dirty="0">
                                  <a:latin typeface="Cambria Math" panose="02040503050406030204" pitchFamily="18" charset="0"/>
                                  <a:cs typeface="Arial" panose="020B0604020202020204" pitchFamily="34" charset="0"/>
                                </a:rPr>
                                <m:t>Å</m:t>
                              </m:r>
                            </m:e>
                            <m:sup>
                              <m:r>
                                <a:rPr lang="en-US" altLang="zh-CN" sz="2400" b="0" i="1" dirty="0" smtClean="0">
                                  <a:latin typeface="Cambria Math" panose="02040503050406030204" pitchFamily="18" charset="0"/>
                                  <a:cs typeface="Arial" panose="020B0604020202020204" pitchFamily="34" charset="0"/>
                                </a:rPr>
                                <m:t>2</m:t>
                              </m:r>
                            </m:sup>
                          </m:sSup>
                          <m:r>
                            <a:rPr lang="en-US" altLang="zh-CN" sz="2400" b="0" i="1" dirty="0" smtClean="0">
                              <a:latin typeface="Cambria Math" panose="02040503050406030204" pitchFamily="18" charset="0"/>
                              <a:cs typeface="Arial" panose="020B0604020202020204" pitchFamily="34" charset="0"/>
                            </a:rPr>
                            <m:t>×0.5788×</m:t>
                          </m:r>
                          <m:sSup>
                            <m:sSupPr>
                              <m:ctrlPr>
                                <a:rPr lang="en-US" altLang="zh-CN" sz="2400" b="0" i="1" dirty="0" smtClean="0">
                                  <a:latin typeface="Cambria Math" panose="02040503050406030204" pitchFamily="18" charset="0"/>
                                  <a:cs typeface="Arial" panose="020B0604020202020204" pitchFamily="34" charset="0"/>
                                </a:rPr>
                              </m:ctrlPr>
                            </m:sSupPr>
                            <m:e>
                              <m:r>
                                <a:rPr lang="en-US" altLang="zh-CN" sz="2400" b="0" i="1" dirty="0" smtClean="0">
                                  <a:latin typeface="Cambria Math" panose="02040503050406030204" pitchFamily="18" charset="0"/>
                                  <a:cs typeface="Arial" panose="020B0604020202020204" pitchFamily="34" charset="0"/>
                                </a:rPr>
                                <m:t>10</m:t>
                              </m:r>
                            </m:e>
                            <m:sup>
                              <m:r>
                                <a:rPr lang="en-US" altLang="zh-CN" sz="2400" b="0" i="1" dirty="0" smtClean="0">
                                  <a:latin typeface="Cambria Math" panose="02040503050406030204" pitchFamily="18" charset="0"/>
                                  <a:cs typeface="Arial" panose="020B0604020202020204" pitchFamily="34" charset="0"/>
                                </a:rPr>
                                <m:t>−4</m:t>
                              </m:r>
                            </m:sup>
                          </m:sSup>
                          <m:r>
                            <m:rPr>
                              <m:sty m:val="p"/>
                            </m:rPr>
                            <a:rPr lang="en-US" altLang="zh-CN" sz="2400" b="0" i="0" dirty="0" smtClean="0">
                              <a:latin typeface="Cambria Math" panose="02040503050406030204" pitchFamily="18" charset="0"/>
                              <a:cs typeface="Arial" panose="020B0604020202020204" pitchFamily="34" charset="0"/>
                            </a:rPr>
                            <m:t>eV</m:t>
                          </m:r>
                          <m:r>
                            <a:rPr lang="en-US" altLang="zh-CN" sz="2400" b="0" i="0" dirty="0" smtClean="0">
                              <a:latin typeface="Cambria Math" panose="02040503050406030204" pitchFamily="18" charset="0"/>
                              <a:cs typeface="Arial" panose="020B0604020202020204" pitchFamily="34" charset="0"/>
                            </a:rPr>
                            <m:t>/</m:t>
                          </m:r>
                          <m:r>
                            <m:rPr>
                              <m:sty m:val="p"/>
                            </m:rPr>
                            <a:rPr lang="en-US" altLang="zh-CN" sz="2400" b="0" i="0" dirty="0" smtClean="0">
                              <a:latin typeface="Cambria Math" panose="02040503050406030204" pitchFamily="18" charset="0"/>
                              <a:cs typeface="Arial" panose="020B0604020202020204" pitchFamily="34" charset="0"/>
                            </a:rPr>
                            <m:t>T</m:t>
                          </m:r>
                        </m:den>
                      </m:f>
                      <m:r>
                        <a:rPr lang="en-US" altLang="zh-CN" sz="2400" b="0" i="1" dirty="0" smtClean="0">
                          <a:latin typeface="Cambria Math" panose="02040503050406030204" pitchFamily="18" charset="0"/>
                          <a:cs typeface="Arial" panose="020B0604020202020204" pitchFamily="34" charset="0"/>
                        </a:rPr>
                        <m:t>≈20</m:t>
                      </m:r>
                      <m:r>
                        <a:rPr lang="en-US" altLang="zh-CN" sz="2400" b="0" i="1" dirty="0" smtClean="0">
                          <a:latin typeface="Cambria Math" panose="02040503050406030204" pitchFamily="18" charset="0"/>
                          <a:cs typeface="Arial" panose="020B0604020202020204" pitchFamily="34" charset="0"/>
                        </a:rPr>
                        <m:t>𝑇</m:t>
                      </m:r>
                    </m:oMath>
                  </m:oMathPara>
                </a14:m>
                <a:endParaRPr lang="en-US" altLang="zh-CN" sz="2400" dirty="0">
                  <a:latin typeface="Arial" panose="020B0604020202020204" pitchFamily="34" charset="0"/>
                  <a:cs typeface="Arial" panose="020B0604020202020204" pitchFamily="34" charset="0"/>
                </a:endParaRPr>
              </a:p>
              <a:p>
                <a:endParaRPr lang="en-US" altLang="zh-CN" sz="2400" dirty="0" smtClean="0">
                  <a:latin typeface="Arial" panose="020B0604020202020204" pitchFamily="34" charset="0"/>
                  <a:cs typeface="Arial" panose="020B0604020202020204" pitchFamily="34" charset="0"/>
                </a:endParaRPr>
              </a:p>
              <a:p>
                <a:r>
                  <a:rPr lang="zh-CN" altLang="en-US" sz="2400" b="1" dirty="0">
                    <a:latin typeface="Times New Roman" panose="02020603050405020304" pitchFamily="18" charset="0"/>
                    <a:ea typeface="楷体_GB2312" pitchFamily="49" charset="-122"/>
                  </a:rPr>
                  <a:t>可见，在原了内部存在着很强的磁场。</a:t>
                </a:r>
              </a:p>
              <a:p>
                <a:endParaRPr lang="zh-CN" altLang="en-US" sz="2400" dirty="0">
                  <a:latin typeface="Arial" panose="020B0604020202020204" pitchFamily="34" charset="0"/>
                  <a:cs typeface="Arial" panose="020B0604020202020204"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458199"/>
                <a:ext cx="8229600" cy="4525962"/>
              </a:xfrm>
              <a:blipFill rotWithShape="0">
                <a:blip r:embed="rId2"/>
                <a:stretch>
                  <a:fillRect t="-1480"/>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原子内部磁场的</a:t>
            </a:r>
            <a:r>
              <a:rPr lang="zh-CN" altLang="en-US" sz="2800" dirty="0" smtClean="0"/>
              <a:t>估计</a:t>
            </a:r>
            <a:r>
              <a:rPr lang="en-US" altLang="zh-CN" sz="2800" dirty="0" smtClean="0"/>
              <a:t>——</a:t>
            </a:r>
            <a:r>
              <a:rPr lang="zh-CN" altLang="en-US" sz="2800" dirty="0" smtClean="0"/>
              <a:t>纳黄线的波长差</a:t>
            </a:r>
            <a:endParaRPr lang="zh-CN" altLang="en-US" sz="2800" dirty="0"/>
          </a:p>
        </p:txBody>
      </p:sp>
    </p:spTree>
    <p:extLst>
      <p:ext uri="{BB962C8B-B14F-4D97-AF65-F5344CB8AC3E}">
        <p14:creationId xmlns:p14="http://schemas.microsoft.com/office/powerpoint/2010/main" val="3425388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clrChange>
              <a:clrFrom>
                <a:srgbClr val="FFFFFF"/>
              </a:clrFrom>
              <a:clrTo>
                <a:srgbClr val="FFFFFF">
                  <a:alpha val="0"/>
                </a:srgbClr>
              </a:clrTo>
            </a:clrChange>
          </a:blip>
          <a:srcRect t="19534"/>
          <a:stretch/>
        </p:blipFill>
        <p:spPr>
          <a:xfrm>
            <a:off x="313184" y="1200608"/>
            <a:ext cx="8229600" cy="3234013"/>
          </a:xfrm>
          <a:prstGeom prst="rect">
            <a:avLst/>
          </a:prstGeom>
        </p:spPr>
      </p:pic>
      <p:sp>
        <p:nvSpPr>
          <p:cNvPr id="2" name="标题 1"/>
          <p:cNvSpPr>
            <a:spLocks noGrp="1"/>
          </p:cNvSpPr>
          <p:nvPr>
            <p:ph type="title"/>
          </p:nvPr>
        </p:nvSpPr>
        <p:spPr/>
        <p:txBody>
          <a:bodyPr>
            <a:normAutofit/>
          </a:bodyPr>
          <a:lstStyle/>
          <a:p>
            <a:r>
              <a:rPr lang="en-US" altLang="zh-CN" sz="2800" dirty="0" smtClean="0"/>
              <a:t>Stern-</a:t>
            </a:r>
            <a:r>
              <a:rPr lang="en-US" altLang="zh-CN" sz="2800" dirty="0" err="1" smtClean="0"/>
              <a:t>Gerlach</a:t>
            </a:r>
            <a:r>
              <a:rPr lang="en-US" altLang="zh-CN" sz="2800" dirty="0" smtClean="0"/>
              <a:t>——</a:t>
            </a:r>
            <a:r>
              <a:rPr lang="zh-CN" altLang="en-US" sz="2800" dirty="0" smtClean="0"/>
              <a:t>外在磁场 </a:t>
            </a:r>
            <a:endParaRPr lang="zh-CN" altLang="en-US" sz="2800"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67544" y="4765709"/>
            <a:ext cx="3621544" cy="1111563"/>
          </a:xfrm>
          <a:prstGeom prst="rect">
            <a:avLst/>
          </a:prstGeom>
        </p:spPr>
      </p:pic>
      <p:cxnSp>
        <p:nvCxnSpPr>
          <p:cNvPr id="10" name="直接连接符 9"/>
          <p:cNvCxnSpPr/>
          <p:nvPr/>
        </p:nvCxnSpPr>
        <p:spPr>
          <a:xfrm>
            <a:off x="5652120" y="4765709"/>
            <a:ext cx="136815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52120" y="5445224"/>
            <a:ext cx="136815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27984" y="5085184"/>
            <a:ext cx="7761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254670" y="4765709"/>
            <a:ext cx="397450" cy="33975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254670" y="5105468"/>
            <a:ext cx="439548" cy="36707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4203794" y="4447237"/>
                <a:ext cx="1166601" cy="596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sPre>
                            <m:sPrePr>
                              <m:ctrlPr>
                                <a:rPr lang="en-US" altLang="zh-CN" sz="2800" i="1">
                                  <a:latin typeface="Cambria Math" panose="02040503050406030204" pitchFamily="18" charset="0"/>
                                </a:rPr>
                              </m:ctrlPr>
                            </m:sPrePr>
                            <m:sub/>
                            <m:sup>
                              <m:r>
                                <a:rPr lang="en-US" altLang="zh-CN" sz="2800" i="1" smtClean="0">
                                  <a:latin typeface="Cambria Math" panose="02040503050406030204" pitchFamily="18" charset="0"/>
                                </a:rPr>
                                <m:t>2</m:t>
                              </m:r>
                            </m:sup>
                            <m:e>
                              <m:r>
                                <a:rPr lang="en-US" altLang="zh-CN" sz="2800" b="0" i="1" smtClean="0">
                                  <a:latin typeface="Cambria Math" panose="02040503050406030204" pitchFamily="18" charset="0"/>
                                </a:rPr>
                                <m:t>𝑆</m:t>
                              </m:r>
                            </m:e>
                          </m:sPre>
                        </m:e>
                        <m:sub>
                          <m:r>
                            <a:rPr lang="en-US" altLang="zh-CN" sz="2800" b="0" i="1" smtClean="0">
                              <a:latin typeface="Cambria Math" panose="02040503050406030204" pitchFamily="18" charset="0"/>
                            </a:rPr>
                            <m:t>1</m:t>
                          </m:r>
                          <m:r>
                            <a:rPr lang="en-US" altLang="zh-CN" sz="2800" i="1">
                              <a:latin typeface="Cambria Math" panose="02040503050406030204" pitchFamily="18" charset="0"/>
                            </a:rPr>
                            <m:t>/2</m:t>
                          </m:r>
                        </m:sub>
                      </m:sSub>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4203794" y="4447237"/>
                <a:ext cx="1166601" cy="59638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868144" y="5478130"/>
                <a:ext cx="1508875" cy="421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𝐽</m:t>
                          </m:r>
                        </m:sub>
                      </m:sSub>
                      <m:r>
                        <a:rPr lang="en-US" altLang="zh-CN" sz="2000" b="0" i="1" smtClean="0">
                          <a:latin typeface="Cambria Math" panose="02040503050406030204" pitchFamily="18" charset="0"/>
                        </a:rPr>
                        <m:t>=−1/2</m:t>
                      </m:r>
                    </m:oMath>
                  </m:oMathPara>
                </a14:m>
                <a:endParaRPr lang="zh-CN" altLang="en-US" sz="20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68144" y="5478130"/>
                <a:ext cx="1508875" cy="421590"/>
              </a:xfrm>
              <a:prstGeom prst="rect">
                <a:avLst/>
              </a:prstGeom>
              <a:blipFill rotWithShape="0">
                <a:blip r:embed="rId5"/>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868144" y="4277747"/>
                <a:ext cx="1316514" cy="4215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𝐽</m:t>
                          </m:r>
                        </m:sub>
                      </m:sSub>
                      <m:r>
                        <a:rPr lang="en-US" altLang="zh-CN" sz="2000" b="0" i="1" smtClean="0">
                          <a:latin typeface="Cambria Math" panose="02040503050406030204" pitchFamily="18" charset="0"/>
                        </a:rPr>
                        <m:t>=1/2</m:t>
                      </m:r>
                    </m:oMath>
                  </m:oMathPara>
                </a14:m>
                <a:endParaRPr lang="zh-CN" altLang="en-US" sz="20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868144" y="4277747"/>
                <a:ext cx="1316514" cy="421590"/>
              </a:xfrm>
              <a:prstGeom prst="rect">
                <a:avLst/>
              </a:prstGeom>
              <a:blipFill rotWithShape="0">
                <a:blip r:embed="rId6"/>
                <a:stretch>
                  <a:fillRect b="-10145"/>
                </a:stretch>
              </a:blipFill>
            </p:spPr>
            <p:txBody>
              <a:bodyPr/>
              <a:lstStyle/>
              <a:p>
                <a:r>
                  <a:rPr lang="zh-CN" altLang="en-US">
                    <a:noFill/>
                  </a:rPr>
                  <a:t> </a:t>
                </a:r>
              </a:p>
            </p:txBody>
          </p:sp>
        </mc:Fallback>
      </mc:AlternateContent>
      <p:sp>
        <p:nvSpPr>
          <p:cNvPr id="26" name="矩形 25"/>
          <p:cNvSpPr/>
          <p:nvPr/>
        </p:nvSpPr>
        <p:spPr>
          <a:xfrm>
            <a:off x="7375160" y="4363520"/>
            <a:ext cx="1587469" cy="141117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p:cNvSpPr/>
          <p:nvPr/>
        </p:nvSpPr>
        <p:spPr>
          <a:xfrm>
            <a:off x="7539165" y="4746363"/>
            <a:ext cx="1281307" cy="278416"/>
          </a:xfrm>
          <a:prstGeom prst="arc">
            <a:avLst>
              <a:gd name="adj1" fmla="val 1078192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10971680">
            <a:off x="7530479" y="5185127"/>
            <a:ext cx="1281307" cy="278416"/>
          </a:xfrm>
          <a:prstGeom prst="arc">
            <a:avLst>
              <a:gd name="adj1" fmla="val 1078192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4753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spcBef>
                    <a:spcPts val="1200"/>
                  </a:spcBef>
                  <a:spcAft>
                    <a:spcPts val="1200"/>
                  </a:spcAft>
                </a:pPr>
                <a:r>
                  <a:rPr lang="zh-CN" altLang="en-US" sz="2400" dirty="0" smtClean="0"/>
                  <a:t>一个假设：电子自旋</a:t>
                </a:r>
                <a:endParaRPr lang="en-US" altLang="zh-CN" sz="2400" dirty="0" smtClean="0"/>
              </a:p>
              <a:p>
                <a:pPr>
                  <a:spcBef>
                    <a:spcPts val="1200"/>
                  </a:spcBef>
                  <a:spcAft>
                    <a:spcPts val="1200"/>
                  </a:spcAft>
                </a:pPr>
                <a:r>
                  <a:rPr lang="zh-CN" altLang="en-US" sz="2400" dirty="0" smtClean="0"/>
                  <a:t>三个实验：碱金属双线，</a:t>
                </a:r>
                <a:r>
                  <a:rPr lang="en-US" altLang="zh-CN" sz="2400" dirty="0" smtClean="0"/>
                  <a:t>Zeeman</a:t>
                </a:r>
                <a:r>
                  <a:rPr lang="zh-CN" altLang="en-US" sz="2400" dirty="0" smtClean="0"/>
                  <a:t>效应，</a:t>
                </a:r>
                <a:r>
                  <a:rPr lang="en-US" altLang="zh-CN" sz="2400" dirty="0" smtClean="0"/>
                  <a:t>Stern-</a:t>
                </a:r>
                <a:r>
                  <a:rPr lang="en-US" altLang="zh-CN" sz="2400" dirty="0" err="1" smtClean="0"/>
                  <a:t>Gerlach</a:t>
                </a:r>
                <a:r>
                  <a:rPr lang="zh-CN" altLang="en-US" sz="2400" dirty="0" smtClean="0"/>
                  <a:t>实验</a:t>
                </a:r>
                <a:endParaRPr lang="en-US" altLang="zh-CN" sz="2400" dirty="0" smtClean="0"/>
              </a:p>
              <a:p>
                <a:pPr>
                  <a:spcBef>
                    <a:spcPts val="1200"/>
                  </a:spcBef>
                  <a:spcAft>
                    <a:spcPts val="1200"/>
                  </a:spcAft>
                </a:pPr>
                <a:r>
                  <a:rPr lang="zh-CN" altLang="en-US" sz="2400" dirty="0"/>
                  <a:t>四个</a:t>
                </a:r>
                <a:r>
                  <a:rPr lang="zh-CN" altLang="en-US" sz="2400" dirty="0" smtClean="0"/>
                  <a:t>量子数：</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oMath>
                </a14:m>
                <a:endParaRPr lang="en-US" altLang="zh-CN" sz="2400" dirty="0" smtClean="0"/>
              </a:p>
              <a:p>
                <a:pPr>
                  <a:spcBef>
                    <a:spcPts val="1200"/>
                  </a:spcBef>
                  <a:spcAft>
                    <a:spcPts val="1200"/>
                  </a:spcAft>
                </a:pPr>
                <a:r>
                  <a:rPr lang="zh-CN" altLang="en-US" sz="2400" dirty="0"/>
                  <a:t>氢原子</a:t>
                </a:r>
                <a:r>
                  <a:rPr lang="zh-CN" altLang="en-US" sz="2400" dirty="0" smtClean="0"/>
                  <a:t>光谱进展：</a:t>
                </a:r>
                <a:r>
                  <a:rPr lang="en-US" altLang="zh-CN" sz="2400" dirty="0" smtClean="0"/>
                  <a:t>Bohr, Somerfield, Heisenberg, Dirac, Lamb</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2022" r="-288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原子的精细结构：电子的自旋</a:t>
            </a:r>
            <a:endParaRPr lang="zh-CN" altLang="en-US" sz="2800" dirty="0"/>
          </a:p>
        </p:txBody>
      </p:sp>
    </p:spTree>
    <p:extLst>
      <p:ext uri="{BB962C8B-B14F-4D97-AF65-F5344CB8AC3E}">
        <p14:creationId xmlns:p14="http://schemas.microsoft.com/office/powerpoint/2010/main" val="105461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sz="2400" dirty="0" smtClean="0"/>
                  <a:t>原子核和电子的</a:t>
                </a:r>
                <a:r>
                  <a:rPr lang="zh-CN" altLang="en-US" sz="2400" dirty="0" smtClean="0">
                    <a:solidFill>
                      <a:srgbClr val="C00000"/>
                    </a:solidFill>
                  </a:rPr>
                  <a:t>磁相互作用</a:t>
                </a:r>
                <a:r>
                  <a:rPr lang="zh-CN" altLang="en-US" sz="2400" dirty="0" smtClean="0"/>
                  <a:t>引起了谱系的</a:t>
                </a:r>
                <a:r>
                  <a:rPr lang="zh-CN" altLang="en-US" sz="2400" dirty="0" smtClean="0">
                    <a:solidFill>
                      <a:srgbClr val="C00000"/>
                    </a:solidFill>
                  </a:rPr>
                  <a:t>精细结构</a:t>
                </a:r>
                <a:r>
                  <a:rPr lang="zh-CN" altLang="en-US" sz="2400" dirty="0" smtClean="0"/>
                  <a:t>，自旋（电子的固有磁矩）和轨道（磁场）耦合</a:t>
                </a:r>
                <a:endParaRPr lang="en-US" altLang="zh-CN" sz="2400" dirty="0" smtClean="0"/>
              </a:p>
              <a:p>
                <a:r>
                  <a:rPr lang="zh-CN" altLang="en-US" sz="2400" dirty="0"/>
                  <a:t>假设</a:t>
                </a:r>
                <a:r>
                  <a:rPr lang="zh-CN" altLang="en-US" sz="2400" dirty="0" smtClean="0"/>
                  <a:t>原子核绕电子转，会产生磁场</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den>
                      </m:f>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𝑍</m:t>
                              </m:r>
                            </m:e>
                            <m:sup>
                              <m:r>
                                <a:rPr lang="en-US" altLang="zh-CN" sz="2400" b="0" i="1" smtClean="0">
                                  <a:latin typeface="Cambria Math" panose="02040503050406030204" pitchFamily="18" charset="0"/>
                                </a:rPr>
                                <m:t>∗</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𝑐</m:t>
                              </m:r>
                            </m:e>
                            <m:sup>
                              <m:r>
                                <a:rPr lang="en-US" altLang="zh-CN" sz="2400" b="0" i="1" smtClean="0">
                                  <a:latin typeface="Cambria Math" panose="02040503050406030204" pitchFamily="18" charset="0"/>
                                </a:rPr>
                                <m:t>2</m:t>
                              </m:r>
                            </m:sup>
                          </m:sSup>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m:t>
                              </m:r>
                            </m:e>
                            <m:sup>
                              <m:r>
                                <a:rPr lang="en-US" altLang="zh-CN" sz="2400" b="0" i="1" smtClean="0">
                                  <a:latin typeface="Cambria Math" panose="02040503050406030204" pitchFamily="18" charset="0"/>
                                </a:rPr>
                                <m:t>3</m:t>
                              </m:r>
                            </m:sup>
                          </m:sSup>
                        </m:den>
                      </m:f>
                      <m:r>
                        <a:rPr lang="en-US" altLang="zh-CN" sz="2400" b="1" i="1" smtClean="0">
                          <a:latin typeface="Cambria Math" panose="02040503050406030204" pitchFamily="18" charset="0"/>
                        </a:rPr>
                        <m:t>𝑳</m:t>
                      </m:r>
                    </m:oMath>
                  </m:oMathPara>
                </a14:m>
                <a:endParaRPr lang="en-US" altLang="zh-CN" sz="2400" b="1" dirty="0" smtClean="0"/>
              </a:p>
              <a:p>
                <a:r>
                  <a:rPr lang="zh-CN" altLang="en-US" sz="2400" dirty="0" smtClean="0"/>
                  <a:t>相应势能为</a:t>
                </a:r>
                <a14:m>
                  <m:oMath xmlns:m="http://schemas.openxmlformats.org/officeDocument/2006/math">
                    <m:r>
                      <a:rPr lang="en-US" altLang="zh-CN" sz="2400" b="0" i="1" smtClean="0">
                        <a:latin typeface="Cambria Math" panose="02040503050406030204" pitchFamily="18" charset="0"/>
                      </a:rPr>
                      <m:t>𝑈</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oMath>
                </a14:m>
                <a:r>
                  <a:rPr lang="en-US" altLang="zh-CN" sz="2400" dirty="0" smtClean="0"/>
                  <a:t>, </a:t>
                </a:r>
                <a:r>
                  <a:rPr lang="zh-CN" altLang="en-US" sz="2400" dirty="0" smtClean="0"/>
                  <a:t>双能级</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endParaRPr lang="zh-CN" altLang="en-US" sz="2400" b="1"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0">
                <a:blip r:embed="rId2"/>
                <a:stretch>
                  <a:fillRect t="-1078"/>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碱金属双线</a:t>
            </a:r>
            <a:r>
              <a:rPr lang="en-US" altLang="zh-CN" sz="2800" dirty="0" smtClean="0"/>
              <a:t>——</a:t>
            </a:r>
            <a:r>
              <a:rPr lang="zh-CN" altLang="en-US" sz="2800" dirty="0" smtClean="0"/>
              <a:t>内在磁场</a:t>
            </a:r>
            <a:endParaRPr lang="zh-CN" altLang="en-US" sz="2800" dirty="0"/>
          </a:p>
        </p:txBody>
      </p:sp>
      <p:pic>
        <p:nvPicPr>
          <p:cNvPr id="7" name="图片 6"/>
          <p:cNvPicPr>
            <a:picLocks noChangeAspect="1"/>
          </p:cNvPicPr>
          <p:nvPr/>
        </p:nvPicPr>
        <p:blipFill rotWithShape="1">
          <a:blip r:embed="rId3"/>
          <a:srcRect t="59263"/>
          <a:stretch/>
        </p:blipFill>
        <p:spPr>
          <a:xfrm>
            <a:off x="971600" y="3953496"/>
            <a:ext cx="6336704" cy="2053604"/>
          </a:xfrm>
          <a:prstGeom prst="rect">
            <a:avLst/>
          </a:prstGeom>
        </p:spPr>
      </p:pic>
    </p:spTree>
    <p:extLst>
      <p:ext uri="{BB962C8B-B14F-4D97-AF65-F5344CB8AC3E}">
        <p14:creationId xmlns:p14="http://schemas.microsoft.com/office/powerpoint/2010/main" val="363436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208" y="1340768"/>
            <a:ext cx="5770984" cy="4525962"/>
          </a:xfrm>
        </p:spPr>
        <p:txBody>
          <a:bodyPr/>
          <a:lstStyle/>
          <a:p>
            <a:r>
              <a:rPr lang="en-US" altLang="zh-CN" sz="2400" dirty="0">
                <a:latin typeface="Arial" panose="020B0604020202020204" pitchFamily="34" charset="0"/>
                <a:cs typeface="Arial" panose="020B0604020202020204" pitchFamily="34" charset="0"/>
              </a:rPr>
              <a:t>1896</a:t>
            </a:r>
            <a:r>
              <a:rPr lang="zh-CN" altLang="en-US" sz="2400" dirty="0">
                <a:latin typeface="Arial" panose="020B0604020202020204" pitchFamily="34" charset="0"/>
                <a:cs typeface="Arial" panose="020B0604020202020204" pitchFamily="34" charset="0"/>
              </a:rPr>
              <a:t>年</a:t>
            </a:r>
            <a:r>
              <a:rPr lang="zh-CN" altLang="en-US" sz="2400" dirty="0" smtClean="0">
                <a:latin typeface="Arial" panose="020B0604020202020204" pitchFamily="34" charset="0"/>
                <a:cs typeface="Arial" panose="020B0604020202020204" pitchFamily="34" charset="0"/>
              </a:rPr>
              <a:t>，塞曼</a:t>
            </a:r>
            <a:r>
              <a:rPr lang="zh-CN" altLang="en-US" sz="2400" dirty="0">
                <a:latin typeface="Arial" panose="020B0604020202020204" pitchFamily="34" charset="0"/>
                <a:cs typeface="Arial" panose="020B0604020202020204" pitchFamily="34" charset="0"/>
              </a:rPr>
              <a:t>不顾实验室管理员主管的命令，使用实验室的设备观测强磁场下光谱线的分裂。他因此被实验室开除</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但是</a:t>
            </a:r>
            <a:r>
              <a:rPr lang="zh-CN" altLang="en-US" sz="2400" dirty="0" smtClean="0">
                <a:latin typeface="Arial" panose="020B0604020202020204" pitchFamily="34" charset="0"/>
                <a:cs typeface="Arial" panose="020B0604020202020204" pitchFamily="34" charset="0"/>
              </a:rPr>
              <a:t>，结果证明他</a:t>
            </a:r>
            <a:r>
              <a:rPr lang="zh-CN" altLang="en-US" sz="2400" dirty="0">
                <a:latin typeface="Arial" panose="020B0604020202020204" pitchFamily="34" charset="0"/>
                <a:cs typeface="Arial" panose="020B0604020202020204" pitchFamily="34" charset="0"/>
              </a:rPr>
              <a:t>发现了塞曼效应，为此获得了</a:t>
            </a:r>
            <a:r>
              <a:rPr lang="en-US" altLang="zh-CN" sz="2400" dirty="0">
                <a:latin typeface="Arial" panose="020B0604020202020204" pitchFamily="34" charset="0"/>
                <a:cs typeface="Arial" panose="020B0604020202020204" pitchFamily="34" charset="0"/>
              </a:rPr>
              <a:t>1902</a:t>
            </a:r>
            <a:r>
              <a:rPr lang="zh-CN" altLang="en-US" sz="2400" dirty="0">
                <a:latin typeface="Arial" panose="020B0604020202020204" pitchFamily="34" charset="0"/>
                <a:cs typeface="Arial" panose="020B0604020202020204" pitchFamily="34" charset="0"/>
              </a:rPr>
              <a:t>年的诺贝尔物理学奖</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smtClean="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磁场中发出的光会发生偏振</a:t>
            </a:r>
            <a:r>
              <a:rPr lang="zh-CN" altLang="en-US" sz="2400" dirty="0" smtClean="0">
                <a:latin typeface="Arial" panose="020B0604020202020204" pitchFamily="34" charset="0"/>
                <a:cs typeface="Arial" panose="020B0604020202020204" pitchFamily="34" charset="0"/>
              </a:rPr>
              <a:t>” 。</a:t>
            </a:r>
            <a:endParaRPr lang="en-US" altLang="zh-CN" sz="2400" dirty="0" smtClean="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洛伦</a:t>
            </a:r>
            <a:r>
              <a:rPr lang="zh-CN" altLang="en-US" sz="2400" dirty="0" smtClean="0">
                <a:latin typeface="Arial" panose="020B0604020202020204" pitchFamily="34" charset="0"/>
                <a:cs typeface="Arial" panose="020B0604020202020204" pitchFamily="34" charset="0"/>
              </a:rPr>
              <a:t>兹提出</a:t>
            </a:r>
            <a:r>
              <a:rPr lang="zh-CN" altLang="en-US" sz="2400" dirty="0">
                <a:latin typeface="Arial" panose="020B0604020202020204" pitchFamily="34" charset="0"/>
                <a:cs typeface="Arial" panose="020B0604020202020204" pitchFamily="34" charset="0"/>
              </a:rPr>
              <a:t>发光是某种粒子振动的结果</a:t>
            </a:r>
            <a:r>
              <a:rPr lang="zh-CN" altLang="en-US" sz="2400" dirty="0" smtClean="0">
                <a:latin typeface="Arial" panose="020B0604020202020204" pitchFamily="34" charset="0"/>
                <a:cs typeface="Arial" panose="020B0604020202020204" pitchFamily="34" charset="0"/>
              </a:rPr>
              <a:t>。</a:t>
            </a:r>
            <a:endParaRPr lang="en-US" altLang="zh-CN" sz="2400" dirty="0" smtClean="0">
              <a:latin typeface="Arial" panose="020B0604020202020204" pitchFamily="34" charset="0"/>
              <a:cs typeface="Arial" panose="020B0604020202020204" pitchFamily="34" charset="0"/>
            </a:endParaRPr>
          </a:p>
          <a:p>
            <a:r>
              <a:rPr lang="zh-CN" altLang="en-US" sz="2400" dirty="0" smtClean="0">
                <a:latin typeface="Arial" panose="020B0604020202020204" pitchFamily="34" charset="0"/>
                <a:cs typeface="Arial" panose="020B0604020202020204" pitchFamily="34" charset="0"/>
              </a:rPr>
              <a:t>塞曼</a:t>
            </a:r>
            <a:r>
              <a:rPr lang="zh-CN" altLang="en-US" sz="2400" dirty="0">
                <a:latin typeface="Arial" panose="020B0604020202020204" pitchFamily="34" charset="0"/>
                <a:cs typeface="Arial" panose="020B0604020202020204" pitchFamily="34" charset="0"/>
              </a:rPr>
              <a:t>的实验使得人们清晰地认识到，这种粒子带有负电，比氢原子轻一千倍。得到这一结果时，约瑟夫</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汤姆孙还没有发现电子。因而，塞曼效应成了人们研究原子结构的重要工具。</a:t>
            </a:r>
          </a:p>
        </p:txBody>
      </p:sp>
      <p:sp>
        <p:nvSpPr>
          <p:cNvPr id="2" name="标题 1"/>
          <p:cNvSpPr>
            <a:spLocks noGrp="1"/>
          </p:cNvSpPr>
          <p:nvPr>
            <p:ph type="title"/>
          </p:nvPr>
        </p:nvSpPr>
        <p:spPr/>
        <p:txBody>
          <a:bodyPr>
            <a:normAutofit/>
          </a:bodyPr>
          <a:lstStyle/>
          <a:p>
            <a:r>
              <a:rPr lang="zh-CN" altLang="en-US" sz="2800" b="1" dirty="0" smtClean="0">
                <a:solidFill>
                  <a:schemeClr val="hlink"/>
                </a:solidFill>
                <a:latin typeface="Arial" panose="020B0604020202020204" pitchFamily="34" charset="0"/>
                <a:ea typeface="+mn-ea"/>
                <a:cs typeface="Arial" panose="020B0604020202020204" pitchFamily="34" charset="0"/>
              </a:rPr>
              <a:t>磁场</a:t>
            </a:r>
            <a:r>
              <a:rPr lang="zh-CN" altLang="en-US" sz="2800" b="1" dirty="0">
                <a:solidFill>
                  <a:schemeClr val="hlink"/>
                </a:solidFill>
                <a:latin typeface="Arial" panose="020B0604020202020204" pitchFamily="34" charset="0"/>
                <a:ea typeface="+mn-ea"/>
                <a:cs typeface="Arial" panose="020B0604020202020204" pitchFamily="34" charset="0"/>
              </a:rPr>
              <a:t>对原子的</a:t>
            </a:r>
            <a:r>
              <a:rPr lang="zh-CN" altLang="en-US" sz="2800" b="1" dirty="0" smtClean="0">
                <a:solidFill>
                  <a:schemeClr val="hlink"/>
                </a:solidFill>
                <a:latin typeface="Arial" panose="020B0604020202020204" pitchFamily="34" charset="0"/>
                <a:ea typeface="+mn-ea"/>
                <a:cs typeface="Arial" panose="020B0604020202020204" pitchFamily="34" charset="0"/>
              </a:rPr>
              <a:t>作用</a:t>
            </a:r>
            <a:r>
              <a:rPr lang="en-US" altLang="zh-CN" sz="2800" b="1" dirty="0" smtClean="0">
                <a:solidFill>
                  <a:schemeClr val="hlink"/>
                </a:solidFill>
                <a:latin typeface="Arial" panose="020B0604020202020204" pitchFamily="34" charset="0"/>
                <a:ea typeface="+mn-ea"/>
                <a:cs typeface="Arial" panose="020B0604020202020204" pitchFamily="34" charset="0"/>
              </a:rPr>
              <a:t>——Zeeman</a:t>
            </a:r>
            <a:r>
              <a:rPr lang="zh-CN" altLang="en-US" sz="2800" b="1" dirty="0" smtClean="0">
                <a:solidFill>
                  <a:schemeClr val="hlink"/>
                </a:solidFill>
                <a:latin typeface="Arial" panose="020B0604020202020204" pitchFamily="34" charset="0"/>
                <a:ea typeface="+mn-ea"/>
                <a:cs typeface="Arial" panose="020B0604020202020204" pitchFamily="34" charset="0"/>
              </a:rPr>
              <a:t>效应</a:t>
            </a:r>
            <a:endParaRPr lang="zh-CN" altLang="en-US" sz="2800" dirty="0">
              <a:latin typeface="Arial" panose="020B0604020202020204" pitchFamily="34" charset="0"/>
              <a:ea typeface="+mn-ea"/>
              <a:cs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00" y="1196752"/>
            <a:ext cx="2369840" cy="3317776"/>
          </a:xfrm>
          <a:prstGeom prst="rect">
            <a:avLst/>
          </a:prstGeom>
        </p:spPr>
      </p:pic>
      <p:sp>
        <p:nvSpPr>
          <p:cNvPr id="7" name="矩形 6"/>
          <p:cNvSpPr/>
          <p:nvPr/>
        </p:nvSpPr>
        <p:spPr>
          <a:xfrm>
            <a:off x="6456040" y="4562435"/>
            <a:ext cx="2580456" cy="1877437"/>
          </a:xfrm>
          <a:prstGeom prst="rect">
            <a:avLst/>
          </a:prstGeom>
        </p:spPr>
        <p:txBody>
          <a:bodyPr wrap="square">
            <a:spAutoFit/>
          </a:bodyPr>
          <a:lstStyle/>
          <a:p>
            <a:r>
              <a:rPr lang="zh-CN" altLang="en-US" b="1" dirty="0" smtClean="0">
                <a:solidFill>
                  <a:srgbClr val="000000"/>
                </a:solidFill>
                <a:latin typeface="Arial" panose="020B0604020202020204" pitchFamily="34" charset="0"/>
                <a:ea typeface="+mn-ea"/>
                <a:cs typeface="Arial" panose="020B0604020202020204" pitchFamily="34" charset="0"/>
              </a:rPr>
              <a:t>彼</a:t>
            </a:r>
            <a:r>
              <a:rPr lang="zh-CN" altLang="en-US" b="1" dirty="0">
                <a:solidFill>
                  <a:srgbClr val="000000"/>
                </a:solidFill>
                <a:latin typeface="Arial" panose="020B0604020202020204" pitchFamily="34" charset="0"/>
                <a:ea typeface="+mn-ea"/>
                <a:cs typeface="Arial" panose="020B0604020202020204" pitchFamily="34" charset="0"/>
              </a:rPr>
              <a:t>得</a:t>
            </a:r>
            <a:r>
              <a:rPr lang="en-US" altLang="zh-CN" b="1" dirty="0">
                <a:solidFill>
                  <a:srgbClr val="000000"/>
                </a:solidFill>
                <a:latin typeface="Arial" panose="020B0604020202020204" pitchFamily="34" charset="0"/>
                <a:ea typeface="+mn-ea"/>
                <a:cs typeface="Arial" panose="020B0604020202020204" pitchFamily="34" charset="0"/>
              </a:rPr>
              <a:t>·</a:t>
            </a:r>
            <a:r>
              <a:rPr lang="zh-CN" altLang="en-US" b="1" dirty="0" smtClean="0">
                <a:solidFill>
                  <a:srgbClr val="000000"/>
                </a:solidFill>
                <a:latin typeface="Arial" panose="020B0604020202020204" pitchFamily="34" charset="0"/>
                <a:ea typeface="+mn-ea"/>
                <a:cs typeface="Arial" panose="020B0604020202020204" pitchFamily="34" charset="0"/>
              </a:rPr>
              <a:t>塞曼</a:t>
            </a:r>
            <a:endParaRPr lang="en-US" altLang="zh-CN" b="1" dirty="0" smtClean="0">
              <a:solidFill>
                <a:srgbClr val="000000"/>
              </a:solidFill>
              <a:latin typeface="Arial" panose="020B0604020202020204" pitchFamily="34" charset="0"/>
              <a:ea typeface="+mn-ea"/>
              <a:cs typeface="Arial" panose="020B0604020202020204" pitchFamily="34" charset="0"/>
            </a:endParaRPr>
          </a:p>
          <a:p>
            <a:r>
              <a:rPr lang="en-US" altLang="zh-CN" b="1" dirty="0" smtClean="0">
                <a:solidFill>
                  <a:srgbClr val="000000"/>
                </a:solidFill>
                <a:latin typeface="Arial" panose="020B0604020202020204" pitchFamily="34" charset="0"/>
                <a:ea typeface="+mn-ea"/>
                <a:cs typeface="Arial" panose="020B0604020202020204" pitchFamily="34" charset="0"/>
              </a:rPr>
              <a:t>Pieter Zeeman</a:t>
            </a:r>
          </a:p>
          <a:p>
            <a:r>
              <a:rPr lang="en-US" altLang="zh-CN" sz="2000" dirty="0" smtClean="0">
                <a:latin typeface="Arial" panose="020B0604020202020204" pitchFamily="34" charset="0"/>
                <a:ea typeface="+mn-ea"/>
                <a:cs typeface="Arial" panose="020B0604020202020204" pitchFamily="34" charset="0"/>
              </a:rPr>
              <a:t>1865.5.25-1943.10.9</a:t>
            </a:r>
          </a:p>
          <a:p>
            <a:r>
              <a:rPr lang="en-US" altLang="zh-CN" b="1" dirty="0" smtClean="0">
                <a:solidFill>
                  <a:srgbClr val="000000"/>
                </a:solidFill>
                <a:latin typeface="Arial" panose="020B0604020202020204" pitchFamily="34" charset="0"/>
                <a:ea typeface="+mn-ea"/>
                <a:cs typeface="Arial" panose="020B0604020202020204" pitchFamily="34" charset="0"/>
              </a:rPr>
              <a:t>1902Nobel Prize</a:t>
            </a:r>
            <a:r>
              <a:rPr lang="en-US" altLang="zh-CN" b="1" dirty="0">
                <a:solidFill>
                  <a:srgbClr val="000000"/>
                </a:solidFill>
                <a:latin typeface="Arial" panose="020B0604020202020204" pitchFamily="34" charset="0"/>
                <a:ea typeface="+mn-ea"/>
                <a:cs typeface="Arial" panose="020B0604020202020204" pitchFamily="34" charset="0"/>
              </a:rPr>
              <a:t/>
            </a:r>
            <a:br>
              <a:rPr lang="en-US" altLang="zh-CN" b="1" dirty="0">
                <a:solidFill>
                  <a:srgbClr val="000000"/>
                </a:solidFill>
                <a:latin typeface="Arial" panose="020B0604020202020204" pitchFamily="34" charset="0"/>
                <a:ea typeface="+mn-ea"/>
                <a:cs typeface="Arial" panose="020B0604020202020204" pitchFamily="34" charset="0"/>
              </a:rPr>
            </a:br>
            <a:endParaRPr lang="zh-CN" altLang="en-US"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087959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a:t>磁场对原子的作用</a:t>
            </a:r>
          </a:p>
        </p:txBody>
      </p:sp>
      <p:sp>
        <p:nvSpPr>
          <p:cNvPr id="5" name="内容占位符 4"/>
          <p:cNvSpPr>
            <a:spLocks noGrp="1"/>
          </p:cNvSpPr>
          <p:nvPr>
            <p:ph idx="1"/>
          </p:nvPr>
        </p:nvSpPr>
        <p:spPr>
          <a:xfrm>
            <a:off x="440401" y="1124744"/>
            <a:ext cx="8229600" cy="4525962"/>
          </a:xfrm>
        </p:spPr>
        <p:txBody>
          <a:bodyPr/>
          <a:lstStyle/>
          <a:p>
            <a:r>
              <a:rPr lang="en-US" altLang="zh-CN" sz="2400" b="1" dirty="0">
                <a:latin typeface="Times New Roman" panose="02020603050405020304" pitchFamily="18" charset="0"/>
                <a:ea typeface="楷体_GB2312" pitchFamily="49" charset="-122"/>
              </a:rPr>
              <a:t>1944</a:t>
            </a:r>
            <a:r>
              <a:rPr lang="zh-CN" altLang="en-US" sz="2400" b="1" dirty="0">
                <a:latin typeface="Times New Roman" panose="02020603050405020304" pitchFamily="18" charset="0"/>
                <a:ea typeface="楷体_GB2312" pitchFamily="49" charset="-122"/>
              </a:rPr>
              <a:t>年扎佛依斯发现了</a:t>
            </a:r>
            <a:r>
              <a:rPr lang="zh-CN" altLang="en-US" sz="2400" b="1" dirty="0">
                <a:solidFill>
                  <a:srgbClr val="CC6600"/>
                </a:solidFill>
                <a:latin typeface="Times New Roman" panose="02020603050405020304" pitchFamily="18" charset="0"/>
                <a:ea typeface="楷体_GB2312" pitchFamily="49" charset="-122"/>
              </a:rPr>
              <a:t>磁共振现象</a:t>
            </a:r>
            <a:r>
              <a:rPr lang="zh-CN" altLang="en-US" sz="2400" b="1" dirty="0">
                <a:latin typeface="Times New Roman" panose="02020603050405020304" pitchFamily="18" charset="0"/>
                <a:ea typeface="楷体_GB2312" pitchFamily="49" charset="-122"/>
              </a:rPr>
              <a:t>，随后数年中发展了这方面的实验：</a:t>
            </a:r>
            <a:r>
              <a:rPr lang="zh-CN" altLang="en-US" sz="2400" b="1" dirty="0">
                <a:solidFill>
                  <a:schemeClr val="folHlink"/>
                </a:solidFill>
                <a:latin typeface="Times New Roman" panose="02020603050405020304" pitchFamily="18" charset="0"/>
                <a:ea typeface="楷体_GB2312" pitchFamily="49" charset="-122"/>
              </a:rPr>
              <a:t>在均匀磁场中放置所要研究的材料样品，再加交变电磁场，如果后者的频率合适，样品会从交变电磁场吸收能量</a:t>
            </a:r>
            <a:r>
              <a:rPr lang="zh-CN" altLang="en-US" sz="2400" b="1" dirty="0" smtClean="0">
                <a:solidFill>
                  <a:schemeClr val="folHlink"/>
                </a:solidFill>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这</a:t>
            </a:r>
            <a:r>
              <a:rPr lang="zh-CN" altLang="en-US" sz="2400" b="1" dirty="0">
                <a:latin typeface="Times New Roman" panose="02020603050405020304" pitchFamily="18" charset="0"/>
                <a:ea typeface="楷体_GB2312" pitchFamily="49" charset="-122"/>
              </a:rPr>
              <a:t>类实验在科学上有重要的应用。它的基础也是原子的磁性问题</a:t>
            </a:r>
            <a:r>
              <a:rPr lang="zh-CN" altLang="en-US" sz="2400" b="1" dirty="0" smtClean="0">
                <a:latin typeface="Times New Roman" panose="02020603050405020304" pitchFamily="18" charset="0"/>
                <a:ea typeface="楷体_GB2312" pitchFamily="49" charset="-122"/>
              </a:rPr>
              <a:t>。</a:t>
            </a:r>
            <a:endParaRPr lang="en-US" altLang="zh-CN" sz="2400" b="1" dirty="0" smtClean="0">
              <a:latin typeface="Times New Roman" panose="02020603050405020304" pitchFamily="18" charset="0"/>
              <a:ea typeface="楷体_GB2312" pitchFamily="49" charset="-122"/>
            </a:endParaRPr>
          </a:p>
          <a:p>
            <a:r>
              <a:rPr lang="zh-CN" altLang="en-US" sz="2400" b="1" dirty="0" smtClean="0">
                <a:latin typeface="Times New Roman" panose="02020603050405020304" pitchFamily="18" charset="0"/>
                <a:ea typeface="楷体_GB2312" pitchFamily="49" charset="-122"/>
              </a:rPr>
              <a:t>大家</a:t>
            </a:r>
            <a:r>
              <a:rPr lang="zh-CN" altLang="en-US" sz="2400" b="1" dirty="0">
                <a:latin typeface="Times New Roman" panose="02020603050405020304" pitchFamily="18" charset="0"/>
                <a:ea typeface="楷体_GB2312" pitchFamily="49" charset="-122"/>
              </a:rPr>
              <a:t>早已知道的关于物质磁化的事实：有一类物质，放在磁场中磁化后，它的磁矩的方向同磁场的方向相同；另一类物质，放在磁场中磁化后，它的磁矩的方向相反；前一类称作</a:t>
            </a:r>
            <a:r>
              <a:rPr lang="zh-CN" altLang="en-US" sz="2400" b="1" dirty="0">
                <a:solidFill>
                  <a:schemeClr val="accent1"/>
                </a:solidFill>
                <a:latin typeface="Times New Roman" panose="02020603050405020304" pitchFamily="18" charset="0"/>
                <a:ea typeface="楷体_GB2312" pitchFamily="49" charset="-122"/>
              </a:rPr>
              <a:t>顺磁性物质</a:t>
            </a:r>
            <a:r>
              <a:rPr lang="zh-CN" altLang="en-US" sz="2400" b="1" dirty="0">
                <a:latin typeface="Times New Roman" panose="02020603050405020304" pitchFamily="18" charset="0"/>
                <a:ea typeface="楷体_GB2312" pitchFamily="49" charset="-122"/>
              </a:rPr>
              <a:t>，后一类称作</a:t>
            </a:r>
            <a:r>
              <a:rPr lang="zh-CN" altLang="en-US" sz="2400" b="1" dirty="0">
                <a:solidFill>
                  <a:schemeClr val="accent1"/>
                </a:solidFill>
                <a:latin typeface="Times New Roman" panose="02020603050405020304" pitchFamily="18" charset="0"/>
                <a:ea typeface="楷体_GB2312" pitchFamily="49" charset="-122"/>
              </a:rPr>
              <a:t>抗磁性物质</a:t>
            </a:r>
            <a:r>
              <a:rPr lang="zh-CN" altLang="en-US" sz="2400" b="1" dirty="0">
                <a:latin typeface="Times New Roman" panose="02020603050405020304" pitchFamily="18" charset="0"/>
                <a:ea typeface="楷体_GB2312" pitchFamily="49" charset="-122"/>
              </a:rPr>
              <a:t>。经研究知道，这也是原子结构的反映。</a:t>
            </a:r>
          </a:p>
          <a:p>
            <a:endParaRPr lang="zh-CN" altLang="en-US" sz="2400" dirty="0"/>
          </a:p>
        </p:txBody>
      </p:sp>
    </p:spTree>
    <p:extLst>
      <p:ext uri="{BB962C8B-B14F-4D97-AF65-F5344CB8AC3E}">
        <p14:creationId xmlns:p14="http://schemas.microsoft.com/office/powerpoint/2010/main" val="4170663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298" name="Rectangle 2"/>
              <p:cNvSpPr>
                <a:spLocks noChangeArrowheads="1"/>
              </p:cNvSpPr>
              <p:nvPr/>
            </p:nvSpPr>
            <p:spPr bwMode="auto">
              <a:xfrm>
                <a:off x="539552" y="908720"/>
                <a:ext cx="8353425"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solidFill>
                      <a:schemeClr val="hlink"/>
                    </a:solidFill>
                    <a:latin typeface="Arial" panose="020B0604020202020204" pitchFamily="34" charset="0"/>
                    <a:ea typeface="+mn-ea"/>
                    <a:cs typeface="Arial" panose="020B0604020202020204" pitchFamily="34" charset="0"/>
                  </a:rPr>
                  <a:t>例</a:t>
                </a:r>
                <a:r>
                  <a:rPr lang="zh-CN" altLang="en-US" dirty="0">
                    <a:latin typeface="Arial" panose="020B0604020202020204" pitchFamily="34" charset="0"/>
                    <a:ea typeface="+mn-ea"/>
                    <a:cs typeface="Arial" panose="020B0604020202020204" pitchFamily="34" charset="0"/>
                  </a:rPr>
                  <a:t>：</a:t>
                </a:r>
                <a:r>
                  <a:rPr lang="en-US" altLang="zh-CN" baseline="30000" dirty="0">
                    <a:latin typeface="Arial" panose="020B0604020202020204" pitchFamily="34" charset="0"/>
                    <a:ea typeface="+mn-ea"/>
                    <a:cs typeface="Arial" panose="020B0604020202020204" pitchFamily="34" charset="0"/>
                  </a:rPr>
                  <a:t>2</a:t>
                </a:r>
                <a:r>
                  <a:rPr lang="en-US" altLang="zh-CN" dirty="0">
                    <a:latin typeface="Arial" panose="020B0604020202020204" pitchFamily="34" charset="0"/>
                    <a:ea typeface="+mn-ea"/>
                    <a:cs typeface="Arial" panose="020B0604020202020204" pitchFamily="34" charset="0"/>
                  </a:rPr>
                  <a:t>P</a:t>
                </a:r>
                <a:r>
                  <a:rPr lang="en-US" altLang="zh-CN" baseline="-30000" dirty="0">
                    <a:latin typeface="Arial" panose="020B0604020202020204" pitchFamily="34" charset="0"/>
                    <a:ea typeface="+mn-ea"/>
                    <a:cs typeface="Arial" panose="020B0604020202020204" pitchFamily="34" charset="0"/>
                  </a:rPr>
                  <a:t>3/2</a:t>
                </a:r>
                <a:r>
                  <a:rPr lang="zh-CN" altLang="en-US" dirty="0">
                    <a:latin typeface="Arial" panose="020B0604020202020204" pitchFamily="34" charset="0"/>
                    <a:ea typeface="+mn-ea"/>
                    <a:cs typeface="Arial" panose="020B0604020202020204" pitchFamily="34" charset="0"/>
                  </a:rPr>
                  <a:t>在磁场中能级分裂的情况。这里</a:t>
                </a:r>
                <a14:m>
                  <m:oMath xmlns:m="http://schemas.openxmlformats.org/officeDocument/2006/math">
                    <m:r>
                      <a:rPr lang="en-US" altLang="zh-CN" i="1" dirty="0" smtClean="0">
                        <a:solidFill>
                          <a:srgbClr val="CC6600"/>
                        </a:solidFill>
                        <a:latin typeface="Cambria Math" panose="02040503050406030204" pitchFamily="18" charset="0"/>
                        <a:ea typeface="+mn-ea"/>
                        <a:cs typeface="Arial" panose="020B0604020202020204" pitchFamily="34" charset="0"/>
                      </a:rPr>
                      <m:t>𝐿</m:t>
                    </m:r>
                    <m:r>
                      <a:rPr lang="en-US" altLang="zh-CN" i="1" dirty="0" smtClean="0">
                        <a:solidFill>
                          <a:srgbClr val="CC6600"/>
                        </a:solidFill>
                        <a:latin typeface="Cambria Math" panose="02040503050406030204" pitchFamily="18" charset="0"/>
                        <a:ea typeface="+mn-ea"/>
                        <a:cs typeface="Arial" panose="020B0604020202020204" pitchFamily="34" charset="0"/>
                      </a:rPr>
                      <m:t>=1</m:t>
                    </m:r>
                    <m:r>
                      <a:rPr lang="zh-CN" altLang="en-US" i="1" dirty="0">
                        <a:solidFill>
                          <a:srgbClr val="CC6600"/>
                        </a:solidFill>
                        <a:latin typeface="Cambria Math" panose="02040503050406030204" pitchFamily="18" charset="0"/>
                        <a:ea typeface="+mn-ea"/>
                        <a:cs typeface="Arial" panose="020B0604020202020204" pitchFamily="34" charset="0"/>
                      </a:rPr>
                      <m:t>，</m:t>
                    </m:r>
                    <m:r>
                      <a:rPr lang="en-US" altLang="zh-CN" i="1" dirty="0">
                        <a:solidFill>
                          <a:srgbClr val="CC6600"/>
                        </a:solidFill>
                        <a:latin typeface="Cambria Math" panose="02040503050406030204" pitchFamily="18" charset="0"/>
                        <a:ea typeface="+mn-ea"/>
                        <a:cs typeface="Arial" panose="020B0604020202020204" pitchFamily="34" charset="0"/>
                      </a:rPr>
                      <m:t>𝑆</m:t>
                    </m:r>
                    <m:r>
                      <a:rPr lang="en-US" altLang="zh-CN" i="1" dirty="0">
                        <a:solidFill>
                          <a:srgbClr val="CC6600"/>
                        </a:solidFill>
                        <a:latin typeface="Cambria Math" panose="02040503050406030204" pitchFamily="18" charset="0"/>
                        <a:ea typeface="+mn-ea"/>
                        <a:cs typeface="Arial" panose="020B0604020202020204" pitchFamily="34" charset="0"/>
                      </a:rPr>
                      <m:t>=1/2</m:t>
                    </m:r>
                    <m:r>
                      <a:rPr lang="zh-CN" altLang="en-US" i="1" dirty="0">
                        <a:solidFill>
                          <a:srgbClr val="CC6600"/>
                        </a:solidFill>
                        <a:latin typeface="Cambria Math" panose="02040503050406030204" pitchFamily="18" charset="0"/>
                        <a:ea typeface="+mn-ea"/>
                        <a:cs typeface="Arial" panose="020B0604020202020204" pitchFamily="34" charset="0"/>
                      </a:rPr>
                      <m:t>，</m:t>
                    </m:r>
                    <m:r>
                      <a:rPr lang="en-US" altLang="zh-CN" i="1" dirty="0">
                        <a:solidFill>
                          <a:srgbClr val="CC6600"/>
                        </a:solidFill>
                        <a:latin typeface="Cambria Math" panose="02040503050406030204" pitchFamily="18" charset="0"/>
                        <a:ea typeface="+mn-ea"/>
                        <a:cs typeface="Arial" panose="020B0604020202020204" pitchFamily="34" charset="0"/>
                      </a:rPr>
                      <m:t>𝐽</m:t>
                    </m:r>
                    <m:r>
                      <a:rPr lang="en-US" altLang="zh-CN" i="1" dirty="0">
                        <a:solidFill>
                          <a:srgbClr val="CC6600"/>
                        </a:solidFill>
                        <a:latin typeface="Cambria Math" panose="02040503050406030204" pitchFamily="18" charset="0"/>
                        <a:ea typeface="+mn-ea"/>
                        <a:cs typeface="Arial" panose="020B0604020202020204" pitchFamily="34" charset="0"/>
                      </a:rPr>
                      <m:t>=3/2</m:t>
                    </m:r>
                  </m:oMath>
                </a14:m>
                <a:r>
                  <a:rPr lang="zh-CN" altLang="en-US" dirty="0">
                    <a:solidFill>
                      <a:srgbClr val="CC6600"/>
                    </a:solidFill>
                    <a:latin typeface="Arial" panose="020B0604020202020204" pitchFamily="34" charset="0"/>
                    <a:ea typeface="+mn-ea"/>
                    <a:cs typeface="Arial" panose="020B0604020202020204" pitchFamily="34" charset="0"/>
                  </a:rPr>
                  <a:t>。</a:t>
                </a:r>
                <a:r>
                  <a:rPr lang="zh-CN" altLang="en-US" dirty="0">
                    <a:latin typeface="Arial" panose="020B0604020202020204" pitchFamily="34" charset="0"/>
                    <a:ea typeface="+mn-ea"/>
                    <a:cs typeface="Arial" panose="020B0604020202020204" pitchFamily="34" charset="0"/>
                  </a:rPr>
                  <a:t>计算得</a:t>
                </a:r>
                <a14:m>
                  <m:oMath xmlns:m="http://schemas.openxmlformats.org/officeDocument/2006/math">
                    <m:r>
                      <a:rPr lang="en-US" altLang="zh-CN" i="1" dirty="0" smtClean="0">
                        <a:solidFill>
                          <a:schemeClr val="folHlink"/>
                        </a:solidFill>
                        <a:latin typeface="Cambria Math" panose="02040503050406030204" pitchFamily="18" charset="0"/>
                        <a:ea typeface="+mn-ea"/>
                        <a:cs typeface="Arial" panose="020B0604020202020204" pitchFamily="34" charset="0"/>
                      </a:rPr>
                      <m:t>𝑔</m:t>
                    </m:r>
                    <m:r>
                      <a:rPr lang="en-US" altLang="zh-CN" i="1" baseline="-30000" dirty="0" err="1">
                        <a:solidFill>
                          <a:schemeClr val="folHlink"/>
                        </a:solidFill>
                        <a:latin typeface="Cambria Math" panose="02040503050406030204" pitchFamily="18" charset="0"/>
                        <a:ea typeface="+mn-ea"/>
                        <a:cs typeface="Arial" panose="020B0604020202020204" pitchFamily="34" charset="0"/>
                      </a:rPr>
                      <m:t>𝐽</m:t>
                    </m:r>
                    <m:r>
                      <a:rPr lang="en-US" altLang="zh-CN" i="1" dirty="0">
                        <a:solidFill>
                          <a:schemeClr val="folHlink"/>
                        </a:solidFill>
                        <a:latin typeface="Cambria Math" panose="02040503050406030204" pitchFamily="18" charset="0"/>
                        <a:ea typeface="+mn-ea"/>
                        <a:cs typeface="Arial" panose="020B0604020202020204" pitchFamily="34" charset="0"/>
                      </a:rPr>
                      <m:t>=4/3</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𝑀</m:t>
                    </m:r>
                    <m:r>
                      <a:rPr lang="en-US" altLang="zh-CN" i="1" baseline="-30000" dirty="0">
                        <a:solidFill>
                          <a:schemeClr val="folHlink"/>
                        </a:solidFill>
                        <a:latin typeface="Cambria Math" panose="02040503050406030204" pitchFamily="18" charset="0"/>
                        <a:ea typeface="+mn-ea"/>
                        <a:cs typeface="Arial" panose="020B0604020202020204" pitchFamily="34" charset="0"/>
                      </a:rPr>
                      <m:t>𝐽</m:t>
                    </m:r>
                    <m:r>
                      <a:rPr lang="en-US" altLang="zh-CN" i="1" dirty="0">
                        <a:solidFill>
                          <a:schemeClr val="folHlink"/>
                        </a:solidFill>
                        <a:latin typeface="Cambria Math" panose="02040503050406030204" pitchFamily="18" charset="0"/>
                        <a:ea typeface="+mn-ea"/>
                        <a:cs typeface="Arial" panose="020B0604020202020204" pitchFamily="34" charset="0"/>
                      </a:rPr>
                      <m:t>=3/2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1/2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−1/2</m:t>
                    </m:r>
                    <m:r>
                      <a:rPr lang="zh-CN" altLang="en-US" i="1" dirty="0">
                        <a:solidFill>
                          <a:schemeClr val="folHlink"/>
                        </a:solidFill>
                        <a:latin typeface="Cambria Math" panose="02040503050406030204" pitchFamily="18" charset="0"/>
                        <a:ea typeface="+mn-ea"/>
                        <a:cs typeface="Arial" panose="020B0604020202020204" pitchFamily="34" charset="0"/>
                      </a:rPr>
                      <m:t>、</m:t>
                    </m:r>
                    <m:r>
                      <a:rPr lang="en-US" altLang="zh-CN" i="1" dirty="0">
                        <a:solidFill>
                          <a:schemeClr val="folHlink"/>
                        </a:solidFill>
                        <a:latin typeface="Cambria Math" panose="02040503050406030204" pitchFamily="18" charset="0"/>
                        <a:ea typeface="+mn-ea"/>
                        <a:cs typeface="Arial" panose="020B0604020202020204" pitchFamily="34" charset="0"/>
                      </a:rPr>
                      <m:t>−3/2</m:t>
                    </m:r>
                  </m:oMath>
                </a14:m>
                <a:r>
                  <a:rPr lang="zh-CN" altLang="en-US" dirty="0">
                    <a:latin typeface="Arial" panose="020B0604020202020204" pitchFamily="34" charset="0"/>
                    <a:ea typeface="+mn-ea"/>
                    <a:cs typeface="Arial" panose="020B0604020202020204" pitchFamily="34" charset="0"/>
                  </a:rPr>
                  <a:t>。这样能级分裂成四层，间隔都等于</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4</m:t>
                    </m:r>
                    <m:r>
                      <a:rPr lang="el-GR" altLang="zh-CN" i="1" dirty="0">
                        <a:latin typeface="Cambria Math" panose="02040503050406030204" pitchFamily="18" charset="0"/>
                        <a:ea typeface="+mn-ea"/>
                        <a:cs typeface="Arial" panose="020B0604020202020204" pitchFamily="34" charset="0"/>
                      </a:rPr>
                      <m:t>𝜇</m:t>
                    </m:r>
                    <m:r>
                      <a:rPr lang="en-US" altLang="zh-CN" i="1" baseline="-25000" dirty="0">
                        <a:latin typeface="Cambria Math" panose="02040503050406030204" pitchFamily="18" charset="0"/>
                        <a:ea typeface="+mn-ea"/>
                        <a:cs typeface="Arial" panose="020B0604020202020204" pitchFamily="34" charset="0"/>
                      </a:rPr>
                      <m:t>𝐵</m:t>
                    </m:r>
                    <m:r>
                      <a:rPr lang="en-US" altLang="zh-CN" i="1" dirty="0">
                        <a:latin typeface="Cambria Math" panose="02040503050406030204" pitchFamily="18" charset="0"/>
                        <a:ea typeface="+mn-ea"/>
                        <a:cs typeface="Arial" panose="020B0604020202020204" pitchFamily="34" charset="0"/>
                      </a:rPr>
                      <m:t>𝐵</m:t>
                    </m:r>
                    <m:r>
                      <a:rPr lang="en-US" altLang="zh-CN" i="1" dirty="0">
                        <a:latin typeface="Cambria Math" panose="02040503050406030204" pitchFamily="18" charset="0"/>
                        <a:ea typeface="+mn-ea"/>
                        <a:cs typeface="Arial" panose="020B0604020202020204" pitchFamily="34" charset="0"/>
                      </a:rPr>
                      <m:t>/3</m:t>
                    </m:r>
                  </m:oMath>
                </a14:m>
                <a:r>
                  <a:rPr lang="zh-CN" altLang="en-US" dirty="0">
                    <a:latin typeface="Arial" panose="020B0604020202020204" pitchFamily="34" charset="0"/>
                    <a:ea typeface="+mn-ea"/>
                    <a:cs typeface="Arial" panose="020B0604020202020204" pitchFamily="34" charset="0"/>
                  </a:rPr>
                  <a:t>，如下图所示。</a:t>
                </a:r>
                <a:r>
                  <a:rPr lang="en-US" altLang="zh-CN" i="1"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如增加，能级的间隔将按比例扩大。</a:t>
                </a:r>
              </a:p>
            </p:txBody>
          </p:sp>
        </mc:Choice>
        <mc:Fallback xmlns="">
          <p:sp>
            <p:nvSpPr>
              <p:cNvPr id="55298" name="Rectangle 2"/>
              <p:cNvSpPr>
                <a:spLocks noRot="1" noChangeAspect="1" noMove="1" noResize="1" noEditPoints="1" noAdjustHandles="1" noChangeArrowheads="1" noChangeShapeType="1" noTextEdit="1"/>
              </p:cNvSpPr>
              <p:nvPr/>
            </p:nvSpPr>
            <p:spPr bwMode="auto">
              <a:xfrm>
                <a:off x="539552" y="908720"/>
                <a:ext cx="8353425" cy="1569660"/>
              </a:xfrm>
              <a:prstGeom prst="rect">
                <a:avLst/>
              </a:prstGeom>
              <a:blipFill rotWithShape="0">
                <a:blip r:embed="rId2"/>
                <a:stretch>
                  <a:fillRect l="-1168" t="-4264" r="-1095" b="-81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50885" name="Picture 5" descr="222-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2780928"/>
            <a:ext cx="56388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92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50885"/>
                                        </p:tgtEl>
                                        <p:attrNameLst>
                                          <p:attrName>style.visibility</p:attrName>
                                        </p:attrNameLst>
                                      </p:cBhvr>
                                      <p:to>
                                        <p:strVal val="visible"/>
                                      </p:to>
                                    </p:set>
                                    <p:animEffect transition="in" filter="diamond(out)">
                                      <p:cBhvr>
                                        <p:cTn id="7" dur="1000"/>
                                        <p:tgtEl>
                                          <p:spTgt spid="250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39552" y="692696"/>
            <a:ext cx="82819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Arial" panose="020B0604020202020204" pitchFamily="34" charset="0"/>
                <a:ea typeface="+mn-ea"/>
                <a:cs typeface="Arial" panose="020B0604020202020204" pitchFamily="34" charset="0"/>
              </a:rPr>
              <a:t>        其他能级在磁场中分裂的情况也可以推求。下表是一些双重态的</a:t>
            </a:r>
            <a:r>
              <a:rPr lang="en-US" altLang="zh-CN" i="1" dirty="0">
                <a:latin typeface="Arial" panose="020B0604020202020204" pitchFamily="34" charset="0"/>
                <a:ea typeface="+mn-ea"/>
                <a:cs typeface="Arial" panose="020B0604020202020204" pitchFamily="34" charset="0"/>
              </a:rPr>
              <a:t>g</a:t>
            </a:r>
            <a:r>
              <a:rPr lang="zh-CN" altLang="en-US" dirty="0">
                <a:latin typeface="Arial" panose="020B0604020202020204" pitchFamily="34" charset="0"/>
                <a:ea typeface="+mn-ea"/>
                <a:cs typeface="Arial" panose="020B0604020202020204" pitchFamily="34" charset="0"/>
              </a:rPr>
              <a:t>值和</a:t>
            </a:r>
            <a:r>
              <a:rPr lang="en-US" altLang="zh-CN" i="1" dirty="0">
                <a:latin typeface="Arial" panose="020B0604020202020204" pitchFamily="34" charset="0"/>
                <a:ea typeface="+mn-ea"/>
                <a:cs typeface="Arial" panose="020B0604020202020204" pitchFamily="34" charset="0"/>
              </a:rPr>
              <a:t>Mg</a:t>
            </a:r>
            <a:r>
              <a:rPr lang="zh-CN" altLang="en-US" dirty="0">
                <a:latin typeface="Arial" panose="020B0604020202020204" pitchFamily="34" charset="0"/>
                <a:ea typeface="+mn-ea"/>
                <a:cs typeface="Arial" panose="020B0604020202020204" pitchFamily="34" charset="0"/>
              </a:rPr>
              <a:t>值。从表中可以看出，能级分裂的层数都等于</a:t>
            </a:r>
            <a:r>
              <a:rPr lang="en-US" altLang="zh-CN" dirty="0">
                <a:latin typeface="Arial" panose="020B0604020202020204" pitchFamily="34" charset="0"/>
                <a:ea typeface="+mn-ea"/>
                <a:cs typeface="Arial" panose="020B0604020202020204" pitchFamily="34" charset="0"/>
              </a:rPr>
              <a:t>2</a:t>
            </a:r>
            <a:r>
              <a:rPr lang="en-US" altLang="zh-CN" i="1" dirty="0">
                <a:latin typeface="Arial" panose="020B0604020202020204" pitchFamily="34" charset="0"/>
                <a:ea typeface="+mn-ea"/>
                <a:cs typeface="Arial" panose="020B0604020202020204" pitchFamily="34" charset="0"/>
              </a:rPr>
              <a:t>J</a:t>
            </a:r>
            <a:r>
              <a:rPr lang="en-US" altLang="zh-CN"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。能级的间隔都等于</a:t>
            </a:r>
            <a:r>
              <a:rPr lang="en-US" altLang="zh-CN" i="1" dirty="0">
                <a:latin typeface="Arial" panose="020B0604020202020204" pitchFamily="34" charset="0"/>
                <a:ea typeface="+mn-ea"/>
                <a:cs typeface="Arial" panose="020B0604020202020204" pitchFamily="34" charset="0"/>
              </a:rPr>
              <a:t>g</a:t>
            </a:r>
            <a:r>
              <a:rPr lang="el-GR" altLang="zh-CN" i="1" dirty="0">
                <a:latin typeface="Arial" panose="020B0604020202020204" pitchFamily="34" charset="0"/>
                <a:ea typeface="+mn-ea"/>
                <a:cs typeface="Arial" panose="020B0604020202020204" pitchFamily="34" charset="0"/>
              </a:rPr>
              <a:t>μ</a:t>
            </a:r>
            <a:r>
              <a:rPr lang="en-US" altLang="zh-CN" i="1" baseline="-25000" dirty="0">
                <a:latin typeface="Arial" panose="020B0604020202020204" pitchFamily="34" charset="0"/>
                <a:ea typeface="+mn-ea"/>
                <a:cs typeface="Arial" panose="020B0604020202020204" pitchFamily="34" charset="0"/>
              </a:rPr>
              <a:t>B</a:t>
            </a:r>
            <a:r>
              <a:rPr lang="en-US" altLang="zh-CN" i="1" dirty="0">
                <a:latin typeface="Arial" panose="020B0604020202020204" pitchFamily="34" charset="0"/>
                <a:ea typeface="+mn-ea"/>
                <a:cs typeface="Arial" panose="020B0604020202020204" pitchFamily="34" charset="0"/>
              </a:rPr>
              <a:t>B</a:t>
            </a:r>
            <a:r>
              <a:rPr lang="zh-CN" altLang="en-US" dirty="0">
                <a:latin typeface="Arial" panose="020B0604020202020204" pitchFamily="34" charset="0"/>
                <a:ea typeface="+mn-ea"/>
                <a:cs typeface="Arial" panose="020B0604020202020204" pitchFamily="34" charset="0"/>
              </a:rPr>
              <a:t>，从同一能级分裂的各能级的间隔是相等的，但从不同的原能级分裂出来的能级间隔，彼此不一定相同，因为</a:t>
            </a:r>
            <a:r>
              <a:rPr lang="en-US" altLang="zh-CN" i="1" dirty="0">
                <a:latin typeface="Arial" panose="020B0604020202020204" pitchFamily="34" charset="0"/>
                <a:ea typeface="+mn-ea"/>
                <a:cs typeface="Arial" panose="020B0604020202020204" pitchFamily="34" charset="0"/>
              </a:rPr>
              <a:t>g</a:t>
            </a:r>
            <a:r>
              <a:rPr lang="zh-CN" altLang="en-US" dirty="0">
                <a:latin typeface="Arial" panose="020B0604020202020204" pitchFamily="34" charset="0"/>
                <a:ea typeface="+mn-ea"/>
                <a:cs typeface="Arial" panose="020B0604020202020204" pitchFamily="34" charset="0"/>
              </a:rPr>
              <a:t>因子不一定相同。 </a:t>
            </a:r>
          </a:p>
        </p:txBody>
      </p:sp>
      <p:graphicFrame>
        <p:nvGraphicFramePr>
          <p:cNvPr id="251908" name="Object 4"/>
          <p:cNvGraphicFramePr>
            <a:graphicFrameLocks noChangeAspect="1"/>
          </p:cNvGraphicFramePr>
          <p:nvPr>
            <p:extLst>
              <p:ext uri="{D42A27DB-BD31-4B8C-83A1-F6EECF244321}">
                <p14:modId xmlns:p14="http://schemas.microsoft.com/office/powerpoint/2010/main" val="3303783972"/>
              </p:ext>
            </p:extLst>
          </p:nvPr>
        </p:nvGraphicFramePr>
        <p:xfrm>
          <a:off x="-1476672" y="2924944"/>
          <a:ext cx="11930063" cy="3605212"/>
        </p:xfrm>
        <a:graphic>
          <a:graphicData uri="http://schemas.openxmlformats.org/presentationml/2006/ole">
            <mc:AlternateContent xmlns:mc="http://schemas.openxmlformats.org/markup-compatibility/2006">
              <mc:Choice xmlns:v="urn:schemas-microsoft-com:vml" Requires="v">
                <p:oleObj spid="_x0000_s325668" name="文档" r:id="rId3" imgW="5413105" imgH="1637104" progId="Word.Document.8">
                  <p:embed/>
                </p:oleObj>
              </mc:Choice>
              <mc:Fallback>
                <p:oleObj name="文档" r:id="rId3" imgW="5413105" imgH="16371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672" y="2924944"/>
                        <a:ext cx="11930063" cy="36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1410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strips(downLeft)">
                                      <p:cBhvr>
                                        <p:cTn id="7"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9750" y="1268413"/>
            <a:ext cx="82804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mn-ea"/>
                <a:ea typeface="+mn-ea"/>
              </a:rPr>
              <a:t>     </a:t>
            </a:r>
            <a:r>
              <a:rPr lang="zh-CN" altLang="en-US" dirty="0">
                <a:latin typeface="+mn-ea"/>
                <a:ea typeface="+mn-ea"/>
              </a:rPr>
              <a:t>以上所说原子磁矩的存在和它在磁场中的各种取向，以及因而发生的附加能量和能级的分裂等情况，都有实验的证明。在后面我们会看到，表面上很不同的实验都反映了同一幅原子图像。这些实验现象中塞曼效应发现在</a:t>
            </a:r>
            <a:r>
              <a:rPr lang="en-US" altLang="zh-CN" dirty="0">
                <a:latin typeface="+mn-ea"/>
                <a:ea typeface="+mn-ea"/>
              </a:rPr>
              <a:t>1896</a:t>
            </a:r>
            <a:r>
              <a:rPr lang="zh-CN" altLang="en-US" dirty="0">
                <a:latin typeface="+mn-ea"/>
                <a:ea typeface="+mn-ea"/>
              </a:rPr>
              <a:t>年，然后逐渐发展</a:t>
            </a:r>
            <a:r>
              <a:rPr lang="zh-CN" altLang="en-US" dirty="0" smtClean="0">
                <a:latin typeface="+mn-ea"/>
                <a:ea typeface="+mn-ea"/>
              </a:rPr>
              <a:t>。斯特</a:t>
            </a:r>
            <a:r>
              <a:rPr lang="zh-CN" altLang="en-US" dirty="0">
                <a:latin typeface="+mn-ea"/>
                <a:ea typeface="+mn-ea"/>
              </a:rPr>
              <a:t>恩</a:t>
            </a:r>
            <a:r>
              <a:rPr lang="en-US" altLang="zh-CN" dirty="0">
                <a:latin typeface="+mn-ea"/>
                <a:ea typeface="+mn-ea"/>
              </a:rPr>
              <a:t>—</a:t>
            </a:r>
            <a:r>
              <a:rPr lang="zh-CN" altLang="en-US" dirty="0">
                <a:latin typeface="+mn-ea"/>
                <a:ea typeface="+mn-ea"/>
              </a:rPr>
              <a:t>盖拉赫实验在</a:t>
            </a:r>
            <a:r>
              <a:rPr lang="en-US" altLang="zh-CN" dirty="0">
                <a:latin typeface="+mn-ea"/>
                <a:ea typeface="+mn-ea"/>
              </a:rPr>
              <a:t>1921</a:t>
            </a:r>
            <a:r>
              <a:rPr lang="zh-CN" altLang="en-US" dirty="0">
                <a:latin typeface="+mn-ea"/>
                <a:ea typeface="+mn-ea"/>
              </a:rPr>
              <a:t>年出现，是在理论发展中发展的。</a:t>
            </a:r>
          </a:p>
        </p:txBody>
      </p:sp>
    </p:spTree>
    <p:extLst>
      <p:ext uri="{BB962C8B-B14F-4D97-AF65-F5344CB8AC3E}">
        <p14:creationId xmlns:p14="http://schemas.microsoft.com/office/powerpoint/2010/main" val="35251060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07504" y="1556792"/>
                <a:ext cx="8064896" cy="4210414"/>
              </a:xfrm>
            </p:spPr>
            <p:txBody>
              <a:bodyPr/>
              <a:lstStyle/>
              <a:p>
                <a:r>
                  <a:rPr lang="zh-CN" altLang="en-US" sz="2400" dirty="0" smtClean="0">
                    <a:solidFill>
                      <a:srgbClr val="C00000"/>
                    </a:solidFill>
                  </a:rPr>
                  <a:t>一个假设：电子自旋</a:t>
                </a:r>
                <a:endParaRPr lang="en-US" altLang="zh-CN" sz="2400" dirty="0" smtClean="0">
                  <a:solidFill>
                    <a:srgbClr val="C00000"/>
                  </a:solidFill>
                </a:endParaRPr>
              </a:p>
              <a:p>
                <a:r>
                  <a:rPr lang="zh-CN" altLang="en-US" sz="2400" dirty="0">
                    <a:solidFill>
                      <a:srgbClr val="C00000"/>
                    </a:solidFill>
                  </a:rPr>
                  <a:t>三个</a:t>
                </a:r>
                <a:r>
                  <a:rPr lang="zh-CN" altLang="en-US" sz="2400" dirty="0" smtClean="0">
                    <a:solidFill>
                      <a:srgbClr val="C00000"/>
                    </a:solidFill>
                  </a:rPr>
                  <a:t>实验：碱金属双线，施特恩</a:t>
                </a:r>
                <a:r>
                  <a:rPr lang="en-US" altLang="zh-CN" sz="2400" dirty="0" smtClean="0">
                    <a:solidFill>
                      <a:srgbClr val="C00000"/>
                    </a:solidFill>
                  </a:rPr>
                  <a:t>-</a:t>
                </a:r>
                <a:r>
                  <a:rPr lang="zh-CN" altLang="en-US" sz="2400" dirty="0" smtClean="0">
                    <a:solidFill>
                      <a:srgbClr val="C00000"/>
                    </a:solidFill>
                  </a:rPr>
                  <a:t>盖拉赫实验，</a:t>
                </a:r>
                <a:r>
                  <a:rPr lang="zh-CN" altLang="en-US" sz="2400" dirty="0" smtClean="0"/>
                  <a:t>塞曼效应</a:t>
                </a:r>
                <a:endParaRPr lang="en-US" altLang="zh-CN" sz="2400" dirty="0" smtClean="0"/>
              </a:p>
              <a:p>
                <a:r>
                  <a:rPr lang="zh-CN" altLang="en-US" sz="2400" dirty="0">
                    <a:solidFill>
                      <a:srgbClr val="C00000"/>
                    </a:solidFill>
                  </a:rPr>
                  <a:t>四个</a:t>
                </a:r>
                <a:r>
                  <a:rPr lang="zh-CN" altLang="en-US" sz="2400" dirty="0" smtClean="0">
                    <a:solidFill>
                      <a:srgbClr val="C00000"/>
                    </a:solidFill>
                  </a:rPr>
                  <a:t>量子数：</a:t>
                </a:r>
                <a14:m>
                  <m:oMath xmlns:m="http://schemas.openxmlformats.org/officeDocument/2006/math">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𝑙</m:t>
                        </m:r>
                      </m:sub>
                    </m:sSub>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𝑠</m:t>
                        </m:r>
                      </m:sub>
                    </m:sSub>
                  </m:oMath>
                </a14:m>
                <a:endParaRPr lang="en-US" altLang="zh-CN" sz="2400" dirty="0" smtClean="0">
                  <a:solidFill>
                    <a:srgbClr val="C00000"/>
                  </a:solidFill>
                </a:endParaRPr>
              </a:p>
              <a:p>
                <a:r>
                  <a:rPr lang="zh-CN" altLang="en-US" sz="2400" dirty="0">
                    <a:solidFill>
                      <a:srgbClr val="C00000"/>
                    </a:solidFill>
                  </a:rPr>
                  <a:t>看</a:t>
                </a:r>
                <a:r>
                  <a:rPr lang="zh-CN" altLang="en-US" sz="2400" dirty="0" smtClean="0">
                    <a:solidFill>
                      <a:srgbClr val="C00000"/>
                    </a:solidFill>
                  </a:rPr>
                  <a:t>光谱：</a:t>
                </a:r>
                <a14:m>
                  <m:oMath xmlns:m="http://schemas.openxmlformats.org/officeDocument/2006/math">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𝑗</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𝑠</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𝑗</m:t>
                        </m:r>
                      </m:sub>
                    </m:sSub>
                  </m:oMath>
                </a14:m>
                <a:endParaRPr lang="en-US" altLang="zh-CN" sz="2400" b="0" dirty="0" smtClean="0"/>
              </a:p>
              <a:p>
                <a:r>
                  <a:rPr lang="zh-CN" altLang="en-US" sz="2400" dirty="0" smtClean="0"/>
                  <a:t>氢原子光谱的进展：玻尔</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smtClean="0"/>
                  <a:t>，索末菲</a:t>
                </a:r>
                <a:r>
                  <a:rPr lang="en-US" altLang="zh-CN" sz="2400" dirty="0" smtClean="0"/>
                  <a:t>(great loser</a:t>
                </a:r>
                <a:r>
                  <a:rPr lang="en-US" altLang="zh-CN" sz="2400" dirty="0"/>
                  <a:t>)</a:t>
                </a:r>
                <a:r>
                  <a:rPr lang="en-US" altLang="zh-CN" sz="2400" dirty="0" smtClean="0"/>
                  <a:t>,</a:t>
                </a:r>
                <a:r>
                  <a:rPr lang="zh-CN" altLang="en-US" sz="2400" dirty="0" smtClean="0"/>
                  <a:t>海森堡</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oMath>
                </a14:m>
                <a:r>
                  <a:rPr lang="en-US" altLang="zh-CN" sz="2400" dirty="0" smtClean="0"/>
                  <a:t>)</a:t>
                </a:r>
                <a:r>
                  <a:rPr lang="zh-CN" altLang="en-US" sz="2400" dirty="0" smtClean="0"/>
                  <a:t>，狄拉克</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smtClean="0"/>
                  <a:t>，兰姆 </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r>
                  <a:rPr lang="en-US" altLang="zh-CN" sz="2400" dirty="0" smtClean="0"/>
                  <a:t>)</a:t>
                </a:r>
                <a:endParaRPr lang="zh-CN" altLang="en-US" sz="24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07504" y="1556792"/>
                <a:ext cx="8064896" cy="4210414"/>
              </a:xfrm>
              <a:blipFill rotWithShape="0">
                <a:blip r:embed="rId2"/>
                <a:stretch>
                  <a:fillRect t="-21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4637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18264" y="648015"/>
            <a:ext cx="6589199" cy="860674"/>
          </a:xfrm>
        </p:spPr>
        <p:txBody>
          <a:bodyPr/>
          <a:lstStyle/>
          <a:p>
            <a:r>
              <a:rPr lang="zh-CN" altLang="en-US" sz="3200" dirty="0" smtClean="0"/>
              <a:t>对于单电子，跃迁选择定则</a:t>
            </a:r>
            <a:endParaRPr lang="zh-CN" altLang="en-US" sz="3200" dirty="0"/>
          </a:p>
        </p:txBody>
      </p:sp>
      <p:sp>
        <p:nvSpPr>
          <p:cNvPr id="4" name="标题 1"/>
          <p:cNvSpPr txBox="1">
            <a:spLocks/>
          </p:cNvSpPr>
          <p:nvPr/>
        </p:nvSpPr>
        <p:spPr bwMode="auto">
          <a:xfrm>
            <a:off x="539552" y="2516336"/>
            <a:ext cx="6589199" cy="86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base">
              <a:spcBef>
                <a:spcPct val="0"/>
              </a:spcBef>
              <a:spcAft>
                <a:spcPct val="0"/>
              </a:spcAft>
              <a:defRPr sz="3600" kern="1200">
                <a:solidFill>
                  <a:srgbClr val="262626"/>
                </a:solidFill>
                <a:latin typeface="+mj-lt"/>
                <a:ea typeface="+mj-ea"/>
                <a:cs typeface="+mj-cs"/>
              </a:defRPr>
            </a:lvl1pPr>
            <a:lvl2pPr algn="l" defTabSz="457200" rtl="0" fontAlgn="base">
              <a:spcBef>
                <a:spcPct val="0"/>
              </a:spcBef>
              <a:spcAft>
                <a:spcPct val="0"/>
              </a:spcAft>
              <a:defRPr sz="3600">
                <a:solidFill>
                  <a:srgbClr val="262626"/>
                </a:solidFill>
                <a:latin typeface="Century Gothic" panose="020B0502020202020204" pitchFamily="34" charset="0"/>
              </a:defRPr>
            </a:lvl2pPr>
            <a:lvl3pPr algn="l" defTabSz="457200" rtl="0" fontAlgn="base">
              <a:spcBef>
                <a:spcPct val="0"/>
              </a:spcBef>
              <a:spcAft>
                <a:spcPct val="0"/>
              </a:spcAft>
              <a:defRPr sz="3600">
                <a:solidFill>
                  <a:srgbClr val="262626"/>
                </a:solidFill>
                <a:latin typeface="Century Gothic" panose="020B0502020202020204" pitchFamily="34" charset="0"/>
              </a:defRPr>
            </a:lvl3pPr>
            <a:lvl4pPr algn="l" defTabSz="457200" rtl="0" fontAlgn="base">
              <a:spcBef>
                <a:spcPct val="0"/>
              </a:spcBef>
              <a:spcAft>
                <a:spcPct val="0"/>
              </a:spcAft>
              <a:defRPr sz="3600">
                <a:solidFill>
                  <a:srgbClr val="262626"/>
                </a:solidFill>
                <a:latin typeface="Century Gothic" panose="020B0502020202020204" pitchFamily="34" charset="0"/>
              </a:defRPr>
            </a:lvl4pPr>
            <a:lvl5pPr algn="l" defTabSz="457200" rtl="0" fontAlgn="base">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kumimoji="0" lang="zh-CN" altLang="en-US" sz="3200" dirty="0"/>
              <a:t>原子符号</a:t>
            </a:r>
          </a:p>
        </p:txBody>
      </p:sp>
      <mc:AlternateContent xmlns:mc="http://schemas.openxmlformats.org/markup-compatibility/2006">
        <mc:Choice xmlns:a14="http://schemas.microsoft.com/office/drawing/2010/main" Requires="a14">
          <p:sp>
            <p:nvSpPr>
              <p:cNvPr id="6" name="矩形 5"/>
              <p:cNvSpPr/>
              <p:nvPr/>
            </p:nvSpPr>
            <p:spPr>
              <a:xfrm>
                <a:off x="3076209" y="3163963"/>
                <a:ext cx="1515883"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rgbClr val="002060"/>
                              </a:solidFill>
                              <a:latin typeface="Cambria Math" panose="02040503050406030204" pitchFamily="18" charset="0"/>
                            </a:rPr>
                          </m:ctrlPr>
                        </m:sSubPr>
                        <m:e>
                          <m:r>
                            <a:rPr lang="en-US" altLang="zh-CN" sz="3600" b="0" i="1" smtClean="0">
                              <a:solidFill>
                                <a:srgbClr val="002060"/>
                              </a:solidFill>
                              <a:latin typeface="Cambria Math" panose="02040503050406030204" pitchFamily="18" charset="0"/>
                            </a:rPr>
                            <m:t>𝑛</m:t>
                          </m:r>
                          <m:sPre>
                            <m:sPrePr>
                              <m:ctrlPr>
                                <a:rPr lang="en-US" altLang="zh-CN" sz="3600" i="1">
                                  <a:solidFill>
                                    <a:srgbClr val="002060"/>
                                  </a:solidFill>
                                  <a:latin typeface="Cambria Math" panose="02040503050406030204" pitchFamily="18" charset="0"/>
                                </a:rPr>
                              </m:ctrlPr>
                            </m:sPrePr>
                            <m:sub/>
                            <m:sup>
                              <m:r>
                                <a:rPr lang="en-US" altLang="zh-CN" sz="3600" b="0" i="1" smtClean="0">
                                  <a:solidFill>
                                    <a:srgbClr val="002060"/>
                                  </a:solidFill>
                                  <a:latin typeface="Cambria Math" panose="02040503050406030204" pitchFamily="18" charset="0"/>
                                </a:rPr>
                                <m:t>2</m:t>
                              </m:r>
                              <m:r>
                                <a:rPr lang="en-US" altLang="zh-CN" sz="3600" b="0" i="1" smtClean="0">
                                  <a:solidFill>
                                    <a:srgbClr val="002060"/>
                                  </a:solidFill>
                                  <a:latin typeface="Cambria Math" panose="02040503050406030204" pitchFamily="18" charset="0"/>
                                </a:rPr>
                                <m:t>𝑠</m:t>
                              </m:r>
                              <m:r>
                                <a:rPr lang="en-US" altLang="zh-CN" sz="3600" b="0" i="1" smtClean="0">
                                  <a:solidFill>
                                    <a:srgbClr val="002060"/>
                                  </a:solidFill>
                                  <a:latin typeface="Cambria Math" panose="02040503050406030204" pitchFamily="18" charset="0"/>
                                </a:rPr>
                                <m:t>+1</m:t>
                              </m:r>
                            </m:sup>
                            <m:e>
                              <m:r>
                                <a:rPr lang="en-US" altLang="zh-CN" sz="3600" b="0" i="1" smtClean="0">
                                  <a:solidFill>
                                    <a:srgbClr val="002060"/>
                                  </a:solidFill>
                                  <a:latin typeface="Cambria Math" panose="02040503050406030204" pitchFamily="18" charset="0"/>
                                </a:rPr>
                                <m:t>𝐿</m:t>
                              </m:r>
                            </m:e>
                          </m:sPre>
                        </m:e>
                        <m:sub>
                          <m:r>
                            <a:rPr lang="en-US" altLang="zh-CN" sz="3600" b="0" i="1" smtClean="0">
                              <a:solidFill>
                                <a:srgbClr val="002060"/>
                              </a:solidFill>
                              <a:latin typeface="Cambria Math" panose="02040503050406030204" pitchFamily="18" charset="0"/>
                            </a:rPr>
                            <m:t>𝐽</m:t>
                          </m:r>
                        </m:sub>
                      </m:sSub>
                    </m:oMath>
                  </m:oMathPara>
                </a14:m>
                <a:endParaRPr lang="zh-CN" altLang="en-US" sz="3600" dirty="0">
                  <a:solidFill>
                    <a:srgbClr val="002060"/>
                  </a:solidFill>
                </a:endParaRPr>
              </a:p>
            </p:txBody>
          </p:sp>
        </mc:Choice>
        <mc:Fallback>
          <p:sp>
            <p:nvSpPr>
              <p:cNvPr id="6" name="矩形 5"/>
              <p:cNvSpPr>
                <a:spLocks noRot="1" noChangeAspect="1" noMove="1" noResize="1" noEditPoints="1" noAdjustHandles="1" noChangeArrowheads="1" noChangeShapeType="1" noTextEdit="1"/>
              </p:cNvSpPr>
              <p:nvPr/>
            </p:nvSpPr>
            <p:spPr>
              <a:xfrm>
                <a:off x="3076209" y="3163963"/>
                <a:ext cx="1515883" cy="730969"/>
              </a:xfrm>
              <a:prstGeom prst="rect">
                <a:avLst/>
              </a:prstGeom>
              <a:blipFill rotWithShape="0">
                <a:blip r:embed="rId2"/>
                <a:stretch>
                  <a:fillRect l="-4839"/>
                </a:stretch>
              </a:blipFill>
            </p:spPr>
            <p:txBody>
              <a:bodyPr/>
              <a:lstStyle/>
              <a:p>
                <a:r>
                  <a:rPr lang="zh-CN" altLang="en-US">
                    <a:noFill/>
                  </a:rPr>
                  <a:t> </a:t>
                </a:r>
              </a:p>
            </p:txBody>
          </p:sp>
        </mc:Fallback>
      </mc:AlternateContent>
      <p:sp>
        <p:nvSpPr>
          <p:cNvPr id="7" name="TextBox 6"/>
          <p:cNvSpPr txBox="1"/>
          <p:nvPr/>
        </p:nvSpPr>
        <p:spPr>
          <a:xfrm>
            <a:off x="1550380" y="4311726"/>
            <a:ext cx="1853392" cy="461665"/>
          </a:xfrm>
          <a:prstGeom prst="rect">
            <a:avLst/>
          </a:prstGeom>
          <a:noFill/>
        </p:spPr>
        <p:txBody>
          <a:bodyPr wrap="none" rtlCol="0">
            <a:spAutoFit/>
          </a:bodyPr>
          <a:lstStyle/>
          <a:p>
            <a:r>
              <a:rPr lang="en-US" altLang="zh-CN" i="1" dirty="0" smtClean="0">
                <a:latin typeface="Times New Roman" pitchFamily="18" charset="0"/>
                <a:cs typeface="Times New Roman" pitchFamily="18" charset="0"/>
              </a:rPr>
              <a:t>l</a:t>
            </a:r>
            <a:r>
              <a:rPr lang="en-US" altLang="zh-CN" dirty="0" smtClean="0">
                <a:latin typeface="Times New Roman" pitchFamily="18" charset="0"/>
                <a:cs typeface="Times New Roman" pitchFamily="18" charset="0"/>
              </a:rPr>
              <a:t>=0,1,2,…</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p:txBody>
      </p:sp>
      <p:pic>
        <p:nvPicPr>
          <p:cNvPr id="8" name="图片 7"/>
          <p:cNvPicPr>
            <a:picLocks noChangeAspect="1"/>
          </p:cNvPicPr>
          <p:nvPr/>
        </p:nvPicPr>
        <p:blipFill rotWithShape="1">
          <a:blip r:embed="rId3"/>
          <a:srcRect l="33871" t="19837" r="22580" b="67411"/>
          <a:stretch/>
        </p:blipFill>
        <p:spPr>
          <a:xfrm>
            <a:off x="3707904" y="4221088"/>
            <a:ext cx="3857652" cy="642942"/>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1135334" y="1656127"/>
                <a:ext cx="5594288" cy="5579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=±1, </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Δ</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=0,±1, </m:t>
                      </m:r>
                      <m:r>
                        <m:rPr>
                          <m:sty m:val="p"/>
                        </m:rPr>
                        <a:rPr lang="en-US" altLang="zh-CN" sz="2800" b="0" i="0" smtClean="0">
                          <a:latin typeface="Cambria Math" panose="02040503050406030204" pitchFamily="18" charset="0"/>
                        </a:rPr>
                        <m:t>Δ</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=−0,±1</m:t>
                      </m:r>
                    </m:oMath>
                  </m:oMathPara>
                </a14:m>
                <a:endParaRPr lang="zh-CN" altLang="en-US" sz="2800" dirty="0"/>
              </a:p>
            </p:txBody>
          </p:sp>
        </mc:Choice>
        <mc:Fallback>
          <p:sp>
            <p:nvSpPr>
              <p:cNvPr id="5" name="文本框 4"/>
              <p:cNvSpPr txBox="1">
                <a:spLocks noRot="1" noChangeAspect="1" noMove="1" noResize="1" noEditPoints="1" noAdjustHandles="1" noChangeArrowheads="1" noChangeShapeType="1" noTextEdit="1"/>
              </p:cNvSpPr>
              <p:nvPr/>
            </p:nvSpPr>
            <p:spPr>
              <a:xfrm>
                <a:off x="1135334" y="1656127"/>
                <a:ext cx="5594288" cy="55791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919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16632"/>
            <a:ext cx="6589199" cy="936104"/>
          </a:xfrm>
        </p:spPr>
        <p:txBody>
          <a:bodyPr>
            <a:normAutofit/>
          </a:bodyPr>
          <a:lstStyle/>
          <a:p>
            <a:r>
              <a:rPr lang="zh-CN" altLang="en-US" sz="2800" dirty="0" smtClean="0"/>
              <a:t>磁场带来的动力学：磁矩</a:t>
            </a:r>
            <a:endParaRPr lang="zh-CN" altLang="en-US" sz="2800" dirty="0"/>
          </a:p>
        </p:txBody>
      </p:sp>
      <p:sp>
        <p:nvSpPr>
          <p:cNvPr id="4" name="文本框 3"/>
          <p:cNvSpPr txBox="1"/>
          <p:nvPr/>
        </p:nvSpPr>
        <p:spPr>
          <a:xfrm>
            <a:off x="6781196" y="4426101"/>
            <a:ext cx="14401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玻尔磁子</a:t>
            </a:r>
            <a:endParaRPr lang="zh-CN" altLang="en-US" dirty="0"/>
          </a:p>
        </p:txBody>
      </p:sp>
      <p:pic>
        <p:nvPicPr>
          <p:cNvPr id="8" name="图片 7"/>
          <p:cNvPicPr>
            <a:picLocks noChangeAspect="1"/>
          </p:cNvPicPr>
          <p:nvPr/>
        </p:nvPicPr>
        <p:blipFill rotWithShape="1">
          <a:blip r:embed="rId2"/>
          <a:srcRect t="52574"/>
          <a:stretch/>
        </p:blipFill>
        <p:spPr>
          <a:xfrm>
            <a:off x="262046" y="3117768"/>
            <a:ext cx="8644877" cy="2616665"/>
          </a:xfrm>
          <a:prstGeom prst="rect">
            <a:avLst/>
          </a:prstGeom>
        </p:spPr>
      </p:pic>
      <p:pic>
        <p:nvPicPr>
          <p:cNvPr id="10" name="图片 9"/>
          <p:cNvPicPr>
            <a:picLocks noChangeAspect="1"/>
          </p:cNvPicPr>
          <p:nvPr/>
        </p:nvPicPr>
        <p:blipFill rotWithShape="1">
          <a:blip r:embed="rId3"/>
          <a:srcRect b="58569"/>
          <a:stretch/>
        </p:blipFill>
        <p:spPr>
          <a:xfrm>
            <a:off x="262492" y="1124744"/>
            <a:ext cx="8858256" cy="2088867"/>
          </a:xfrm>
          <a:prstGeom prst="rect">
            <a:avLst/>
          </a:prstGeom>
        </p:spPr>
      </p:pic>
      <p:sp>
        <p:nvSpPr>
          <p:cNvPr id="11" name="文本框 10"/>
          <p:cNvSpPr txBox="1"/>
          <p:nvPr/>
        </p:nvSpPr>
        <p:spPr>
          <a:xfrm>
            <a:off x="696053" y="3117768"/>
            <a:ext cx="288032" cy="461666"/>
          </a:xfrm>
          <a:prstGeom prst="rect">
            <a:avLst/>
          </a:prstGeom>
          <a:solidFill>
            <a:srgbClr val="E8EED4"/>
          </a:solidFill>
        </p:spPr>
        <p:txBody>
          <a:bodyPr wrap="square" rtlCol="0">
            <a:spAutoFit/>
          </a:bodyPr>
          <a:lstStyle/>
          <a:p>
            <a:endParaRPr lang="zh-CN" altLang="en-US" dirty="0"/>
          </a:p>
        </p:txBody>
      </p:sp>
    </p:spTree>
    <p:extLst>
      <p:ext uri="{BB962C8B-B14F-4D97-AF65-F5344CB8AC3E}">
        <p14:creationId xmlns:p14="http://schemas.microsoft.com/office/powerpoint/2010/main" val="7151622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48766" y="1340768"/>
                <a:ext cx="8229600" cy="4525962"/>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力矩：角动量变化 </a:t>
                </a:r>
                <a14:m>
                  <m:oMath xmlns:m="http://schemas.openxmlformats.org/officeDocument/2006/math">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smtClean="0">
                            <a:latin typeface="Cambria Math" panose="02040503050406030204" pitchFamily="18" charset="0"/>
                          </a:rPr>
                          <m:t>𝑳</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磁矩、角动量关系</a:t>
                </a:r>
                <a14:m>
                  <m:oMath xmlns:m="http://schemas.openxmlformats.org/officeDocument/2006/math">
                    <m:f>
                      <m:fPr>
                        <m:ctrlPr>
                          <a:rPr lang="en-US" altLang="zh-CN" sz="2400" b="1" i="1" smtClean="0">
                            <a:latin typeface="Cambria Math" panose="02040503050406030204" pitchFamily="18" charset="0"/>
                          </a:rPr>
                        </m:ctrlPr>
                      </m:fPr>
                      <m:num>
                        <m:r>
                          <m:rPr>
                            <m:sty m:val="p"/>
                          </m:rPr>
                          <a:rPr lang="en-US" altLang="zh-CN" sz="2400" b="0" i="0" smtClean="0">
                            <a:latin typeface="Cambria Math" panose="02040503050406030204" pitchFamily="18" charset="0"/>
                          </a:rPr>
                          <m:t>d</m:t>
                        </m:r>
                        <m:r>
                          <a:rPr lang="en-US" altLang="zh-CN" sz="2400" b="1" i="1">
                            <a:latin typeface="Cambria Math" panose="02040503050406030204" pitchFamily="18" charset="0"/>
                          </a:rPr>
                          <m:t>𝝁</m:t>
                        </m:r>
                      </m:num>
                      <m:den>
                        <m:r>
                          <m:rPr>
                            <m:sty m:val="p"/>
                          </m:rPr>
                          <a:rPr lang="en-US" altLang="zh-CN" sz="2400" b="0" i="0" smtClean="0">
                            <a:latin typeface="Cambria Math" panose="02040503050406030204" pitchFamily="18" charset="0"/>
                          </a:rPr>
                          <m:t>d</m:t>
                        </m:r>
                        <m:r>
                          <a:rPr lang="en-US" altLang="zh-CN" sz="2400" b="0" i="1" smtClean="0">
                            <a:latin typeface="Cambria Math" panose="02040503050406030204" pitchFamily="18" charset="0"/>
                          </a:rPr>
                          <m:t>𝑡</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zh-CN" altLang="en-US" sz="2400" dirty="0" smtClean="0"/>
                  <a:t>角动量，</a:t>
                </a:r>
                <a:r>
                  <a:rPr lang="en-US" altLang="zh-CN" sz="2400" dirty="0" err="1" smtClean="0"/>
                  <a:t>Larmor</a:t>
                </a:r>
                <a:r>
                  <a:rPr lang="zh-CN" altLang="en-US" sz="2400" dirty="0" smtClean="0"/>
                  <a:t>进动</a:t>
                </a:r>
                <a:endParaRPr lang="en-US" altLang="zh-CN" sz="2400" dirty="0" smtClean="0"/>
              </a:p>
              <a:p>
                <a:pPr marL="82153" indent="0">
                  <a:spcAft>
                    <a:spcPts val="1200"/>
                  </a:spcAft>
                  <a:buNone/>
                </a:pPr>
                <a14:m>
                  <m:oMathPara xmlns:m="http://schemas.openxmlformats.org/officeDocument/2006/math">
                    <m:oMathParaPr>
                      <m:jc m:val="centerGroup"/>
                    </m:oMathParaPr>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smtClean="0">
                              <a:latin typeface="Cambria Math" panose="02040503050406030204" pitchFamily="18" charset="0"/>
                            </a:rPr>
                            <m:t>𝝁</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m:oMathPara>
                </a14:m>
                <a:endParaRPr lang="en-US" altLang="zh-CN" sz="2400" b="1" dirty="0" smtClean="0"/>
              </a:p>
              <a:p>
                <a:pPr>
                  <a:spcAft>
                    <a:spcPts val="1200"/>
                  </a:spcAft>
                </a:pP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en-US" altLang="zh-CN" sz="2400" b="1" dirty="0"/>
                  <a:t>Larmor</a:t>
                </a:r>
                <a:r>
                  <a:rPr lang="zh-CN" altLang="en-US" sz="2400" b="1" dirty="0"/>
                  <a:t>频率 </a:t>
                </a:r>
                <a14:m>
                  <m:oMath xmlns:m="http://schemas.openxmlformats.org/officeDocument/2006/math">
                    <m:r>
                      <a:rPr lang="en-US" altLang="zh-CN" sz="2400" b="1" i="1">
                        <a:latin typeface="Cambria Math" panose="02040503050406030204" pitchFamily="18" charset="0"/>
                      </a:rPr>
                      <m:t>𝝂</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𝝎</m:t>
                        </m:r>
                      </m:num>
                      <m:den>
                        <m:r>
                          <a:rPr lang="en-US" altLang="zh-CN" sz="2400" i="1">
                            <a:latin typeface="Cambria Math" panose="02040503050406030204" pitchFamily="18" charset="0"/>
                          </a:rPr>
                          <m:t>2</m:t>
                        </m:r>
                        <m:r>
                          <a:rPr lang="en-US" altLang="zh-CN" sz="2400" i="1">
                            <a:latin typeface="Cambria Math" panose="02040503050406030204" pitchFamily="18" charset="0"/>
                          </a:rPr>
                          <m:t>𝜋</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𝑒</m:t>
                        </m:r>
                        <m:r>
                          <a:rPr lang="en-US" altLang="zh-CN" sz="2400" b="1" i="1">
                            <a:latin typeface="Cambria Math" panose="02040503050406030204" pitchFamily="18" charset="0"/>
                          </a:rPr>
                          <m:t>𝑩</m:t>
                        </m:r>
                      </m:num>
                      <m:den>
                        <m:r>
                          <a:rPr lang="en-US" altLang="zh-CN" sz="2400" i="1">
                            <a:latin typeface="Cambria Math" panose="02040503050406030204" pitchFamily="18" charset="0"/>
                          </a:rPr>
                          <m:t>4</m:t>
                        </m:r>
                        <m:r>
                          <a:rPr lang="en-US" altLang="zh-CN" sz="2400" i="1">
                            <a:latin typeface="Cambria Math" panose="02040503050406030204" pitchFamily="18" charset="0"/>
                          </a:rPr>
                          <m:t>𝜋</m:t>
                        </m:r>
                        <m:r>
                          <a:rPr lang="en-US" altLang="zh-CN" sz="2400" i="1">
                            <a:latin typeface="Cambria Math" panose="02040503050406030204" pitchFamily="18" charset="0"/>
                          </a:rPr>
                          <m:t>𝑚</m:t>
                        </m:r>
                      </m:den>
                    </m:f>
                  </m:oMath>
                </a14:m>
                <a:endParaRPr lang="en-US" altLang="zh-CN" sz="2400" b="1" dirty="0"/>
              </a:p>
              <a:p>
                <a:pPr>
                  <a:spcAft>
                    <a:spcPts val="1200"/>
                  </a:spcAft>
                </a:pP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48766" y="1340768"/>
                <a:ext cx="8229600" cy="4525962"/>
              </a:xfrm>
              <a:blipFill rotWithShape="0">
                <a:blip r:embed="rId2"/>
                <a:stretch>
                  <a:fillRect t="-2022" b="-33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3980657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ChangeArrowheads="1"/>
          </p:cNvSpPr>
          <p:nvPr/>
        </p:nvSpPr>
        <p:spPr bwMode="auto">
          <a:xfrm>
            <a:off x="928662" y="2000240"/>
            <a:ext cx="777634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lang="zh-CN" altLang="en-US" sz="2800" b="1" dirty="0" smtClean="0">
                <a:solidFill>
                  <a:schemeClr val="hlink"/>
                </a:solidFill>
                <a:latin typeface="+mn-ea"/>
                <a:ea typeface="+mn-ea"/>
              </a:rPr>
              <a:t>原子</a:t>
            </a:r>
            <a:r>
              <a:rPr lang="zh-CN" altLang="en-US" sz="2800" b="1" dirty="0">
                <a:solidFill>
                  <a:schemeClr val="hlink"/>
                </a:solidFill>
                <a:latin typeface="+mn-ea"/>
                <a:ea typeface="+mn-ea"/>
              </a:rPr>
              <a:t>中电子轨道运动的磁矩 </a:t>
            </a:r>
          </a:p>
          <a:p>
            <a:pPr algn="l">
              <a:lnSpc>
                <a:spcPct val="150000"/>
              </a:lnSpc>
            </a:pPr>
            <a:r>
              <a:rPr lang="zh-CN" altLang="en-US" sz="2800" b="1" dirty="0" smtClean="0">
                <a:solidFill>
                  <a:schemeClr val="hlink"/>
                </a:solidFill>
                <a:latin typeface="+mn-ea"/>
                <a:ea typeface="+mn-ea"/>
              </a:rPr>
              <a:t>施特恩</a:t>
            </a:r>
            <a:r>
              <a:rPr lang="en-US" altLang="zh-CN" sz="2800" b="1" dirty="0">
                <a:solidFill>
                  <a:schemeClr val="hlink"/>
                </a:solidFill>
                <a:latin typeface="+mn-ea"/>
                <a:ea typeface="+mn-ea"/>
              </a:rPr>
              <a:t>—</a:t>
            </a:r>
            <a:r>
              <a:rPr lang="zh-CN" altLang="en-US" sz="2800" b="1" dirty="0">
                <a:solidFill>
                  <a:schemeClr val="hlink"/>
                </a:solidFill>
                <a:latin typeface="+mn-ea"/>
                <a:ea typeface="+mn-ea"/>
              </a:rPr>
              <a:t>盖拉赫实验与原子</a:t>
            </a:r>
            <a:r>
              <a:rPr lang="zh-CN" altLang="en-US" sz="2800" b="1" dirty="0" smtClean="0">
                <a:solidFill>
                  <a:schemeClr val="hlink"/>
                </a:solidFill>
                <a:latin typeface="+mn-ea"/>
                <a:ea typeface="+mn-ea"/>
              </a:rPr>
              <a:t>空间</a:t>
            </a:r>
            <a:r>
              <a:rPr lang="zh-CN" altLang="en-US" sz="2800" b="1" dirty="0">
                <a:solidFill>
                  <a:schemeClr val="hlink"/>
                </a:solidFill>
                <a:latin typeface="+mn-ea"/>
                <a:ea typeface="+mn-ea"/>
              </a:rPr>
              <a:t>量子化</a:t>
            </a:r>
            <a:endParaRPr lang="zh-CN" altLang="en-US" sz="2800" b="1" dirty="0">
              <a:solidFill>
                <a:schemeClr val="hlink"/>
              </a:solidFill>
              <a:latin typeface="+mn-ea"/>
              <a:ea typeface="+mn-ea"/>
              <a:cs typeface="Times New Roman" panose="02020603050405020304" pitchFamily="18" charset="0"/>
            </a:endParaRPr>
          </a:p>
          <a:p>
            <a:pPr algn="l">
              <a:lnSpc>
                <a:spcPct val="150000"/>
              </a:lnSpc>
            </a:pPr>
            <a:r>
              <a:rPr lang="zh-CN" altLang="en-US" sz="2800" b="1" dirty="0" smtClean="0">
                <a:solidFill>
                  <a:schemeClr val="hlink"/>
                </a:solidFill>
                <a:latin typeface="+mn-ea"/>
                <a:ea typeface="+mn-ea"/>
              </a:rPr>
              <a:t>电子自旋</a:t>
            </a:r>
            <a:r>
              <a:rPr lang="zh-CN" altLang="en-US" sz="2800" b="1" dirty="0">
                <a:solidFill>
                  <a:schemeClr val="hlink"/>
                </a:solidFill>
                <a:latin typeface="+mn-ea"/>
                <a:ea typeface="+mn-ea"/>
              </a:rPr>
              <a:t>及原子态的</a:t>
            </a:r>
            <a:r>
              <a:rPr lang="zh-CN" altLang="en-US" sz="2800" b="1" dirty="0" smtClean="0">
                <a:solidFill>
                  <a:schemeClr val="hlink"/>
                </a:solidFill>
                <a:latin typeface="+mn-ea"/>
                <a:ea typeface="+mn-ea"/>
              </a:rPr>
              <a:t>符号</a:t>
            </a:r>
            <a:endParaRPr lang="zh-CN" altLang="en-US" sz="2800" b="1" dirty="0">
              <a:solidFill>
                <a:schemeClr val="hlink"/>
              </a:solidFill>
              <a:latin typeface="+mn-ea"/>
              <a:ea typeface="+mn-e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83568" y="116632"/>
            <a:ext cx="6589712" cy="716880"/>
          </a:xfrm>
        </p:spPr>
        <p:txBody>
          <a:bodyPr/>
          <a:lstStyle/>
          <a:p>
            <a:r>
              <a:rPr lang="zh-CN" altLang="en-US" dirty="0" smtClean="0"/>
              <a:t>三个实验</a:t>
            </a:r>
            <a:endParaRPr lang="zh-CN" altLang="en-US" dirty="0"/>
          </a:p>
        </p:txBody>
      </p:sp>
      <p:sp>
        <p:nvSpPr>
          <p:cNvPr id="5" name="文本占位符 4"/>
          <p:cNvSpPr>
            <a:spLocks noGrp="1"/>
          </p:cNvSpPr>
          <p:nvPr>
            <p:ph type="body" idx="1"/>
          </p:nvPr>
        </p:nvSpPr>
        <p:spPr>
          <a:xfrm>
            <a:off x="351359" y="1179614"/>
            <a:ext cx="2874596" cy="576262"/>
          </a:xfrm>
        </p:spPr>
        <p:txBody>
          <a:bodyPr/>
          <a:lstStyle/>
          <a:p>
            <a:pPr lvl="0"/>
            <a:r>
              <a:rPr lang="zh-CN" altLang="en-US" dirty="0"/>
              <a:t>施特恩</a:t>
            </a:r>
            <a:r>
              <a:rPr lang="en-US" altLang="zh-CN" dirty="0"/>
              <a:t>-</a:t>
            </a:r>
            <a:r>
              <a:rPr lang="zh-CN" altLang="en-US" dirty="0"/>
              <a:t>盖拉赫</a:t>
            </a:r>
            <a:r>
              <a:rPr lang="zh-CN" altLang="en-US" dirty="0" smtClean="0"/>
              <a:t>实验</a:t>
            </a:r>
            <a:endParaRPr lang="zh-CN" altLang="en-US" dirty="0"/>
          </a:p>
        </p:txBody>
      </p:sp>
      <mc:AlternateContent xmlns:mc="http://schemas.openxmlformats.org/markup-compatibility/2006">
        <mc:Choice xmlns:a14="http://schemas.microsoft.com/office/drawing/2010/main" Requires="a14">
          <p:sp>
            <p:nvSpPr>
              <p:cNvPr id="6" name="内容占位符 5"/>
              <p:cNvSpPr>
                <a:spLocks noGrp="1"/>
              </p:cNvSpPr>
              <p:nvPr>
                <p:ph sz="half" idx="2"/>
              </p:nvPr>
            </p:nvSpPr>
            <p:spPr>
              <a:xfrm>
                <a:off x="28422" y="1755876"/>
                <a:ext cx="3197532" cy="3105703"/>
              </a:xfrm>
            </p:spPr>
            <p:txBody>
              <a:bodyPr>
                <a:normAutofit/>
              </a:bodyPr>
              <a:lstStyle/>
              <a:p>
                <a:r>
                  <a:rPr lang="zh-CN" altLang="en-US" sz="2000" dirty="0"/>
                  <a:t>通过磁场看原子</a:t>
                </a:r>
                <a:r>
                  <a:rPr lang="zh-CN" altLang="en-US" sz="2000" dirty="0" smtClean="0"/>
                  <a:t>偏转</a:t>
                </a:r>
                <a:endParaRPr lang="en-US" altLang="zh-CN" sz="2000" dirty="0" smtClean="0"/>
              </a:p>
              <a:p>
                <a:r>
                  <a:rPr lang="zh-CN" altLang="en-US" sz="2000" dirty="0" smtClean="0"/>
                  <a:t>单个能级看分裂</a:t>
                </a:r>
                <a:endParaRPr lang="zh-CN" altLang="en-US" sz="2000" dirty="0"/>
              </a:p>
              <a:p>
                <a:pPr lvl="0"/>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𝐵</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𝑧</m:t>
                            </m:r>
                          </m:sub>
                        </m:sSub>
                      </m:num>
                      <m:den>
                        <m:r>
                          <a:rPr lang="en-US" altLang="zh-CN" sz="2000" i="1">
                            <a:latin typeface="Cambria Math" panose="02040503050406030204" pitchFamily="18" charset="0"/>
                          </a:rPr>
                          <m:t>𝜕</m:t>
                        </m:r>
                        <m:r>
                          <a:rPr lang="en-US" altLang="zh-CN" sz="2000" i="1">
                            <a:latin typeface="Cambria Math" panose="02040503050406030204" pitchFamily="18" charset="0"/>
                          </a:rPr>
                          <m:t>𝑧</m:t>
                        </m:r>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𝑑𝐷</m:t>
                        </m:r>
                      </m:num>
                      <m:den>
                        <m:r>
                          <a:rPr lang="en-US" altLang="zh-CN" sz="2000" i="1">
                            <a:latin typeface="Cambria Math" panose="02040503050406030204" pitchFamily="18" charset="0"/>
                          </a:rPr>
                          <m:t>3</m:t>
                        </m:r>
                        <m:r>
                          <a:rPr lang="en-US" altLang="zh-CN" sz="2000" i="1">
                            <a:latin typeface="Cambria Math" panose="02040503050406030204" pitchFamily="18" charset="0"/>
                          </a:rPr>
                          <m:t>𝑘𝑇</m:t>
                        </m:r>
                      </m:den>
                    </m:f>
                  </m:oMath>
                </a14:m>
                <a:endParaRPr lang="zh-CN" altLang="en-US" sz="2700" dirty="0"/>
              </a:p>
              <a:p>
                <a:endParaRPr lang="zh-CN" altLang="en-US" sz="2000" dirty="0"/>
              </a:p>
            </p:txBody>
          </p:sp>
        </mc:Choice>
        <mc:Fallback>
          <p:sp>
            <p:nvSpPr>
              <p:cNvPr id="6" name="内容占位符 5"/>
              <p:cNvSpPr>
                <a:spLocks noGrp="1" noRot="1" noChangeAspect="1" noMove="1" noResize="1" noEditPoints="1" noAdjustHandles="1" noChangeArrowheads="1" noChangeShapeType="1" noTextEdit="1"/>
              </p:cNvSpPr>
              <p:nvPr>
                <p:ph sz="half" idx="2"/>
              </p:nvPr>
            </p:nvSpPr>
            <p:spPr>
              <a:xfrm>
                <a:off x="28422" y="1755876"/>
                <a:ext cx="3197532" cy="3105703"/>
              </a:xfrm>
              <a:blipFill rotWithShape="0">
                <a:blip r:embed="rId2"/>
                <a:stretch>
                  <a:fillRect t="-1961"/>
                </a:stretch>
              </a:blipFill>
            </p:spPr>
            <p:txBody>
              <a:bodyPr/>
              <a:lstStyle/>
              <a:p>
                <a:r>
                  <a:rPr lang="zh-CN" altLang="en-US">
                    <a:noFill/>
                  </a:rPr>
                  <a:t> </a:t>
                </a:r>
              </a:p>
            </p:txBody>
          </p:sp>
        </mc:Fallback>
      </mc:AlternateContent>
      <p:sp>
        <p:nvSpPr>
          <p:cNvPr id="7" name="文本占位符 6"/>
          <p:cNvSpPr>
            <a:spLocks noGrp="1"/>
          </p:cNvSpPr>
          <p:nvPr>
            <p:ph type="body" sz="quarter" idx="3"/>
          </p:nvPr>
        </p:nvSpPr>
        <p:spPr>
          <a:xfrm>
            <a:off x="3310263" y="1176386"/>
            <a:ext cx="2873239" cy="576262"/>
          </a:xfrm>
        </p:spPr>
        <p:txBody>
          <a:bodyPr/>
          <a:lstStyle/>
          <a:p>
            <a:pPr lvl="0"/>
            <a:r>
              <a:rPr lang="zh-CN" altLang="en-US" dirty="0"/>
              <a:t>碱金属</a:t>
            </a:r>
            <a:r>
              <a:rPr lang="zh-CN" altLang="en-US" dirty="0" smtClean="0"/>
              <a:t>精细结构</a:t>
            </a:r>
            <a:endParaRPr lang="zh-CN" altLang="en-US" dirty="0"/>
          </a:p>
        </p:txBody>
      </p:sp>
      <mc:AlternateContent xmlns:mc="http://schemas.openxmlformats.org/markup-compatibility/2006">
        <mc:Choice xmlns:a14="http://schemas.microsoft.com/office/drawing/2010/main" Requires="a14">
          <p:sp>
            <p:nvSpPr>
              <p:cNvPr id="8" name="内容占位符 7"/>
              <p:cNvSpPr>
                <a:spLocks noGrp="1"/>
              </p:cNvSpPr>
              <p:nvPr>
                <p:ph sz="quarter" idx="4"/>
              </p:nvPr>
            </p:nvSpPr>
            <p:spPr>
              <a:xfrm>
                <a:off x="2987823" y="1752648"/>
                <a:ext cx="3246721" cy="3105703"/>
              </a:xfrm>
            </p:spPr>
            <p:txBody>
              <a:bodyPr>
                <a:normAutofit/>
              </a:bodyPr>
              <a:lstStyle/>
              <a:p>
                <a:pPr lvl="0"/>
                <a:r>
                  <a:rPr lang="zh-CN" altLang="en-US" sz="2000" dirty="0" smtClean="0"/>
                  <a:t>内在</a:t>
                </a:r>
                <a:r>
                  <a:rPr lang="zh-CN" altLang="en-US" sz="2000" dirty="0"/>
                  <a:t>磁场，原子核产生磁场</a:t>
                </a:r>
                <a:r>
                  <a:rPr lang="zh-CN" altLang="en-US" sz="2000" dirty="0" smtClean="0"/>
                  <a:t>，自旋轨道耦合</a:t>
                </a:r>
                <a:endParaRPr lang="en-US" altLang="zh-CN" sz="2000" dirty="0" smtClean="0"/>
              </a:p>
              <a:p>
                <a:pPr lvl="0"/>
                <a:r>
                  <a:rPr lang="zh-CN" altLang="en-US" sz="2000" dirty="0" smtClean="0"/>
                  <a:t>光谱现象，两能级之间</a:t>
                </a:r>
                <a:endParaRPr lang="en-US" altLang="zh-CN" sz="2000" dirty="0" smtClean="0"/>
              </a:p>
              <a:p>
                <a:pPr lvl="0"/>
                <a14:m>
                  <m:oMath xmlns:m="http://schemas.openxmlformats.org/officeDocument/2006/math">
                    <m:r>
                      <a:rPr lang="en-US" altLang="zh-CN" sz="2000" b="1" i="1">
                        <a:latin typeface="Cambria Math" panose="02040503050406030204" pitchFamily="18" charset="0"/>
                      </a:rPr>
                      <m:t>𝑩</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a:latin typeface="Cambria Math" panose="02040503050406030204" pitchFamily="18" charset="0"/>
                      </a:rPr>
                      <m:t>𝒍</m:t>
                    </m:r>
                  </m:oMath>
                </a14:m>
                <a:endParaRPr lang="zh-CN" altLang="en-US" sz="2000" b="1" dirty="0"/>
              </a:p>
              <a:p>
                <a:pPr lvl="0"/>
                <a14:m>
                  <m:oMath xmlns:m="http://schemas.openxmlformats.org/officeDocument/2006/math">
                    <m:r>
                      <a:rPr lang="en-US" altLang="zh-CN" sz="2000" b="1" i="1">
                        <a:latin typeface="Cambria Math" panose="02040503050406030204" pitchFamily="18" charset="0"/>
                      </a:rPr>
                      <m:t>𝑼</m:t>
                    </m:r>
                    <m:r>
                      <a:rPr lang="en-US" altLang="zh-CN" sz="2000" b="1"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r>
                          <a:rPr lang="en-US" altLang="zh-CN" sz="2000" i="1">
                            <a:latin typeface="Cambria Math" panose="02040503050406030204" pitchFamily="18" charset="0"/>
                          </a:rPr>
                          <m:t>2</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𝑚</m:t>
                            </m:r>
                          </m:e>
                          <m:sub>
                            <m:r>
                              <a:rPr lang="en-US" altLang="zh-CN" sz="2000" i="1">
                                <a:latin typeface="Cambria Math" panose="02040503050406030204" pitchFamily="18" charset="0"/>
                              </a:rPr>
                              <m:t>𝑒</m:t>
                            </m:r>
                          </m:sub>
                          <m:sup>
                            <m:r>
                              <a:rPr lang="en-US" altLang="zh-CN" sz="2000" i="1">
                                <a:latin typeface="Cambria Math" panose="02040503050406030204" pitchFamily="18" charset="0"/>
                              </a:rPr>
                              <m:t>2</m:t>
                            </m:r>
                          </m:sup>
                        </m:sSub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𝒍</m:t>
                    </m:r>
                  </m:oMath>
                </a14:m>
                <a:endParaRPr lang="zh-CN" altLang="en-US" sz="2000" b="1" dirty="0"/>
              </a:p>
              <a:p>
                <a:pPr lvl="0"/>
                <a:endParaRPr lang="zh-CN" altLang="en-US" sz="2000" dirty="0"/>
              </a:p>
            </p:txBody>
          </p:sp>
        </mc:Choice>
        <mc:Fallback>
          <p:sp>
            <p:nvSpPr>
              <p:cNvPr id="8" name="内容占位符 7"/>
              <p:cNvSpPr>
                <a:spLocks noGrp="1" noRot="1" noChangeAspect="1" noMove="1" noResize="1" noEditPoints="1" noAdjustHandles="1" noChangeArrowheads="1" noChangeShapeType="1" noTextEdit="1"/>
              </p:cNvSpPr>
              <p:nvPr>
                <p:ph sz="quarter" idx="4"/>
              </p:nvPr>
            </p:nvSpPr>
            <p:spPr>
              <a:xfrm>
                <a:off x="2987823" y="1752648"/>
                <a:ext cx="3246721" cy="3105703"/>
              </a:xfrm>
              <a:blipFill rotWithShape="0">
                <a:blip r:embed="rId3"/>
                <a:stretch>
                  <a:fillRect t="-1179"/>
                </a:stretch>
              </a:blipFill>
            </p:spPr>
            <p:txBody>
              <a:bodyPr/>
              <a:lstStyle/>
              <a:p>
                <a:r>
                  <a:rPr lang="zh-CN" altLang="en-US">
                    <a:noFill/>
                  </a:rPr>
                  <a:t> </a:t>
                </a:r>
              </a:p>
            </p:txBody>
          </p:sp>
        </mc:Fallback>
      </mc:AlternateContent>
      <p:sp>
        <p:nvSpPr>
          <p:cNvPr id="9" name="文本占位符 4"/>
          <p:cNvSpPr txBox="1">
            <a:spLocks/>
          </p:cNvSpPr>
          <p:nvPr/>
        </p:nvSpPr>
        <p:spPr bwMode="auto">
          <a:xfrm>
            <a:off x="6479113" y="1170057"/>
            <a:ext cx="287459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defTabSz="457200" rtl="0" fontAlgn="base">
              <a:spcBef>
                <a:spcPts val="1000"/>
              </a:spcBef>
              <a:spcAft>
                <a:spcPct val="0"/>
              </a:spcAft>
              <a:buClr>
                <a:schemeClr val="accent1"/>
              </a:buClr>
              <a:buFont typeface="Wingdings 3" panose="05040102010807070707" pitchFamily="18" charset="2"/>
              <a:buNone/>
              <a:defRPr sz="2400" b="0" kern="1200">
                <a:solidFill>
                  <a:srgbClr val="404040"/>
                </a:solidFill>
                <a:latin typeface="+mn-lt"/>
                <a:ea typeface="+mn-ea"/>
                <a:cs typeface="+mn-cs"/>
              </a:defRPr>
            </a:lvl1pPr>
            <a:lvl2pPr marL="457200" indent="0" algn="l" defTabSz="457200" rtl="0" fontAlgn="base">
              <a:spcBef>
                <a:spcPts val="1000"/>
              </a:spcBef>
              <a:spcAft>
                <a:spcPct val="0"/>
              </a:spcAft>
              <a:buClr>
                <a:schemeClr val="accent1"/>
              </a:buClr>
              <a:buFont typeface="Wingdings 3" panose="05040102010807070707" pitchFamily="18" charset="2"/>
              <a:buNone/>
              <a:defRPr sz="2000" b="1" kern="1200">
                <a:solidFill>
                  <a:srgbClr val="404040"/>
                </a:solidFill>
                <a:latin typeface="+mn-lt"/>
                <a:ea typeface="+mn-ea"/>
                <a:cs typeface="+mn-cs"/>
              </a:defRPr>
            </a:lvl2pPr>
            <a:lvl3pPr marL="914400" indent="0" algn="l" defTabSz="457200" rtl="0" fontAlgn="base">
              <a:spcBef>
                <a:spcPts val="1000"/>
              </a:spcBef>
              <a:spcAft>
                <a:spcPct val="0"/>
              </a:spcAft>
              <a:buClr>
                <a:schemeClr val="accent1"/>
              </a:buClr>
              <a:buFont typeface="Wingdings 3" panose="05040102010807070707" pitchFamily="18" charset="2"/>
              <a:buNone/>
              <a:defRPr sz="1800" b="1" kern="1200">
                <a:solidFill>
                  <a:srgbClr val="404040"/>
                </a:solidFill>
                <a:latin typeface="+mn-lt"/>
                <a:ea typeface="+mn-ea"/>
                <a:cs typeface="+mn-cs"/>
              </a:defRPr>
            </a:lvl3pPr>
            <a:lvl4pPr marL="13716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4pPr>
            <a:lvl5pPr marL="18288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pPr lvl="0"/>
            <a:r>
              <a:rPr lang="zh-CN" altLang="en-US" dirty="0"/>
              <a:t>塞曼效应</a:t>
            </a:r>
          </a:p>
        </p:txBody>
      </p:sp>
      <mc:AlternateContent xmlns:mc="http://schemas.openxmlformats.org/markup-compatibility/2006">
        <mc:Choice xmlns:a14="http://schemas.microsoft.com/office/drawing/2010/main" Requires="a14">
          <p:sp>
            <p:nvSpPr>
              <p:cNvPr id="10" name="内容占位符 5"/>
              <p:cNvSpPr txBox="1">
                <a:spLocks/>
              </p:cNvSpPr>
              <p:nvPr/>
            </p:nvSpPr>
            <p:spPr bwMode="auto">
              <a:xfrm>
                <a:off x="5976648" y="1746319"/>
                <a:ext cx="3384376" cy="31057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zh-CN" altLang="en-US" sz="2000" dirty="0" smtClean="0"/>
                  <a:t>外在磁场对光谱的影响，</a:t>
                </a:r>
                <a:endParaRPr lang="en-US" altLang="zh-CN" sz="2000" dirty="0" smtClean="0"/>
              </a:p>
              <a:p>
                <a:pPr lvl="0"/>
                <a:r>
                  <a:rPr lang="zh-CN" altLang="en-US" sz="2000" dirty="0" smtClean="0"/>
                  <a:t>不考虑自旋</a:t>
                </a:r>
                <a:r>
                  <a:rPr lang="en-US" altLang="zh-CN" sz="2000" dirty="0"/>
                  <a:t>(</a:t>
                </a:r>
                <a:r>
                  <a:rPr lang="zh-CN" altLang="en-US" sz="2000" dirty="0"/>
                  <a:t>正常</a:t>
                </a:r>
                <a:r>
                  <a:rPr lang="en-US" altLang="zh-CN" sz="2000" dirty="0" smtClean="0"/>
                  <a:t>)</a:t>
                </a:r>
              </a:p>
              <a:p>
                <a:pPr lvl="0"/>
                <a:r>
                  <a:rPr lang="zh-CN" altLang="en-US" sz="2000" dirty="0" smtClean="0"/>
                  <a:t>弱磁场，考虑</a:t>
                </a:r>
                <a:r>
                  <a:rPr lang="zh-CN" altLang="en-US" sz="2000" dirty="0"/>
                  <a:t>自旋</a:t>
                </a:r>
                <a:r>
                  <a:rPr lang="en-US" altLang="zh-CN" sz="2000" dirty="0"/>
                  <a:t>(</a:t>
                </a:r>
                <a:r>
                  <a:rPr lang="zh-CN" altLang="en-US" sz="2000" dirty="0"/>
                  <a:t>反常</a:t>
                </a:r>
                <a:r>
                  <a:rPr lang="en-US" altLang="zh-CN" sz="2000" dirty="0"/>
                  <a:t>)</a:t>
                </a:r>
                <a:endParaRPr lang="zh-CN" altLang="en-US" sz="2000" dirty="0"/>
              </a:p>
              <a:p>
                <a:pPr eaLnBrk="1" hangingPunct="1"/>
                <a14:m>
                  <m:oMath xmlns:m="http://schemas.openxmlformats.org/officeDocument/2006/math">
                    <m:r>
                      <a:rPr kumimoji="0" lang="en-US" altLang="zh-CN" sz="2000" b="0" i="1" smtClean="0">
                        <a:latin typeface="Cambria Math" panose="02040503050406030204" pitchFamily="18" charset="0"/>
                      </a:rPr>
                      <m:t>h</m:t>
                    </m:r>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𝜈</m:t>
                        </m:r>
                      </m:e>
                      <m:sup>
                        <m:r>
                          <a:rPr kumimoji="0" lang="en-US" altLang="zh-CN" sz="2000" b="0" i="1" smtClean="0">
                            <a:latin typeface="Cambria Math" panose="02040503050406030204" pitchFamily="18" charset="0"/>
                          </a:rPr>
                          <m:t>′</m:t>
                        </m:r>
                      </m:sup>
                    </m:sSup>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h</m:t>
                    </m:r>
                    <m:r>
                      <a:rPr kumimoji="0" lang="en-US" altLang="zh-CN" sz="2000" b="0" i="1" smtClean="0">
                        <a:latin typeface="Cambria Math" panose="02040503050406030204" pitchFamily="18" charset="0"/>
                      </a:rPr>
                      <m:t>𝜈</m:t>
                    </m:r>
                    <m:r>
                      <a:rPr kumimoji="0" lang="en-US" altLang="zh-CN" sz="2000" b="0" i="1" smtClean="0">
                        <a:latin typeface="Cambria Math" panose="02040503050406030204" pitchFamily="18" charset="0"/>
                      </a:rPr>
                      <m:t>+</m:t>
                    </m:r>
                    <m:d>
                      <m:dPr>
                        <m:ctrlPr>
                          <a:rPr kumimoji="0" lang="en-US" altLang="zh-CN" sz="2000" b="0" i="1" smtClean="0">
                            <a:latin typeface="Cambria Math" panose="02040503050406030204" pitchFamily="18" charset="0"/>
                          </a:rPr>
                        </m:ctrlPr>
                      </m:dPr>
                      <m:e>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2</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2</m:t>
                            </m:r>
                          </m:sub>
                        </m:sSub>
                        <m:r>
                          <a:rPr kumimoji="0" lang="en-US" altLang="zh-CN" sz="2000" b="0" i="1" smtClean="0">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1</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1</m:t>
                            </m:r>
                          </m:sub>
                        </m:sSub>
                      </m:e>
                    </m:d>
                    <m:r>
                      <a:rPr kumimoji="0" lang="en-US" altLang="zh-CN" sz="2000" b="0" i="1" smtClean="0">
                        <a:latin typeface="Cambria Math" panose="02040503050406030204" pitchFamily="18" charset="0"/>
                      </a:rPr>
                      <m:t>𝐵</m:t>
                    </m:r>
                  </m:oMath>
                </a14:m>
                <a:endParaRPr kumimoji="0" lang="zh-CN" altLang="en-US" sz="2000" dirty="0"/>
              </a:p>
              <a:p>
                <a:pPr eaLnBrk="1" hangingPunct="1"/>
                <a:endParaRPr kumimoji="0" lang="zh-CN" altLang="en-US" sz="2000" dirty="0"/>
              </a:p>
            </p:txBody>
          </p:sp>
        </mc:Choice>
        <mc:Fallback>
          <p:sp>
            <p:nvSpPr>
              <p:cNvPr id="10" name="内容占位符 5"/>
              <p:cNvSpPr txBox="1">
                <a:spLocks noRot="1" noChangeAspect="1" noMove="1" noResize="1" noEditPoints="1" noAdjustHandles="1" noChangeArrowheads="1" noChangeShapeType="1" noTextEdit="1"/>
              </p:cNvSpPr>
              <p:nvPr/>
            </p:nvSpPr>
            <p:spPr bwMode="auto">
              <a:xfrm>
                <a:off x="5976648" y="1746319"/>
                <a:ext cx="3384376" cy="3105703"/>
              </a:xfrm>
              <a:prstGeom prst="rect">
                <a:avLst/>
              </a:prstGeom>
              <a:blipFill rotWithShape="0">
                <a:blip r:embed="rId4"/>
                <a:stretch>
                  <a:fillRect l="-1619" t="-19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blip>
          <a:srcRect l="14571" t="8961" r="20476" b="19221"/>
          <a:stretch/>
        </p:blipFill>
        <p:spPr>
          <a:xfrm>
            <a:off x="237129" y="3573016"/>
            <a:ext cx="2376264" cy="2419469"/>
          </a:xfrm>
          <a:prstGeom prst="rect">
            <a:avLst/>
          </a:prstGeom>
        </p:spPr>
      </p:pic>
      <p:pic>
        <p:nvPicPr>
          <p:cNvPr id="13" name="图片 12"/>
          <p:cNvPicPr>
            <a:picLocks noChangeAspect="1"/>
          </p:cNvPicPr>
          <p:nvPr/>
        </p:nvPicPr>
        <p:blipFill>
          <a:blip r:embed="rId6">
            <a:clrChange>
              <a:clrFrom>
                <a:srgbClr val="FFFFFF"/>
              </a:clrFrom>
              <a:clrTo>
                <a:srgbClr val="FFFFFF">
                  <a:alpha val="0"/>
                </a:srgbClr>
              </a:clrTo>
            </a:clrChange>
          </a:blip>
          <a:stretch>
            <a:fillRect/>
          </a:stretch>
        </p:blipFill>
        <p:spPr>
          <a:xfrm>
            <a:off x="2587215" y="4191573"/>
            <a:ext cx="2985579" cy="2290136"/>
          </a:xfrm>
          <a:prstGeom prst="rect">
            <a:avLst/>
          </a:prstGeom>
        </p:spPr>
      </p:pic>
      <p:pic>
        <p:nvPicPr>
          <p:cNvPr id="14" name="图片 13"/>
          <p:cNvPicPr>
            <a:picLocks noChangeAspect="1"/>
          </p:cNvPicPr>
          <p:nvPr/>
        </p:nvPicPr>
        <p:blipFill>
          <a:blip r:embed="rId7" cstate="print">
            <a:clrChange>
              <a:clrFrom>
                <a:srgbClr val="FEFEFF"/>
              </a:clrFrom>
              <a:clrTo>
                <a:srgbClr val="FEFE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820459" y="3830517"/>
            <a:ext cx="3103662" cy="2651192"/>
          </a:xfrm>
          <a:prstGeom prst="rect">
            <a:avLst/>
          </a:prstGeom>
        </p:spPr>
      </p:pic>
    </p:spTree>
    <p:extLst>
      <p:ext uri="{BB962C8B-B14F-4D97-AF65-F5344CB8AC3E}">
        <p14:creationId xmlns:p14="http://schemas.microsoft.com/office/powerpoint/2010/main" val="34762406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11188" y="1196975"/>
            <a:ext cx="8281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Arial" panose="020B0604020202020204" pitchFamily="34" charset="0"/>
                <a:ea typeface="+mn-ea"/>
                <a:cs typeface="Arial" panose="020B0604020202020204" pitchFamily="34" charset="0"/>
              </a:rPr>
              <a:t>让</a:t>
            </a:r>
            <a:r>
              <a:rPr lang="zh-CN" altLang="en-US" dirty="0">
                <a:latin typeface="Arial" panose="020B0604020202020204" pitchFamily="34" charset="0"/>
                <a:ea typeface="+mn-ea"/>
                <a:cs typeface="Arial" panose="020B0604020202020204" pitchFamily="34" charset="0"/>
              </a:rPr>
              <a:t>我们考虑一个原子的两个能级</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和</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2</a:t>
            </a:r>
            <a:r>
              <a:rPr lang="zh-CN" altLang="en-US" dirty="0">
                <a:latin typeface="Arial" panose="020B0604020202020204" pitchFamily="34" charset="0"/>
                <a:ea typeface="+mn-ea"/>
                <a:cs typeface="Arial" panose="020B0604020202020204" pitchFamily="34" charset="0"/>
              </a:rPr>
              <a:t>（</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2</a:t>
            </a:r>
            <a:r>
              <a:rPr lang="en-US" altLang="zh-CN" dirty="0">
                <a:latin typeface="Arial" panose="020B0604020202020204" pitchFamily="34" charset="0"/>
                <a:ea typeface="+mn-ea"/>
                <a:cs typeface="Arial" panose="020B0604020202020204" pitchFamily="34" charset="0"/>
              </a:rPr>
              <a:t>&gt;</a:t>
            </a:r>
            <a:r>
              <a:rPr lang="en-US" altLang="zh-CN" i="1" dirty="0">
                <a:latin typeface="Arial" panose="020B0604020202020204" pitchFamily="34" charset="0"/>
                <a:ea typeface="+mn-ea"/>
                <a:cs typeface="Arial" panose="020B0604020202020204" pitchFamily="34" charset="0"/>
              </a:rPr>
              <a:t>E</a:t>
            </a:r>
            <a:r>
              <a:rPr lang="en-US" altLang="zh-CN" i="1" baseline="-30000" dirty="0">
                <a:latin typeface="Arial" panose="020B0604020202020204" pitchFamily="34" charset="0"/>
                <a:ea typeface="+mn-ea"/>
                <a:cs typeface="Arial" panose="020B0604020202020204" pitchFamily="34" charset="0"/>
              </a:rPr>
              <a:t>1</a:t>
            </a:r>
            <a:r>
              <a:rPr lang="zh-CN" altLang="en-US" dirty="0">
                <a:latin typeface="Arial" panose="020B0604020202020204" pitchFamily="34" charset="0"/>
                <a:ea typeface="+mn-ea"/>
                <a:cs typeface="Arial" panose="020B0604020202020204" pitchFamily="34" charset="0"/>
              </a:rPr>
              <a:t>）之间的光谱跃迁，在无外磁场时，这个跃迁的能量为： </a:t>
            </a:r>
          </a:p>
        </p:txBody>
      </p:sp>
      <p:graphicFrame>
        <p:nvGraphicFramePr>
          <p:cNvPr id="61443" name="Object 4"/>
          <p:cNvGraphicFramePr>
            <a:graphicFrameLocks noChangeAspect="1"/>
          </p:cNvGraphicFramePr>
          <p:nvPr>
            <p:extLst>
              <p:ext uri="{D42A27DB-BD31-4B8C-83A1-F6EECF244321}">
                <p14:modId xmlns:p14="http://schemas.microsoft.com/office/powerpoint/2010/main" val="317741654"/>
              </p:ext>
            </p:extLst>
          </p:nvPr>
        </p:nvGraphicFramePr>
        <p:xfrm>
          <a:off x="1660908" y="2445484"/>
          <a:ext cx="1728787" cy="474662"/>
        </p:xfrm>
        <a:graphic>
          <a:graphicData uri="http://schemas.openxmlformats.org/presentationml/2006/ole">
            <mc:AlternateContent xmlns:mc="http://schemas.openxmlformats.org/markup-compatibility/2006">
              <mc:Choice xmlns:v="urn:schemas-microsoft-com:vml" Requires="v">
                <p:oleObj spid="_x0000_s326794" r:id="rId3" imgW="799753" imgH="215806" progId="Equation.3">
                  <p:embed/>
                </p:oleObj>
              </mc:Choice>
              <mc:Fallback>
                <p:oleObj r:id="rId3" imgW="79975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908" y="2445484"/>
                        <a:ext cx="1728787" cy="474662"/>
                      </a:xfrm>
                      <a:prstGeom prst="rect">
                        <a:avLst/>
                      </a:prstGeom>
                      <a:solidFill>
                        <a:srgbClr val="99CCFF"/>
                      </a:solidFill>
                    </p:spPr>
                  </p:pic>
                </p:oleObj>
              </mc:Fallback>
            </mc:AlternateContent>
          </a:graphicData>
        </a:graphic>
      </p:graphicFrame>
      <p:sp>
        <p:nvSpPr>
          <p:cNvPr id="61444" name="Rectangle 5"/>
          <p:cNvSpPr>
            <a:spLocks noChangeArrowheads="1"/>
          </p:cNvSpPr>
          <p:nvPr/>
        </p:nvSpPr>
        <p:spPr bwMode="auto">
          <a:xfrm>
            <a:off x="508383" y="2950309"/>
            <a:ext cx="5795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latin typeface="Times New Roman" panose="02020603050405020304" pitchFamily="18" charset="0"/>
                <a:ea typeface="楷体_GB2312" pitchFamily="49" charset="-122"/>
              </a:rPr>
              <a:t>在外加磁场</a:t>
            </a:r>
            <a:r>
              <a:rPr lang="en-US" altLang="zh-CN" b="1" i="1" dirty="0">
                <a:latin typeface="Times New Roman" panose="02020603050405020304" pitchFamily="18" charset="0"/>
                <a:ea typeface="楷体_GB2312" pitchFamily="49" charset="-122"/>
              </a:rPr>
              <a:t>B</a:t>
            </a:r>
            <a:r>
              <a:rPr lang="zh-CN" altLang="en-US" b="1" dirty="0">
                <a:latin typeface="Times New Roman" panose="02020603050405020304" pitchFamily="18" charset="0"/>
                <a:ea typeface="楷体_GB2312" pitchFamily="49" charset="-122"/>
              </a:rPr>
              <a:t>时，两能级的能量分别为：</a:t>
            </a:r>
            <a:endParaRPr lang="zh-CN" altLang="en-US" b="1" dirty="0">
              <a:latin typeface="Times New Roman" panose="02020603050405020304" pitchFamily="18" charset="0"/>
            </a:endParaRPr>
          </a:p>
        </p:txBody>
      </p:sp>
      <p:graphicFrame>
        <p:nvGraphicFramePr>
          <p:cNvPr id="61445" name="Object 7"/>
          <p:cNvGraphicFramePr>
            <a:graphicFrameLocks noChangeAspect="1"/>
          </p:cNvGraphicFramePr>
          <p:nvPr>
            <p:extLst>
              <p:ext uri="{D42A27DB-BD31-4B8C-83A1-F6EECF244321}">
                <p14:modId xmlns:p14="http://schemas.microsoft.com/office/powerpoint/2010/main" val="3767801816"/>
              </p:ext>
            </p:extLst>
          </p:nvPr>
        </p:nvGraphicFramePr>
        <p:xfrm>
          <a:off x="1725995" y="3382109"/>
          <a:ext cx="2747963" cy="998537"/>
        </p:xfrm>
        <a:graphic>
          <a:graphicData uri="http://schemas.openxmlformats.org/presentationml/2006/ole">
            <mc:AlternateContent xmlns:mc="http://schemas.openxmlformats.org/markup-compatibility/2006">
              <mc:Choice xmlns:v="urn:schemas-microsoft-com:vml" Requires="v">
                <p:oleObj spid="_x0000_s326795" name="公式" r:id="rId5" imgW="1333500" imgH="482600" progId="Equation.3">
                  <p:embed/>
                </p:oleObj>
              </mc:Choice>
              <mc:Fallback>
                <p:oleObj name="公式" r:id="rId5" imgW="13335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995" y="3382109"/>
                        <a:ext cx="2747963" cy="998537"/>
                      </a:xfrm>
                      <a:prstGeom prst="rect">
                        <a:avLst/>
                      </a:prstGeom>
                      <a:solidFill>
                        <a:srgbClr val="CCFFFF"/>
                      </a:solidFill>
                    </p:spPr>
                  </p:pic>
                </p:oleObj>
              </mc:Fallback>
            </mc:AlternateContent>
          </a:graphicData>
        </a:graphic>
      </p:graphicFrame>
      <p:sp>
        <p:nvSpPr>
          <p:cNvPr id="61446" name="Rectangle 8"/>
          <p:cNvSpPr>
            <a:spLocks noChangeArrowheads="1"/>
          </p:cNvSpPr>
          <p:nvPr/>
        </p:nvSpPr>
        <p:spPr bwMode="auto">
          <a:xfrm>
            <a:off x="436945" y="4461609"/>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每一能级分裂为</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个（即</a:t>
            </a:r>
            <a:r>
              <a:rPr lang="en-US" altLang="zh-CN" b="1">
                <a:latin typeface="Times New Roman" panose="02020603050405020304" pitchFamily="18" charset="0"/>
                <a:ea typeface="楷体_GB2312" pitchFamily="49" charset="-122"/>
              </a:rPr>
              <a:t>2</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个）能级。但观察到的是其差值，即</a:t>
            </a:r>
          </a:p>
        </p:txBody>
      </p:sp>
      <p:graphicFrame>
        <p:nvGraphicFramePr>
          <p:cNvPr id="61447" name="Object 10"/>
          <p:cNvGraphicFramePr>
            <a:graphicFrameLocks noChangeAspect="1"/>
          </p:cNvGraphicFramePr>
          <p:nvPr>
            <p:extLst>
              <p:ext uri="{D42A27DB-BD31-4B8C-83A1-F6EECF244321}">
                <p14:modId xmlns:p14="http://schemas.microsoft.com/office/powerpoint/2010/main" val="1262409795"/>
              </p:ext>
            </p:extLst>
          </p:nvPr>
        </p:nvGraphicFramePr>
        <p:xfrm>
          <a:off x="1660908" y="5182334"/>
          <a:ext cx="5376862" cy="958850"/>
        </p:xfrm>
        <a:graphic>
          <a:graphicData uri="http://schemas.openxmlformats.org/presentationml/2006/ole">
            <mc:AlternateContent xmlns:mc="http://schemas.openxmlformats.org/markup-compatibility/2006">
              <mc:Choice xmlns:v="urn:schemas-microsoft-com:vml" Requires="v">
                <p:oleObj spid="_x0000_s326796" name="Equation" r:id="rId7" imgW="2882900" imgH="508000" progId="Equation.3">
                  <p:embed/>
                </p:oleObj>
              </mc:Choice>
              <mc:Fallback>
                <p:oleObj name="Equation" r:id="rId7" imgW="28829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0908" y="5182334"/>
                        <a:ext cx="5376862" cy="958850"/>
                      </a:xfrm>
                      <a:prstGeom prst="rect">
                        <a:avLst/>
                      </a:prstGeom>
                      <a:solidFill>
                        <a:srgbClr val="FFCC99"/>
                      </a:solidFill>
                    </p:spPr>
                  </p:pic>
                </p:oleObj>
              </mc:Fallback>
            </mc:AlternateContent>
          </a:graphicData>
        </a:graphic>
      </p:graphicFrame>
      <p:sp>
        <p:nvSpPr>
          <p:cNvPr id="61448" name="Line 11"/>
          <p:cNvSpPr>
            <a:spLocks noChangeShapeType="1"/>
          </p:cNvSpPr>
          <p:nvPr/>
        </p:nvSpPr>
        <p:spPr bwMode="auto">
          <a:xfrm>
            <a:off x="6917120" y="2661384"/>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Line 12"/>
          <p:cNvSpPr>
            <a:spLocks noChangeShapeType="1"/>
          </p:cNvSpPr>
          <p:nvPr/>
        </p:nvSpPr>
        <p:spPr bwMode="auto">
          <a:xfrm>
            <a:off x="6917120" y="3526571"/>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3"/>
          <p:cNvSpPr>
            <a:spLocks noChangeShapeType="1"/>
          </p:cNvSpPr>
          <p:nvPr/>
        </p:nvSpPr>
        <p:spPr bwMode="auto">
          <a:xfrm>
            <a:off x="7564820" y="2661384"/>
            <a:ext cx="0" cy="8651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Rectangle 14"/>
          <p:cNvSpPr>
            <a:spLocks noChangeArrowheads="1"/>
          </p:cNvSpPr>
          <p:nvPr/>
        </p:nvSpPr>
        <p:spPr bwMode="auto">
          <a:xfrm>
            <a:off x="8349045" y="2502634"/>
            <a:ext cx="436563" cy="396875"/>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2</a:t>
            </a:r>
            <a:endParaRPr lang="zh-CN" altLang="en-US" sz="2000" b="1" i="1" baseline="-25000">
              <a:latin typeface="Times New Roman" panose="02020603050405020304" pitchFamily="18" charset="0"/>
            </a:endParaRPr>
          </a:p>
        </p:txBody>
      </p:sp>
      <p:sp>
        <p:nvSpPr>
          <p:cNvPr id="61452" name="Rectangle 15"/>
          <p:cNvSpPr>
            <a:spLocks noChangeArrowheads="1"/>
          </p:cNvSpPr>
          <p:nvPr/>
        </p:nvSpPr>
        <p:spPr bwMode="auto">
          <a:xfrm>
            <a:off x="8349045" y="3366234"/>
            <a:ext cx="436563" cy="396875"/>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1</a:t>
            </a:r>
            <a:endParaRPr lang="zh-CN" altLang="en-US" sz="2000" b="1" i="1" baseline="-25000">
              <a:latin typeface="Times New Roman" panose="02020603050405020304" pitchFamily="18" charset="0"/>
            </a:endParaRPr>
          </a:p>
        </p:txBody>
      </p:sp>
      <p:graphicFrame>
        <p:nvGraphicFramePr>
          <p:cNvPr id="61453" name="Object 16"/>
          <p:cNvGraphicFramePr>
            <a:graphicFrameLocks noGrp="1" noChangeAspect="1"/>
          </p:cNvGraphicFramePr>
          <p:nvPr>
            <p:ph idx="1"/>
            <p:extLst>
              <p:ext uri="{D42A27DB-BD31-4B8C-83A1-F6EECF244321}">
                <p14:modId xmlns:p14="http://schemas.microsoft.com/office/powerpoint/2010/main" val="1012372508"/>
              </p:ext>
            </p:extLst>
          </p:nvPr>
        </p:nvGraphicFramePr>
        <p:xfrm>
          <a:off x="6955219" y="2955373"/>
          <a:ext cx="363669" cy="339424"/>
        </p:xfrm>
        <a:graphic>
          <a:graphicData uri="http://schemas.openxmlformats.org/presentationml/2006/ole">
            <mc:AlternateContent xmlns:mc="http://schemas.openxmlformats.org/markup-compatibility/2006">
              <mc:Choice xmlns:v="urn:schemas-microsoft-com:vml" Requires="v">
                <p:oleObj spid="_x0000_s326797" name="公式" r:id="rId9" imgW="190335" imgH="177646" progId="Equation.3">
                  <p:embed/>
                </p:oleObj>
              </mc:Choice>
              <mc:Fallback>
                <p:oleObj name="公式" r:id="rId9" imgW="190335" imgH="177646" progId="Equation.3">
                  <p:embed/>
                  <p:pic>
                    <p:nvPicPr>
                      <p:cNvPr id="0" name=""/>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5219" y="2955373"/>
                        <a:ext cx="363669" cy="339424"/>
                      </a:xfrm>
                      <a:prstGeom prst="rect">
                        <a:avLst/>
                      </a:prstGeom>
                      <a:solidFill>
                        <a:srgbClr val="99CCFF"/>
                      </a:solidFill>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smtClean="0"/>
              <a:t>塞曼效应</a:t>
            </a:r>
            <a:r>
              <a:rPr lang="en-US" altLang="zh-CN" sz="2800" dirty="0" smtClean="0"/>
              <a:t>——</a:t>
            </a:r>
            <a:r>
              <a:rPr lang="zh-CN" altLang="en-US" sz="2800" dirty="0"/>
              <a:t>正常塞曼效应</a:t>
            </a:r>
            <a:br>
              <a:rPr lang="zh-CN" altLang="en-US" sz="2800" dirty="0"/>
            </a:br>
            <a:endParaRPr lang="zh-CN" altLang="en-US" sz="2800" dirty="0"/>
          </a:p>
        </p:txBody>
      </p:sp>
    </p:spTree>
    <p:extLst>
      <p:ext uri="{BB962C8B-B14F-4D97-AF65-F5344CB8AC3E}">
        <p14:creationId xmlns:p14="http://schemas.microsoft.com/office/powerpoint/2010/main" val="42856085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Rectangle 2"/>
              <p:cNvSpPr>
                <a:spLocks noChangeArrowheads="1"/>
              </p:cNvSpPr>
              <p:nvPr/>
            </p:nvSpPr>
            <p:spPr bwMode="auto">
              <a:xfrm>
                <a:off x="808104" y="836712"/>
                <a:ext cx="8316912"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Arial" panose="020B0604020202020204" pitchFamily="34" charset="0"/>
                    <a:ea typeface="+mn-ea"/>
                    <a:cs typeface="Arial" panose="020B0604020202020204" pitchFamily="34" charset="0"/>
                  </a:rPr>
                  <a:t>当体系的自旋为零</a:t>
                </a:r>
                <a14:m>
                  <m:oMath xmlns:m="http://schemas.openxmlformats.org/officeDocument/2006/math">
                    <m:r>
                      <a:rPr lang="zh-CN" altLang="en-US" i="1" dirty="0" smtClean="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𝑆</m:t>
                    </m:r>
                    <m:r>
                      <a:rPr lang="en-US" altLang="zh-CN" i="1" dirty="0">
                        <a:latin typeface="Cambria Math" panose="02040503050406030204" pitchFamily="18" charset="0"/>
                        <a:ea typeface="+mn-ea"/>
                        <a:cs typeface="Arial" panose="020B0604020202020204" pitchFamily="34" charset="0"/>
                      </a:rPr>
                      <m:t>=0</m:t>
                    </m:r>
                    <m:r>
                      <a:rPr lang="zh-CN" altLang="en-US" i="1" dirty="0">
                        <a:latin typeface="Cambria Math" panose="02040503050406030204" pitchFamily="18" charset="0"/>
                        <a:ea typeface="+mn-ea"/>
                        <a:cs typeface="Arial" panose="020B0604020202020204" pitchFamily="34" charset="0"/>
                      </a:rPr>
                      <m:t>）</m:t>
                    </m:r>
                  </m:oMath>
                </a14:m>
                <a:r>
                  <a:rPr lang="zh-CN" altLang="en-US" dirty="0">
                    <a:latin typeface="Arial" panose="020B0604020202020204" pitchFamily="34" charset="0"/>
                    <a:ea typeface="+mn-ea"/>
                    <a:cs typeface="Arial" panose="020B0604020202020204" pitchFamily="34" charset="0"/>
                  </a:rPr>
                  <a:t>时，</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𝑔</m:t>
                    </m:r>
                    <m:r>
                      <a:rPr lang="en-US" altLang="zh-CN" i="1" baseline="-25000" dirty="0">
                        <a:latin typeface="Cambria Math" panose="02040503050406030204" pitchFamily="18" charset="0"/>
                        <a:ea typeface="+mn-ea"/>
                        <a:cs typeface="Arial" panose="020B0604020202020204" pitchFamily="34" charset="0"/>
                      </a:rPr>
                      <m:t>2</m:t>
                    </m:r>
                    <m:r>
                      <a:rPr lang="en-US" altLang="zh-CN" i="1" dirty="0">
                        <a:latin typeface="Cambria Math" panose="02040503050406030204" pitchFamily="18" charset="0"/>
                        <a:ea typeface="+mn-ea"/>
                        <a:cs typeface="Arial" panose="020B0604020202020204" pitchFamily="34" charset="0"/>
                      </a:rPr>
                      <m:t>=</m:t>
                    </m:r>
                    <m:r>
                      <a:rPr lang="en-US" altLang="zh-CN" i="1" dirty="0">
                        <a:latin typeface="Cambria Math" panose="02040503050406030204" pitchFamily="18" charset="0"/>
                        <a:ea typeface="+mn-ea"/>
                        <a:cs typeface="Arial" panose="020B0604020202020204" pitchFamily="34" charset="0"/>
                      </a:rPr>
                      <m:t>𝑔</m:t>
                    </m:r>
                    <m:r>
                      <a:rPr lang="en-US" altLang="zh-CN" i="1" baseline="-25000" dirty="0">
                        <a:latin typeface="Cambria Math" panose="02040503050406030204" pitchFamily="18" charset="0"/>
                        <a:ea typeface="+mn-ea"/>
                        <a:cs typeface="Arial" panose="020B0604020202020204" pitchFamily="34" charset="0"/>
                      </a:rPr>
                      <m:t>1</m:t>
                    </m:r>
                    <m:r>
                      <a:rPr lang="en-US" altLang="zh-CN" i="1" dirty="0">
                        <a:latin typeface="Cambria Math" panose="02040503050406030204" pitchFamily="18" charset="0"/>
                        <a:ea typeface="+mn-ea"/>
                        <a:cs typeface="Arial" panose="020B0604020202020204" pitchFamily="34" charset="0"/>
                      </a:rPr>
                      <m:t>=1 </m:t>
                    </m:r>
                  </m:oMath>
                </a14:m>
                <a:endParaRPr lang="en-US" altLang="zh-CN" dirty="0">
                  <a:latin typeface="Arial" panose="020B0604020202020204" pitchFamily="34" charset="0"/>
                  <a:ea typeface="+mn-ea"/>
                  <a:cs typeface="Arial" panose="020B0604020202020204" pitchFamily="34" charset="0"/>
                </a:endParaRPr>
              </a:p>
            </p:txBody>
          </p:sp>
        </mc:Choice>
        <mc:Fallback xmlns="">
          <p:sp>
            <p:nvSpPr>
              <p:cNvPr id="62466" name="Rectangle 2"/>
              <p:cNvSpPr>
                <a:spLocks noRot="1" noChangeAspect="1" noMove="1" noResize="1" noEditPoints="1" noAdjustHandles="1" noChangeArrowheads="1" noChangeShapeType="1" noTextEdit="1"/>
              </p:cNvSpPr>
              <p:nvPr/>
            </p:nvSpPr>
            <p:spPr bwMode="auto">
              <a:xfrm>
                <a:off x="808104" y="836712"/>
                <a:ext cx="8316912" cy="457200"/>
              </a:xfrm>
              <a:prstGeom prst="rect">
                <a:avLst/>
              </a:prstGeom>
              <a:blipFill rotWithShape="0">
                <a:blip r:embed="rId3"/>
                <a:stretch>
                  <a:fillRect l="-1173"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2467" name="Object 5"/>
          <p:cNvGraphicFramePr>
            <a:graphicFrameLocks noChangeAspect="1"/>
          </p:cNvGraphicFramePr>
          <p:nvPr>
            <p:extLst>
              <p:ext uri="{D42A27DB-BD31-4B8C-83A1-F6EECF244321}">
                <p14:modId xmlns:p14="http://schemas.microsoft.com/office/powerpoint/2010/main" val="3139800641"/>
              </p:ext>
            </p:extLst>
          </p:nvPr>
        </p:nvGraphicFramePr>
        <p:xfrm>
          <a:off x="1097029" y="1412975"/>
          <a:ext cx="3297237" cy="441325"/>
        </p:xfrm>
        <a:graphic>
          <a:graphicData uri="http://schemas.openxmlformats.org/presentationml/2006/ole">
            <mc:AlternateContent xmlns:mc="http://schemas.openxmlformats.org/markup-compatibility/2006">
              <mc:Choice xmlns:v="urn:schemas-microsoft-com:vml" Requires="v">
                <p:oleObj spid="_x0000_s327790" r:id="rId4" imgW="1701800" imgH="228600" progId="">
                  <p:embed/>
                </p:oleObj>
              </mc:Choice>
              <mc:Fallback>
                <p:oleObj r:id="rId4" imgW="1701800" imgH="228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029" y="1412975"/>
                        <a:ext cx="3297237" cy="441325"/>
                      </a:xfrm>
                      <a:prstGeom prst="rect">
                        <a:avLst/>
                      </a:prstGeom>
                      <a:solidFill>
                        <a:srgbClr val="CCFFFF"/>
                      </a:solidFill>
                    </p:spPr>
                  </p:pic>
                </p:oleObj>
              </mc:Fallback>
            </mc:AlternateContent>
          </a:graphicData>
        </a:graphic>
      </p:graphicFrame>
      <p:sp>
        <p:nvSpPr>
          <p:cNvPr id="62468" name="Rectangle 6"/>
          <p:cNvSpPr>
            <a:spLocks noChangeArrowheads="1"/>
          </p:cNvSpPr>
          <p:nvPr/>
        </p:nvSpPr>
        <p:spPr bwMode="auto">
          <a:xfrm>
            <a:off x="449329" y="1989237"/>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Arial" panose="020B0604020202020204" pitchFamily="34" charset="0"/>
                <a:ea typeface="+mn-ea"/>
                <a:cs typeface="Arial" panose="020B0604020202020204" pitchFamily="34" charset="0"/>
              </a:rPr>
              <a:t>依照选择规则：</a:t>
            </a:r>
          </a:p>
        </p:txBody>
      </p:sp>
      <p:graphicFrame>
        <p:nvGraphicFramePr>
          <p:cNvPr id="62469" name="Object 7"/>
          <p:cNvGraphicFramePr>
            <a:graphicFrameLocks noChangeAspect="1"/>
          </p:cNvGraphicFramePr>
          <p:nvPr>
            <p:extLst>
              <p:ext uri="{D42A27DB-BD31-4B8C-83A1-F6EECF244321}">
                <p14:modId xmlns:p14="http://schemas.microsoft.com/office/powerpoint/2010/main" val="1942464942"/>
              </p:ext>
            </p:extLst>
          </p:nvPr>
        </p:nvGraphicFramePr>
        <p:xfrm>
          <a:off x="2681354" y="1989237"/>
          <a:ext cx="4176712" cy="466725"/>
        </p:xfrm>
        <a:graphic>
          <a:graphicData uri="http://schemas.openxmlformats.org/presentationml/2006/ole">
            <mc:AlternateContent xmlns:mc="http://schemas.openxmlformats.org/markup-compatibility/2006">
              <mc:Choice xmlns:v="urn:schemas-microsoft-com:vml" Requires="v">
                <p:oleObj spid="_x0000_s327791" r:id="rId6" imgW="2133600" imgH="241300" progId="">
                  <p:embed/>
                </p:oleObj>
              </mc:Choice>
              <mc:Fallback>
                <p:oleObj r:id="rId6" imgW="2133600" imgH="2413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1354" y="1989237"/>
                        <a:ext cx="4176712" cy="466725"/>
                      </a:xfrm>
                      <a:prstGeom prst="rect">
                        <a:avLst/>
                      </a:prstGeom>
                      <a:solidFill>
                        <a:srgbClr val="FF00FF"/>
                      </a:solidFill>
                    </p:spPr>
                  </p:pic>
                </p:oleObj>
              </mc:Fallback>
            </mc:AlternateContent>
          </a:graphicData>
        </a:graphic>
      </p:graphicFrame>
      <mc:AlternateContent xmlns:mc="http://schemas.openxmlformats.org/markup-compatibility/2006" xmlns:a14="http://schemas.microsoft.com/office/drawing/2010/main">
        <mc:Choice Requires="a14">
          <p:sp>
            <p:nvSpPr>
              <p:cNvPr id="62470" name="Rectangle 8"/>
              <p:cNvSpPr>
                <a:spLocks noChangeArrowheads="1"/>
              </p:cNvSpPr>
              <p:nvPr/>
            </p:nvSpPr>
            <p:spPr bwMode="auto">
              <a:xfrm>
                <a:off x="449329" y="2421037"/>
                <a:ext cx="5724525"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h</m:t>
                    </m:r>
                    <m:r>
                      <a:rPr lang="en-US" altLang="zh-CN" b="0" i="1" dirty="0" smtClean="0">
                        <a:latin typeface="Cambria Math" panose="02040503050406030204" pitchFamily="18" charset="0"/>
                        <a:ea typeface="+mn-ea"/>
                        <a:cs typeface="Arial" panose="020B0604020202020204" pitchFamily="34" charset="0"/>
                      </a:rPr>
                      <m:t>𝜈</m:t>
                    </m:r>
                    <m:r>
                      <a:rPr lang="en-US" altLang="zh-CN" b="0" i="1" dirty="0" smtClean="0">
                        <a:latin typeface="Cambria Math" panose="02040503050406030204" pitchFamily="18" charset="0"/>
                        <a:ea typeface="+mn-ea"/>
                        <a:cs typeface="Arial" panose="020B0604020202020204" pitchFamily="34" charset="0"/>
                      </a:rPr>
                      <m:t>′</m:t>
                    </m:r>
                  </m:oMath>
                </a14:m>
                <a:r>
                  <a:rPr lang="zh-CN" altLang="en-US" dirty="0">
                    <a:latin typeface="Arial" panose="020B0604020202020204" pitchFamily="34" charset="0"/>
                    <a:ea typeface="+mn-ea"/>
                    <a:cs typeface="Arial" panose="020B0604020202020204" pitchFamily="34" charset="0"/>
                  </a:rPr>
                  <a:t>只能有三个数值，即只有三条谱线：</a:t>
                </a:r>
              </a:p>
            </p:txBody>
          </p:sp>
        </mc:Choice>
        <mc:Fallback xmlns="">
          <p:sp>
            <p:nvSpPr>
              <p:cNvPr id="62470" name="Rectangle 8"/>
              <p:cNvSpPr>
                <a:spLocks noRot="1" noChangeAspect="1" noMove="1" noResize="1" noEditPoints="1" noAdjustHandles="1" noChangeArrowheads="1" noChangeShapeType="1" noTextEdit="1"/>
              </p:cNvSpPr>
              <p:nvPr/>
            </p:nvSpPr>
            <p:spPr bwMode="auto">
              <a:xfrm>
                <a:off x="449329" y="2421037"/>
                <a:ext cx="5724525" cy="457200"/>
              </a:xfrm>
              <a:prstGeom prst="rect">
                <a:avLst/>
              </a:prstGeom>
              <a:blipFill rotWithShape="0">
                <a:blip r:embed="rId8"/>
                <a:stretch>
                  <a:fillRect l="-319" t="-14667"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2471" name="Object 11"/>
          <p:cNvGraphicFramePr>
            <a:graphicFrameLocks noChangeAspect="1"/>
          </p:cNvGraphicFramePr>
          <p:nvPr>
            <p:extLst>
              <p:ext uri="{D42A27DB-BD31-4B8C-83A1-F6EECF244321}">
                <p14:modId xmlns:p14="http://schemas.microsoft.com/office/powerpoint/2010/main" val="4214881751"/>
              </p:ext>
            </p:extLst>
          </p:nvPr>
        </p:nvGraphicFramePr>
        <p:xfrm>
          <a:off x="930341" y="2924275"/>
          <a:ext cx="4652963" cy="1390650"/>
        </p:xfrm>
        <a:graphic>
          <a:graphicData uri="http://schemas.openxmlformats.org/presentationml/2006/ole">
            <mc:AlternateContent xmlns:mc="http://schemas.openxmlformats.org/markup-compatibility/2006">
              <mc:Choice xmlns:v="urn:schemas-microsoft-com:vml" Requires="v">
                <p:oleObj spid="_x0000_s327792" name="公式" r:id="rId9" imgW="2387600" imgH="711200" progId="Equation.3">
                  <p:embed/>
                </p:oleObj>
              </mc:Choice>
              <mc:Fallback>
                <p:oleObj name="公式" r:id="rId9" imgW="2387600" imgH="71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0341" y="2924275"/>
                        <a:ext cx="4652963" cy="1390650"/>
                      </a:xfrm>
                      <a:prstGeom prst="rect">
                        <a:avLst/>
                      </a:prstGeom>
                      <a:solidFill>
                        <a:srgbClr val="FFCC99"/>
                      </a:solidFill>
                      <a:ln>
                        <a:noFill/>
                      </a:ln>
                      <a:extLst>
                        <a:ext uri="{91240B29-F687-4F45-9708-019B960494DF}">
                          <a14:hiddenLine xmlns:a14="http://schemas.microsoft.com/office/drawing/2010/main" w="9525">
                            <a:solidFill>
                              <a:srgbClr val="FFCC99"/>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62472" name="Rectangle 12"/>
              <p:cNvSpPr>
                <a:spLocks noChangeArrowheads="1"/>
              </p:cNvSpPr>
              <p:nvPr/>
            </p:nvSpPr>
            <p:spPr bwMode="auto">
              <a:xfrm>
                <a:off x="376304" y="4437162"/>
                <a:ext cx="8424862"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smtClean="0">
                    <a:latin typeface="Arial" panose="020B0604020202020204" pitchFamily="34" charset="0"/>
                    <a:ea typeface="+mn-ea"/>
                    <a:cs typeface="Arial" panose="020B0604020202020204" pitchFamily="34" charset="0"/>
                  </a:rPr>
                  <a:t>这表明，一条谱线（</a:t>
                </a:r>
                <a14:m>
                  <m:oMath xmlns:m="http://schemas.openxmlformats.org/officeDocument/2006/math">
                    <m:r>
                      <a:rPr lang="en-US" altLang="zh-CN" i="1" dirty="0" smtClean="0">
                        <a:latin typeface="Cambria Math" panose="02040503050406030204" pitchFamily="18" charset="0"/>
                        <a:ea typeface="+mn-ea"/>
                        <a:cs typeface="Arial" panose="020B0604020202020204" pitchFamily="34" charset="0"/>
                      </a:rPr>
                      <m:t>h</m:t>
                    </m:r>
                    <m:r>
                      <a:rPr lang="en-US" altLang="zh-CN" b="0" i="1" dirty="0" smtClean="0">
                        <a:latin typeface="Cambria Math" panose="02040503050406030204" pitchFamily="18" charset="0"/>
                        <a:ea typeface="+mn-ea"/>
                        <a:cs typeface="Arial" panose="020B0604020202020204" pitchFamily="34" charset="0"/>
                      </a:rPr>
                      <m:t>𝜈</m:t>
                    </m:r>
                  </m:oMath>
                </a14:m>
                <a:r>
                  <a:rPr lang="zh-CN" altLang="en-US" dirty="0">
                    <a:latin typeface="Arial" panose="020B0604020202020204" pitchFamily="34" charset="0"/>
                    <a:ea typeface="+mn-ea"/>
                    <a:cs typeface="Arial" panose="020B0604020202020204" pitchFamily="34" charset="0"/>
                  </a:rPr>
                  <a:t>）在外磁场作用下一分为三，且彼此间间隔相等；这个结果与实际观察到的某些光谱现象完全符合，因此被人们称之为</a:t>
                </a:r>
                <a:r>
                  <a:rPr lang="zh-CN" altLang="en-US" dirty="0">
                    <a:solidFill>
                      <a:srgbClr val="FF0000"/>
                    </a:solidFill>
                    <a:latin typeface="Arial" panose="020B0604020202020204" pitchFamily="34" charset="0"/>
                    <a:ea typeface="+mn-ea"/>
                    <a:cs typeface="Arial" panose="020B0604020202020204" pitchFamily="34" charset="0"/>
                  </a:rPr>
                  <a:t>正常塞曼效应</a:t>
                </a:r>
                <a:r>
                  <a:rPr lang="zh-CN" altLang="en-US" dirty="0">
                    <a:latin typeface="Arial" panose="020B0604020202020204" pitchFamily="34" charset="0"/>
                    <a:ea typeface="+mn-ea"/>
                    <a:cs typeface="Arial" panose="020B0604020202020204" pitchFamily="34" charset="0"/>
                  </a:rPr>
                  <a:t>。 </a:t>
                </a:r>
              </a:p>
            </p:txBody>
          </p:sp>
        </mc:Choice>
        <mc:Fallback>
          <p:sp>
            <p:nvSpPr>
              <p:cNvPr id="62472" name="Rectangle 12"/>
              <p:cNvSpPr>
                <a:spLocks noRot="1" noChangeAspect="1" noMove="1" noResize="1" noEditPoints="1" noAdjustHandles="1" noChangeArrowheads="1" noChangeShapeType="1" noTextEdit="1"/>
              </p:cNvSpPr>
              <p:nvPr/>
            </p:nvSpPr>
            <p:spPr bwMode="auto">
              <a:xfrm>
                <a:off x="376304" y="4437162"/>
                <a:ext cx="8424862" cy="1200329"/>
              </a:xfrm>
              <a:prstGeom prst="rect">
                <a:avLst/>
              </a:prstGeom>
              <a:blipFill rotWithShape="0">
                <a:blip r:embed="rId11"/>
                <a:stretch>
                  <a:fillRect l="-1158" t="-5584" r="-4559" b="-91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4336777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28740" name="ShockwaveFlash1" r:id="rId2" imgW="8352000" imgH="5697360"/>
        </mc:Choice>
        <mc:Fallback>
          <p:control name="ShockwaveFlash1" r:id="rId2" imgW="8352000" imgH="5697360">
            <p:pic>
              <p:nvPicPr>
                <p:cNvPr id="2" name="ShockwaveFlash1"/>
                <p:cNvPicPr preferRelativeResize="0">
                  <a:picLocks noGrp="1" noChangeArrowheads="1" noChangeShapeType="1"/>
                </p:cNvPicPr>
                <p:nvPr/>
              </p:nvPicPr>
              <p:blipFill>
                <a:blip r:embed="rId4"/>
                <a:srcRect/>
                <a:stretch>
                  <a:fillRect/>
                </a:stretch>
              </p:blipFill>
              <p:spPr bwMode="auto">
                <a:xfrm>
                  <a:off x="317500" y="508000"/>
                  <a:ext cx="8343900" cy="5689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0687166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23850" y="1557338"/>
            <a:ext cx="272415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a:latin typeface="Arial" panose="020B0604020202020204" pitchFamily="34" charset="0"/>
                <a:ea typeface="+mn-ea"/>
                <a:cs typeface="Arial" panose="020B0604020202020204" pitchFamily="34" charset="0"/>
              </a:rPr>
              <a:t>例如镉原子的磁矩有贡献的是两个电子，它们的自旋取向相反，因此总自旋</a:t>
            </a:r>
            <a:r>
              <a:rPr lang="en-US" altLang="zh-CN" i="1" dirty="0">
                <a:latin typeface="Arial" panose="020B0604020202020204" pitchFamily="34" charset="0"/>
                <a:ea typeface="+mn-ea"/>
                <a:cs typeface="Arial" panose="020B0604020202020204" pitchFamily="34" charset="0"/>
              </a:rPr>
              <a:t>S</a:t>
            </a:r>
            <a:r>
              <a:rPr lang="en-US" altLang="zh-CN" dirty="0">
                <a:latin typeface="Arial" panose="020B0604020202020204" pitchFamily="34" charset="0"/>
                <a:ea typeface="+mn-ea"/>
                <a:cs typeface="Arial" panose="020B0604020202020204" pitchFamily="34" charset="0"/>
              </a:rPr>
              <a:t>=0</a:t>
            </a:r>
            <a:r>
              <a:rPr lang="zh-CN" altLang="en-US" dirty="0">
                <a:latin typeface="Arial" panose="020B0604020202020204" pitchFamily="34" charset="0"/>
                <a:ea typeface="+mn-ea"/>
                <a:cs typeface="Arial" panose="020B0604020202020204" pitchFamily="34" charset="0"/>
              </a:rPr>
              <a:t>（</a:t>
            </a:r>
            <a:r>
              <a:rPr lang="en-US" altLang="zh-CN" dirty="0">
                <a:latin typeface="Arial" panose="020B0604020202020204" pitchFamily="34" charset="0"/>
                <a:ea typeface="+mn-ea"/>
                <a:cs typeface="Arial" panose="020B0604020202020204" pitchFamily="34" charset="0"/>
              </a:rPr>
              <a:t>2</a:t>
            </a:r>
            <a:r>
              <a:rPr lang="en-US" altLang="zh-CN" i="1" dirty="0">
                <a:latin typeface="Arial" panose="020B0604020202020204" pitchFamily="34" charset="0"/>
                <a:ea typeface="+mn-ea"/>
                <a:cs typeface="Arial" panose="020B0604020202020204" pitchFamily="34" charset="0"/>
              </a:rPr>
              <a:t>S</a:t>
            </a:r>
            <a:r>
              <a:rPr lang="en-US" altLang="zh-CN" dirty="0">
                <a:latin typeface="Arial" panose="020B0604020202020204" pitchFamily="34" charset="0"/>
                <a:ea typeface="+mn-ea"/>
                <a:cs typeface="Arial" panose="020B0604020202020204" pitchFamily="34" charset="0"/>
              </a:rPr>
              <a:t>+1=1</a:t>
            </a:r>
            <a:r>
              <a:rPr lang="zh-CN" altLang="en-US" dirty="0">
                <a:latin typeface="Arial" panose="020B0604020202020204" pitchFamily="34" charset="0"/>
                <a:ea typeface="+mn-ea"/>
                <a:cs typeface="Arial" panose="020B0604020202020204" pitchFamily="34" charset="0"/>
              </a:rPr>
              <a:t>，是单态），故能产生正常塞曼效应；事实上，只有电子数目为偶数并形成单态的原子才能有正常的塞曼效应。</a:t>
            </a:r>
          </a:p>
        </p:txBody>
      </p:sp>
      <p:pic>
        <p:nvPicPr>
          <p:cNvPr id="2" name="图片 1"/>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rot="16200000">
            <a:off x="2673372" y="275236"/>
            <a:ext cx="6852295" cy="6103039"/>
          </a:xfrm>
          <a:prstGeom prst="rect">
            <a:avLst/>
          </a:prstGeom>
        </p:spPr>
      </p:pic>
    </p:spTree>
    <p:extLst>
      <p:ext uri="{BB962C8B-B14F-4D97-AF65-F5344CB8AC3E}">
        <p14:creationId xmlns:p14="http://schemas.microsoft.com/office/powerpoint/2010/main" val="15684388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23528" y="3429000"/>
                <a:ext cx="8229600" cy="2365722"/>
              </a:xfrm>
            </p:spPr>
            <p:txBody>
              <a:bodyPr/>
              <a:lstStyle/>
              <a:p>
                <a:r>
                  <a:rPr lang="zh-CN" altLang="en-US" dirty="0">
                    <a:solidFill>
                      <a:srgbClr val="C00000"/>
                    </a:solidFill>
                    <a:latin typeface="+mn-ea"/>
                  </a:rPr>
                  <a:t>洛仑兹</a:t>
                </a:r>
                <a:r>
                  <a:rPr lang="zh-CN" altLang="en-US" dirty="0" smtClean="0">
                    <a:solidFill>
                      <a:srgbClr val="C00000"/>
                    </a:solidFill>
                    <a:latin typeface="+mn-ea"/>
                  </a:rPr>
                  <a:t>单位</a:t>
                </a:r>
                <a:r>
                  <a:rPr lang="zh-CN" altLang="en-US" dirty="0" smtClean="0">
                    <a:latin typeface="+mn-ea"/>
                  </a:rPr>
                  <a:t>：附加频率</a:t>
                </a:r>
                <a14:m>
                  <m:oMath xmlns:m="http://schemas.openxmlformats.org/officeDocument/2006/math">
                    <m:r>
                      <a:rPr lang="en-US" altLang="zh-CN" i="1" dirty="0">
                        <a:latin typeface="Cambria Math" panose="02040503050406030204" pitchFamily="18" charset="0"/>
                      </a:rPr>
                      <m:t>2</m:t>
                    </m:r>
                    <m:r>
                      <a:rPr lang="en-US" altLang="zh-CN" i="1" dirty="0">
                        <a:latin typeface="Cambria Math" panose="02040503050406030204" pitchFamily="18" charset="0"/>
                      </a:rPr>
                      <m:t>𝐵</m:t>
                    </m:r>
                    <m:r>
                      <a:rPr lang="en-US" altLang="zh-CN" i="1" dirty="0">
                        <a:latin typeface="Cambria Math" panose="02040503050406030204" pitchFamily="18" charset="0"/>
                      </a:rPr>
                      <m:t>/(4</m:t>
                    </m:r>
                    <m:r>
                      <a:rPr lang="en-US" altLang="zh-CN" i="1" dirty="0">
                        <a:latin typeface="Cambria Math" panose="02040503050406030204" pitchFamily="18" charset="0"/>
                      </a:rPr>
                      <m:t>𝜋</m:t>
                    </m:r>
                    <m:r>
                      <a:rPr lang="en-US" altLang="zh-CN" i="1" dirty="0">
                        <a:latin typeface="Cambria Math" panose="02040503050406030204" pitchFamily="18" charset="0"/>
                      </a:rPr>
                      <m:t>𝑚</m:t>
                    </m:r>
                    <m:r>
                      <a:rPr lang="en-US" altLang="zh-CN" i="1" dirty="0">
                        <a:latin typeface="Cambria Math" panose="02040503050406030204" pitchFamily="18" charset="0"/>
                      </a:rPr>
                      <m:t>)</m:t>
                    </m:r>
                  </m:oMath>
                </a14:m>
                <a:r>
                  <a:rPr lang="zh-CN" altLang="en-US" dirty="0" smtClean="0">
                    <a:latin typeface="+mn-ea"/>
                  </a:rPr>
                  <a:t>，仅仅由</a:t>
                </a:r>
                <a:r>
                  <a:rPr lang="zh-CN" altLang="en-US" dirty="0">
                    <a:latin typeface="+mn-ea"/>
                  </a:rPr>
                  <a:t>外加磁场引起</a:t>
                </a:r>
                <a:r>
                  <a:rPr lang="zh-CN" altLang="en-US" dirty="0" smtClean="0">
                    <a:latin typeface="+mn-ea"/>
                  </a:rPr>
                  <a:t>的。</a:t>
                </a:r>
                <a:endParaRPr lang="en-US" altLang="zh-CN" dirty="0" smtClean="0">
                  <a:latin typeface="+mn-ea"/>
                </a:endParaRPr>
              </a:p>
              <a:p>
                <a:r>
                  <a:rPr lang="zh-CN" altLang="en-US" dirty="0" smtClean="0">
                    <a:latin typeface="+mn-ea"/>
                  </a:rPr>
                  <a:t>在</a:t>
                </a:r>
                <a:r>
                  <a:rPr lang="zh-CN" altLang="en-US" dirty="0">
                    <a:latin typeface="+mn-ea"/>
                  </a:rPr>
                  <a:t>这个单位下，谱线分裂的频率间隔是</a:t>
                </a:r>
                <a:r>
                  <a:rPr lang="en-US" altLang="zh-CN" dirty="0">
                    <a:latin typeface="+mn-ea"/>
                  </a:rPr>
                  <a:t>1</a:t>
                </a:r>
                <a:r>
                  <a:rPr lang="zh-CN" altLang="en-US" dirty="0" smtClean="0">
                    <a:latin typeface="+mn-ea"/>
                  </a:rPr>
                  <a:t>。</a:t>
                </a:r>
                <a:endParaRPr lang="en-US" altLang="zh-CN" dirty="0" smtClean="0">
                  <a:latin typeface="+mn-ea"/>
                </a:endParaRPr>
              </a:p>
              <a:p>
                <a:r>
                  <a:rPr lang="zh-CN" altLang="en-US" dirty="0" smtClean="0">
                    <a:latin typeface="+mn-ea"/>
                  </a:rPr>
                  <a:t>这个</a:t>
                </a:r>
                <a:r>
                  <a:rPr lang="zh-CN" altLang="en-US" dirty="0">
                    <a:latin typeface="+mn-ea"/>
                  </a:rPr>
                  <a:t>单位表示的物理意义是：在没有自旋的情况下，一个经典的原子体系</a:t>
                </a:r>
                <a:r>
                  <a:rPr lang="zh-CN" altLang="en-US" dirty="0" smtClean="0">
                    <a:latin typeface="+mn-ea"/>
                  </a:rPr>
                  <a:t>的</a:t>
                </a:r>
                <a:r>
                  <a:rPr lang="en-US" altLang="zh-CN" dirty="0" err="1" smtClean="0">
                    <a:latin typeface="+mn-ea"/>
                  </a:rPr>
                  <a:t>Larmor</a:t>
                </a:r>
                <a:r>
                  <a:rPr lang="zh-CN" altLang="en-US" dirty="0" smtClean="0">
                    <a:latin typeface="+mn-ea"/>
                  </a:rPr>
                  <a:t>频率</a:t>
                </a:r>
                <a:r>
                  <a:rPr lang="zh-CN" altLang="en-US" dirty="0">
                    <a:latin typeface="+mn-ea"/>
                  </a:rPr>
                  <a:t>。</a:t>
                </a:r>
                <a:endParaRPr lang="zh-CN" altLang="en-US" dirty="0">
                  <a:latin typeface="+mn-ea"/>
                  <a:cs typeface="Arial Unicode MS" panose="020B0604020202020204" pitchFamily="34" charset="-122"/>
                </a:endParaRP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23528" y="3429000"/>
                <a:ext cx="8229600" cy="2365722"/>
              </a:xfrm>
              <a:blipFill rotWithShape="0">
                <a:blip r:embed="rId3"/>
                <a:stretch>
                  <a:fillRect t="-2062"/>
                </a:stretch>
              </a:blipFill>
            </p:spPr>
            <p:txBody>
              <a:bodyPr/>
              <a:lstStyle/>
              <a:p>
                <a:r>
                  <a:rPr lang="zh-CN" altLang="en-US">
                    <a:noFill/>
                  </a:rPr>
                  <a:t> </a:t>
                </a:r>
              </a:p>
            </p:txBody>
          </p:sp>
        </mc:Fallback>
      </mc:AlternateContent>
      <p:graphicFrame>
        <p:nvGraphicFramePr>
          <p:cNvPr id="65541" name="Object 5"/>
          <p:cNvGraphicFramePr>
            <a:graphicFrameLocks noChangeAspect="1"/>
          </p:cNvGraphicFramePr>
          <p:nvPr>
            <p:extLst>
              <p:ext uri="{D42A27DB-BD31-4B8C-83A1-F6EECF244321}">
                <p14:modId xmlns:p14="http://schemas.microsoft.com/office/powerpoint/2010/main" val="3001006399"/>
              </p:ext>
            </p:extLst>
          </p:nvPr>
        </p:nvGraphicFramePr>
        <p:xfrm>
          <a:off x="6228184" y="1664507"/>
          <a:ext cx="2590800" cy="1439863"/>
        </p:xfrm>
        <a:graphic>
          <a:graphicData uri="http://schemas.openxmlformats.org/presentationml/2006/ole">
            <mc:AlternateContent xmlns:mc="http://schemas.openxmlformats.org/markup-compatibility/2006">
              <mc:Choice xmlns:v="urn:schemas-microsoft-com:vml" Requires="v">
                <p:oleObj spid="_x0000_s329853" name="Equation" r:id="rId4" imgW="1282700" imgH="711200" progId="Equation.DSMT4">
                  <p:embed/>
                </p:oleObj>
              </mc:Choice>
              <mc:Fallback>
                <p:oleObj name="Equation" r:id="rId4" imgW="1282700" imgH="711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1664507"/>
                        <a:ext cx="2590800"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dirty="0"/>
                  <a:t>九</a:t>
                </a:r>
                <a:r>
                  <a:rPr lang="zh-CN" altLang="en-US" dirty="0" smtClean="0"/>
                  <a:t>个跃迁</a:t>
                </a:r>
                <a14:m>
                  <m:oMath xmlns:m="http://schemas.openxmlformats.org/officeDocument/2006/math">
                    <m:r>
                      <a:rPr lang="zh-CN" altLang="en-US" i="1" smtClean="0">
                        <a:latin typeface="Cambria Math" panose="02040503050406030204" pitchFamily="18" charset="0"/>
                      </a:rPr>
                      <m:t>⟶</m:t>
                    </m:r>
                  </m:oMath>
                </a14:m>
                <a:r>
                  <a:rPr lang="zh-CN" altLang="en-US" dirty="0" smtClean="0"/>
                  <a:t>三种谱线</a:t>
                </a:r>
                <a:endParaRPr lang="zh-CN" altLang="en-US"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rotWithShape="0">
                <a:blip r:embed="rId6"/>
                <a:stretch>
                  <a:fillRect/>
                </a:stretch>
              </a:blipFill>
            </p:spPr>
            <p:txBody>
              <a:bodyPr/>
              <a:lstStyle/>
              <a:p>
                <a:r>
                  <a:rPr lang="zh-CN" altLang="en-US">
                    <a:noFill/>
                  </a:rPr>
                  <a:t> </a:t>
                </a:r>
              </a:p>
            </p:txBody>
          </p:sp>
        </mc:Fallback>
      </mc:AlternateContent>
      <p:graphicFrame>
        <p:nvGraphicFramePr>
          <p:cNvPr id="9" name="Object 11"/>
          <p:cNvGraphicFramePr>
            <a:graphicFrameLocks noChangeAspect="1"/>
          </p:cNvGraphicFramePr>
          <p:nvPr>
            <p:extLst>
              <p:ext uri="{D42A27DB-BD31-4B8C-83A1-F6EECF244321}">
                <p14:modId xmlns:p14="http://schemas.microsoft.com/office/powerpoint/2010/main" val="692762128"/>
              </p:ext>
            </p:extLst>
          </p:nvPr>
        </p:nvGraphicFramePr>
        <p:xfrm>
          <a:off x="683454" y="1772816"/>
          <a:ext cx="4652963" cy="1390650"/>
        </p:xfrm>
        <a:graphic>
          <a:graphicData uri="http://schemas.openxmlformats.org/presentationml/2006/ole">
            <mc:AlternateContent xmlns:mc="http://schemas.openxmlformats.org/markup-compatibility/2006">
              <mc:Choice xmlns:v="urn:schemas-microsoft-com:vml" Requires="v">
                <p:oleObj spid="_x0000_s329854" name="公式" r:id="rId7" imgW="2387600" imgH="711200" progId="Equation.3">
                  <p:embed/>
                </p:oleObj>
              </mc:Choice>
              <mc:Fallback>
                <p:oleObj name="公式" r:id="rId7" imgW="23876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454" y="1772816"/>
                        <a:ext cx="4652963" cy="1390650"/>
                      </a:xfrm>
                      <a:prstGeom prst="rect">
                        <a:avLst/>
                      </a:prstGeom>
                      <a:solidFill>
                        <a:srgbClr val="FFCC99"/>
                      </a:solidFill>
                      <a:ln>
                        <a:noFill/>
                      </a:ln>
                      <a:extLst>
                        <a:ext uri="{91240B29-F687-4F45-9708-019B960494DF}">
                          <a14:hiddenLine xmlns:a14="http://schemas.microsoft.com/office/drawing/2010/main" w="9525">
                            <a:solidFill>
                              <a:srgbClr val="FFCC99"/>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62813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blip>
          <a:stretch>
            <a:fillRect/>
          </a:stretch>
        </p:blipFill>
        <p:spPr>
          <a:xfrm>
            <a:off x="971600" y="3212976"/>
            <a:ext cx="6372200" cy="2941095"/>
          </a:xfrm>
          <a:prstGeom prst="rect">
            <a:avLst/>
          </a:prstGeom>
        </p:spPr>
      </p:pic>
      <p:sp>
        <p:nvSpPr>
          <p:cNvPr id="3" name="标题 2"/>
          <p:cNvSpPr>
            <a:spLocks noGrp="1"/>
          </p:cNvSpPr>
          <p:nvPr>
            <p:ph type="title"/>
          </p:nvPr>
        </p:nvSpPr>
        <p:spPr/>
        <p:txBody>
          <a:bodyPr/>
          <a:lstStyle/>
          <a:p>
            <a:r>
              <a:rPr lang="zh-CN" altLang="en-US" dirty="0"/>
              <a:t>从</a:t>
            </a:r>
            <a:r>
              <a:rPr lang="zh-CN" altLang="en-US" dirty="0" smtClean="0"/>
              <a:t>塞曼效应导出电子荷</a:t>
            </a:r>
            <a:r>
              <a:rPr lang="zh-CN" altLang="en-US" dirty="0"/>
              <a:t>质比</a:t>
            </a:r>
            <a:r>
              <a:rPr lang="en-US" altLang="zh-CN" dirty="0"/>
              <a:t>e/m</a:t>
            </a:r>
            <a:r>
              <a:rPr lang="zh-CN" altLang="en-US" dirty="0"/>
              <a:t>的数值</a:t>
            </a:r>
          </a:p>
        </p:txBody>
      </p:sp>
      <mc:AlternateContent xmlns:mc="http://schemas.openxmlformats.org/markup-compatibility/2006">
        <mc:Choice xmlns:a14="http://schemas.microsoft.com/office/drawing/2010/main" Requires="a14">
          <p:sp>
            <p:nvSpPr>
              <p:cNvPr id="4" name="内容占位符 3"/>
              <p:cNvSpPr>
                <a:spLocks noGrp="1"/>
              </p:cNvSpPr>
              <p:nvPr>
                <p:ph idx="1"/>
              </p:nvPr>
            </p:nvSpPr>
            <p:spPr>
              <a:xfrm>
                <a:off x="417575" y="1286624"/>
                <a:ext cx="8229600" cy="4525962"/>
              </a:xfrm>
            </p:spPr>
            <p:txBody>
              <a:bodyPr/>
              <a:lstStyle/>
              <a:p>
                <a:r>
                  <a:rPr lang="zh-CN" altLang="en-US" sz="2000" dirty="0" smtClean="0">
                    <a:latin typeface="Times New Roman" panose="02020603050405020304" pitchFamily="18" charset="0"/>
                    <a:cs typeface="Times New Roman" panose="02020603050405020304" pitchFamily="18" charset="0"/>
                  </a:rPr>
                  <a:t>例如</a:t>
                </a:r>
                <a:r>
                  <a:rPr lang="zh-CN" altLang="en-US" sz="2000" dirty="0">
                    <a:latin typeface="Times New Roman" panose="02020603050405020304" pitchFamily="18" charset="0"/>
                    <a:cs typeface="Times New Roman" panose="02020603050405020304" pitchFamily="18" charset="0"/>
                  </a:rPr>
                  <a:t>：若已知一波长</a:t>
                </a:r>
                <a:r>
                  <a:rPr lang="en-US" altLang="zh-CN" sz="2000" dirty="0">
                    <a:latin typeface="Times New Roman" panose="02020603050405020304" pitchFamily="18" charset="0"/>
                    <a:cs typeface="Times New Roman" panose="02020603050405020304" pitchFamily="18" charset="0"/>
                  </a:rPr>
                  <a:t>λ=6000Å</a:t>
                </a:r>
                <a:r>
                  <a:rPr lang="zh-CN" altLang="en-US" sz="2000" dirty="0">
                    <a:latin typeface="Times New Roman" panose="02020603050405020304" pitchFamily="18" charset="0"/>
                    <a:cs typeface="Times New Roman" panose="02020603050405020304" pitchFamily="18" charset="0"/>
                  </a:rPr>
                  <a:t>的谱线，在磁场</a:t>
                </a:r>
                <a:r>
                  <a:rPr lang="en-US" altLang="zh-CN" sz="2000" dirty="0">
                    <a:latin typeface="Times New Roman" panose="02020603050405020304" pitchFamily="18" charset="0"/>
                    <a:cs typeface="Times New Roman" panose="02020603050405020304" pitchFamily="18" charset="0"/>
                  </a:rPr>
                  <a:t>B=1.2T</a:t>
                </a:r>
                <a:r>
                  <a:rPr lang="zh-CN" altLang="en-US" sz="2000" dirty="0">
                    <a:latin typeface="Times New Roman" panose="02020603050405020304" pitchFamily="18" charset="0"/>
                    <a:cs typeface="Times New Roman" panose="02020603050405020304" pitchFamily="18" charset="0"/>
                  </a:rPr>
                  <a:t>的作用下，产生正常的塞曼分裂，分裂的波长差为△</a:t>
                </a:r>
                <a:r>
                  <a:rPr lang="en-US" altLang="zh-CN" sz="2000" dirty="0">
                    <a:latin typeface="Times New Roman" panose="02020603050405020304" pitchFamily="18" charset="0"/>
                    <a:cs typeface="Times New Roman" panose="02020603050405020304" pitchFamily="18" charset="0"/>
                  </a:rPr>
                  <a:t>λ=0.2013Å</a:t>
                </a:r>
                <a:r>
                  <a:rPr lang="zh-CN" altLang="en-US" sz="2000" dirty="0">
                    <a:latin typeface="Times New Roman" panose="02020603050405020304" pitchFamily="18" charset="0"/>
                    <a:cs typeface="Times New Roman" panose="02020603050405020304" pitchFamily="18" charset="0"/>
                  </a:rPr>
                  <a:t>。那末，由于正常的塞曼效应，分裂的能级间隔是相等的，由已知</a:t>
                </a:r>
                <a:r>
                  <a:rPr lang="en-US" altLang="zh-CN" sz="2000" dirty="0">
                    <a:latin typeface="Times New Roman" panose="02020603050405020304" pitchFamily="18" charset="0"/>
                    <a:cs typeface="Times New Roman" panose="02020603050405020304" pitchFamily="18" charset="0"/>
                  </a:rPr>
                  <a:t>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λ</a:t>
                </a:r>
                <a:r>
                  <a:rPr lang="zh-CN" altLang="en-US" sz="2000" dirty="0">
                    <a:latin typeface="Times New Roman" panose="02020603050405020304" pitchFamily="18" charset="0"/>
                    <a:cs typeface="Times New Roman" panose="02020603050405020304" pitchFamily="18" charset="0"/>
                  </a:rPr>
                  <a:t>及</a:t>
                </a:r>
                <a:r>
                  <a:rPr lang="en-US" altLang="zh-CN" sz="2000" dirty="0" err="1">
                    <a:latin typeface="Times New Roman" panose="02020603050405020304" pitchFamily="18" charset="0"/>
                    <a:cs typeface="Times New Roman" panose="02020603050405020304" pitchFamily="18" charset="0"/>
                  </a:rPr>
                  <a:t>Δλ</a:t>
                </a:r>
                <a:r>
                  <a:rPr lang="zh-CN" altLang="en-US" sz="2000" dirty="0">
                    <a:latin typeface="Times New Roman" panose="02020603050405020304" pitchFamily="18" charset="0"/>
                    <a:cs typeface="Times New Roman" panose="02020603050405020304" pitchFamily="18" charset="0"/>
                  </a:rPr>
                  <a:t>便可算出</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𝜇</m:t>
                        </m:r>
                      </m:e>
                      <m:sub>
                        <m:r>
                          <a:rPr lang="en-US" altLang="zh-CN" sz="2000" i="1" dirty="0" smtClean="0">
                            <a:latin typeface="Cambria Math" panose="02040503050406030204" pitchFamily="18" charset="0"/>
                            <a:cs typeface="Times New Roman" panose="02020603050405020304" pitchFamily="18" charset="0"/>
                          </a:rPr>
                          <m:t>𝐵</m:t>
                        </m:r>
                      </m:sub>
                    </m:sSub>
                  </m:oMath>
                </a14:m>
                <a:r>
                  <a:rPr lang="zh-CN" altLang="en-US" sz="2000" dirty="0">
                    <a:latin typeface="Times New Roman" panose="02020603050405020304" pitchFamily="18" charset="0"/>
                    <a:cs typeface="Times New Roman" panose="02020603050405020304" pitchFamily="18" charset="0"/>
                  </a:rPr>
                  <a:t>。因此当</a:t>
                </a:r>
                <a:r>
                  <a:rPr lang="en-US" altLang="zh-CN" sz="2000" dirty="0">
                    <a:latin typeface="Times New Roman" panose="02020603050405020304" pitchFamily="18" charset="0"/>
                    <a:cs typeface="Times New Roman" panose="02020603050405020304" pitchFamily="18" charset="0"/>
                  </a:rPr>
                  <a:t>ℏ</a:t>
                </a:r>
                <a:r>
                  <a:rPr lang="zh-CN" altLang="en-US" sz="2000" dirty="0">
                    <a:latin typeface="Times New Roman" panose="02020603050405020304" pitchFamily="18" charset="0"/>
                    <a:cs typeface="Times New Roman" panose="02020603050405020304" pitchFamily="18" charset="0"/>
                  </a:rPr>
                  <a:t>已知时就可以算出</a:t>
                </a:r>
                <a:r>
                  <a:rPr lang="en-US" altLang="zh-CN" sz="2000" dirty="0">
                    <a:latin typeface="Times New Roman" panose="02020603050405020304" pitchFamily="18" charset="0"/>
                    <a:cs typeface="Times New Roman" panose="02020603050405020304" pitchFamily="18" charset="0"/>
                  </a:rPr>
                  <a:t>e/m</a:t>
                </a:r>
                <a:r>
                  <a:rPr lang="zh-CN" altLang="en-US" sz="2000" dirty="0">
                    <a:latin typeface="Times New Roman" panose="02020603050405020304" pitchFamily="18" charset="0"/>
                    <a:cs typeface="Times New Roman" panose="02020603050405020304" pitchFamily="18" charset="0"/>
                  </a:rPr>
                  <a:t>的比值。这样算出的</a:t>
                </a:r>
                <a:r>
                  <a:rPr lang="en-US" altLang="zh-CN" sz="2000" dirty="0">
                    <a:latin typeface="Times New Roman" panose="02020603050405020304" pitchFamily="18" charset="0"/>
                    <a:cs typeface="Times New Roman" panose="02020603050405020304" pitchFamily="18" charset="0"/>
                  </a:rPr>
                  <a:t>e/m</a:t>
                </a:r>
                <a:r>
                  <a:rPr lang="zh-CN" altLang="en-US" sz="2000" dirty="0">
                    <a:latin typeface="Times New Roman" panose="02020603050405020304" pitchFamily="18" charset="0"/>
                    <a:cs typeface="Times New Roman" panose="02020603050405020304" pitchFamily="18" charset="0"/>
                  </a:rPr>
                  <a:t>值正好就是汤姆孙实验（</a:t>
                </a:r>
                <a:r>
                  <a:rPr lang="en-US" altLang="zh-CN" sz="2000" dirty="0">
                    <a:latin typeface="Times New Roman" panose="02020603050405020304" pitchFamily="18" charset="0"/>
                    <a:cs typeface="Times New Roman" panose="02020603050405020304" pitchFamily="18" charset="0"/>
                  </a:rPr>
                  <a:t>1897</a:t>
                </a:r>
                <a:r>
                  <a:rPr lang="zh-CN" altLang="en-US" sz="2000" dirty="0">
                    <a:latin typeface="Times New Roman" panose="02020603050405020304" pitchFamily="18" charset="0"/>
                    <a:cs typeface="Times New Roman" panose="02020603050405020304" pitchFamily="18" charset="0"/>
                  </a:rPr>
                  <a:t>年）所测得数值，这便说明，我们推导正常塞曼效应时所作的有些假设是正确的。</a:t>
                </a:r>
              </a:p>
              <a:p>
                <a:endParaRPr lang="zh-CN" altLang="en-US" sz="2000" dirty="0">
                  <a:latin typeface="Times New Roman" panose="02020603050405020304" pitchFamily="18" charset="0"/>
                  <a:cs typeface="Times New Roman" panose="02020603050405020304" pitchFamily="18" charset="0"/>
                </a:endParaRPr>
              </a:p>
            </p:txBody>
          </p:sp>
        </mc:Choice>
        <mc:Fallback>
          <p:sp>
            <p:nvSpPr>
              <p:cNvPr id="4" name="内容占位符 3"/>
              <p:cNvSpPr>
                <a:spLocks noGrp="1" noRot="1" noChangeAspect="1" noMove="1" noResize="1" noEditPoints="1" noAdjustHandles="1" noChangeArrowheads="1" noChangeShapeType="1" noTextEdit="1"/>
              </p:cNvSpPr>
              <p:nvPr>
                <p:ph idx="1"/>
              </p:nvPr>
            </p:nvSpPr>
            <p:spPr>
              <a:xfrm>
                <a:off x="417575" y="1286624"/>
                <a:ext cx="8229600" cy="4525962"/>
              </a:xfrm>
              <a:blipFill rotWithShape="0">
                <a:blip r:embed="rId3"/>
                <a:stretch>
                  <a:fillRect t="-942" r="-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9873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5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776" y="404664"/>
            <a:ext cx="5933273" cy="5904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塞曼谱线的偏振</a:t>
            </a:r>
            <a:r>
              <a:rPr lang="zh-CN" altLang="en-US" sz="2800" dirty="0" smtClean="0"/>
              <a:t>特性</a:t>
            </a:r>
            <a:endParaRPr lang="zh-CN" altLang="en-US" sz="2800" dirty="0"/>
          </a:p>
        </p:txBody>
      </p:sp>
    </p:spTree>
    <p:extLst>
      <p:ext uri="{BB962C8B-B14F-4D97-AF65-F5344CB8AC3E}">
        <p14:creationId xmlns:p14="http://schemas.microsoft.com/office/powerpoint/2010/main" val="13560182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30622"/>
            <a:ext cx="8229600" cy="994122"/>
          </a:xfrm>
        </p:spPr>
        <p:txBody>
          <a:bodyPr/>
          <a:lstStyle/>
          <a:p>
            <a:r>
              <a:rPr lang="zh-CN" altLang="en-US" dirty="0" smtClean="0"/>
              <a:t>偏振</a:t>
            </a:r>
            <a:r>
              <a:rPr lang="en-US" altLang="zh-CN" dirty="0" smtClean="0"/>
              <a:t>——</a:t>
            </a:r>
            <a:r>
              <a:rPr lang="zh-CN" altLang="en-US" dirty="0" smtClean="0"/>
              <a:t>线偏振，圆偏振</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51520" y="908720"/>
                <a:ext cx="8229600" cy="4525962"/>
              </a:xfrm>
            </p:spPr>
            <p:txBody>
              <a:bodyPr/>
              <a:lstStyle/>
              <a:p>
                <a:r>
                  <a:rPr lang="zh-CN" altLang="en-US" sz="2000" dirty="0" smtClean="0">
                    <a:latin typeface="Arial" panose="020B0604020202020204" pitchFamily="34" charset="0"/>
                    <a:cs typeface="Arial" panose="020B0604020202020204" pitchFamily="34" charset="0"/>
                  </a:rPr>
                  <a:t>对于沿</a:t>
                </a:r>
                <a:r>
                  <a:rPr lang="en-US" altLang="zh-CN" sz="2000" dirty="0">
                    <a:latin typeface="Arial" panose="020B0604020202020204" pitchFamily="34" charset="0"/>
                    <a:cs typeface="Arial" panose="020B0604020202020204" pitchFamily="34" charset="0"/>
                  </a:rPr>
                  <a:t>z</a:t>
                </a:r>
                <a:r>
                  <a:rPr lang="zh-CN" altLang="en-US" sz="2000" dirty="0">
                    <a:latin typeface="Arial" panose="020B0604020202020204" pitchFamily="34" charset="0"/>
                    <a:cs typeface="Arial" panose="020B0604020202020204" pitchFamily="34" charset="0"/>
                  </a:rPr>
                  <a:t>方向传播的电磁波，它的电场</a:t>
                </a:r>
                <a:r>
                  <a:rPr lang="zh-CN" altLang="en-US" sz="2000" dirty="0" smtClean="0">
                    <a:latin typeface="Arial" panose="020B0604020202020204" pitchFamily="34" charset="0"/>
                    <a:cs typeface="Arial" panose="020B0604020202020204" pitchFamily="34" charset="0"/>
                  </a:rPr>
                  <a:t>矢量必定</a:t>
                </a:r>
                <a:r>
                  <a:rPr lang="en-US" altLang="zh-CN" sz="2000" dirty="0" err="1">
                    <a:latin typeface="Arial" panose="020B0604020202020204" pitchFamily="34" charset="0"/>
                    <a:cs typeface="Arial" panose="020B0604020202020204" pitchFamily="34" charset="0"/>
                  </a:rPr>
                  <a:t>xy</a:t>
                </a:r>
                <a:r>
                  <a:rPr lang="zh-CN" altLang="en-US" sz="2000" dirty="0">
                    <a:latin typeface="Arial" panose="020B0604020202020204" pitchFamily="34" charset="0"/>
                    <a:cs typeface="Arial" panose="020B0604020202020204" pitchFamily="34" charset="0"/>
                  </a:rPr>
                  <a:t>平面（横波特性</a:t>
                </a:r>
                <a:r>
                  <a:rPr lang="zh-CN" altLang="en-US" sz="2000" dirty="0" smtClean="0">
                    <a:latin typeface="Arial" panose="020B0604020202020204" pitchFamily="34" charset="0"/>
                    <a:cs typeface="Arial" panose="020B0604020202020204" pitchFamily="34" charset="0"/>
                  </a:rPr>
                  <a:t>）可</a:t>
                </a:r>
                <a:r>
                  <a:rPr lang="zh-CN" altLang="en-US" sz="2000" dirty="0">
                    <a:solidFill>
                      <a:srgbClr val="009999"/>
                    </a:solidFill>
                    <a:latin typeface="Arial" panose="020B0604020202020204" pitchFamily="34" charset="0"/>
                    <a:cs typeface="Arial" panose="020B0604020202020204" pitchFamily="34" charset="0"/>
                  </a:rPr>
                  <a:t>分解</a:t>
                </a:r>
                <a:r>
                  <a:rPr lang="zh-CN" altLang="en-US" sz="2000" dirty="0">
                    <a:latin typeface="Arial" panose="020B0604020202020204" pitchFamily="34" charset="0"/>
                    <a:cs typeface="Arial" panose="020B0604020202020204" pitchFamily="34" charset="0"/>
                  </a:rPr>
                  <a:t>为</a:t>
                </a:r>
                <a:r>
                  <a:rPr lang="en-US" altLang="zh-CN" sz="2000" dirty="0">
                    <a:latin typeface="Arial" panose="020B0604020202020204" pitchFamily="34" charset="0"/>
                    <a:cs typeface="Arial" panose="020B0604020202020204" pitchFamily="34" charset="0"/>
                  </a:rPr>
                  <a:t>E</a:t>
                </a:r>
                <a:r>
                  <a:rPr lang="en-US" altLang="zh-CN" sz="2000" baseline="-30000" dirty="0">
                    <a:latin typeface="Arial" panose="020B0604020202020204" pitchFamily="34" charset="0"/>
                    <a:cs typeface="Arial" panose="020B0604020202020204" pitchFamily="34" charset="0"/>
                  </a:rPr>
                  <a:t>x</a:t>
                </a:r>
                <a:r>
                  <a:rPr lang="zh-CN" altLang="en-US" sz="2000" dirty="0">
                    <a:latin typeface="Arial" panose="020B0604020202020204" pitchFamily="34" charset="0"/>
                    <a:cs typeface="Arial" panose="020B0604020202020204" pitchFamily="34" charset="0"/>
                  </a:rPr>
                  <a:t>和</a:t>
                </a:r>
                <a:r>
                  <a:rPr lang="en-US" altLang="zh-CN" sz="2000" dirty="0" err="1">
                    <a:latin typeface="Arial" panose="020B0604020202020204" pitchFamily="34" charset="0"/>
                    <a:cs typeface="Arial" panose="020B0604020202020204" pitchFamily="34" charset="0"/>
                  </a:rPr>
                  <a:t>E</a:t>
                </a:r>
                <a:r>
                  <a:rPr lang="en-US" altLang="zh-CN" sz="2000" baseline="-30000" dirty="0" err="1">
                    <a:latin typeface="Arial" panose="020B0604020202020204" pitchFamily="34" charset="0"/>
                    <a:cs typeface="Arial" panose="020B0604020202020204" pitchFamily="34" charset="0"/>
                  </a:rPr>
                  <a:t>y</a:t>
                </a:r>
                <a:r>
                  <a:rPr lang="zh-CN" altLang="en-US" sz="2000" dirty="0">
                    <a:latin typeface="Arial" panose="020B0604020202020204" pitchFamily="34" charset="0"/>
                    <a:cs typeface="Arial" panose="020B0604020202020204" pitchFamily="34" charset="0"/>
                  </a:rPr>
                  <a:t>： </a:t>
                </a:r>
              </a:p>
              <a:p>
                <a:pPr marL="665559" lvl="3" indent="0">
                  <a:buNone/>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𝑥</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r>
                            <a:rPr lang="en-US" altLang="zh-CN" sz="2000" b="0" i="1" smtClean="0">
                              <a:latin typeface="Cambria Math" panose="02040503050406030204" pitchFamily="18" charset="0"/>
                            </a:rPr>
                            <m:t>𝜔</m:t>
                          </m:r>
                          <m:r>
                            <a:rPr lang="en-US" altLang="zh-CN" sz="2000" b="0" i="1" smtClean="0">
                              <a:latin typeface="Cambria Math" panose="02040503050406030204" pitchFamily="18" charset="0"/>
                            </a:rPr>
                            <m:t>𝑡</m:t>
                          </m:r>
                        </m:e>
                      </m:func>
                      <m:r>
                        <a:rPr lang="en-US" altLang="zh-CN" sz="2000" b="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b="0" i="1" smtClean="0">
                              <a:latin typeface="Cambria Math" panose="02040503050406030204" pitchFamily="18" charset="0"/>
                            </a:rPr>
                            <m:t>𝑦</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𝐵</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cos</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𝜔</m:t>
                          </m:r>
                          <m:r>
                            <a:rPr lang="en-US" altLang="zh-CN" sz="2000" i="1">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𝛼</m:t>
                          </m:r>
                          <m:r>
                            <a:rPr lang="en-US" altLang="zh-CN" sz="2000" b="0" i="1" smtClean="0">
                              <a:latin typeface="Cambria Math" panose="02040503050406030204" pitchFamily="18" charset="0"/>
                            </a:rPr>
                            <m:t>)</m:t>
                          </m:r>
                        </m:e>
                      </m:func>
                    </m:oMath>
                  </m:oMathPara>
                </a14:m>
                <a:endParaRPr lang="en-US" altLang="zh-CN" sz="1400" dirty="0" smtClean="0"/>
              </a:p>
              <a:p>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𝛼</m:t>
                    </m:r>
                    <m:r>
                      <a:rPr lang="en-US" altLang="zh-CN" sz="2000" i="1" dirty="0" smtClean="0">
                        <a:latin typeface="Cambria Math" panose="02040503050406030204" pitchFamily="18" charset="0"/>
                        <a:cs typeface="Arial" panose="020B0604020202020204" pitchFamily="34" charset="0"/>
                      </a:rPr>
                      <m:t>=0</m:t>
                    </m:r>
                  </m:oMath>
                </a14:m>
                <a:r>
                  <a:rPr lang="zh-CN" altLang="en-US" sz="2000" dirty="0" smtClean="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电矢量就在某一方向作周期变化，此即</a:t>
                </a:r>
                <a:r>
                  <a:rPr lang="zh-CN" altLang="en-US" sz="2000" dirty="0">
                    <a:solidFill>
                      <a:schemeClr val="hlink"/>
                    </a:solidFill>
                    <a:latin typeface="Arial" panose="020B0604020202020204" pitchFamily="34" charset="0"/>
                    <a:cs typeface="Arial" panose="020B0604020202020204" pitchFamily="34" charset="0"/>
                  </a:rPr>
                  <a:t>线偏振</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𝛼</m:t>
                    </m:r>
                    <m:r>
                      <a:rPr lang="en-US" altLang="zh-CN" sz="2000" i="1" dirty="0" smtClean="0">
                        <a:latin typeface="Cambria Math" panose="02040503050406030204" pitchFamily="18" charset="0"/>
                        <a:cs typeface="Arial" panose="020B0604020202020204" pitchFamily="34" charset="0"/>
                      </a:rPr>
                      <m:t>=</m:t>
                    </m:r>
                    <m:r>
                      <a:rPr lang="el-GR" altLang="zh-CN" sz="2000" i="1" dirty="0">
                        <a:latin typeface="Cambria Math" panose="02040503050406030204" pitchFamily="18" charset="0"/>
                        <a:cs typeface="Arial" panose="020B0604020202020204" pitchFamily="34" charset="0"/>
                      </a:rPr>
                      <m:t>𝜋</m:t>
                    </m:r>
                    <m:r>
                      <a:rPr lang="en-US" altLang="zh-CN" sz="2000" i="1" dirty="0">
                        <a:latin typeface="Cambria Math" panose="02040503050406030204" pitchFamily="18" charset="0"/>
                        <a:cs typeface="Arial" panose="020B0604020202020204" pitchFamily="34" charset="0"/>
                      </a:rPr>
                      <m:t>/2</m:t>
                    </m:r>
                    <m:r>
                      <a:rPr lang="zh-CN" altLang="en-US" sz="2000" i="1" dirty="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𝐴</m:t>
                    </m:r>
                    <m:r>
                      <a:rPr lang="en-US" altLang="zh-CN" sz="2000" i="1" dirty="0" smtClean="0">
                        <a:latin typeface="Cambria Math" panose="02040503050406030204" pitchFamily="18" charset="0"/>
                        <a:cs typeface="Arial" panose="020B0604020202020204" pitchFamily="34" charset="0"/>
                      </a:rPr>
                      <m:t>=</m:t>
                    </m:r>
                    <m:r>
                      <a:rPr lang="en-US" altLang="zh-CN" sz="2000" i="1" dirty="0" smtClean="0">
                        <a:latin typeface="Cambria Math" panose="02040503050406030204" pitchFamily="18" charset="0"/>
                        <a:cs typeface="Arial" panose="020B0604020202020204" pitchFamily="34" charset="0"/>
                      </a:rPr>
                      <m:t>𝐵</m:t>
                    </m:r>
                  </m:oMath>
                </a14:m>
                <a:r>
                  <a:rPr lang="zh-CN" altLang="en-US" sz="2000" dirty="0" smtClean="0">
                    <a:latin typeface="Arial" panose="020B0604020202020204" pitchFamily="34" charset="0"/>
                    <a:cs typeface="Arial" panose="020B0604020202020204" pitchFamily="34" charset="0"/>
                  </a:rPr>
                  <a:t>，</a:t>
                </a:r>
                <a:r>
                  <a:rPr lang="zh-CN" altLang="en-US" sz="2000" dirty="0">
                    <a:latin typeface="Arial" panose="020B0604020202020204" pitchFamily="34" charset="0"/>
                    <a:cs typeface="Arial" panose="020B0604020202020204" pitchFamily="34" charset="0"/>
                  </a:rPr>
                  <a:t>合成的电矢量的大小为常数，方向则作周期性变化，矢量箭头线圆周运动，此即</a:t>
                </a:r>
                <a:r>
                  <a:rPr lang="zh-CN" altLang="en-US" sz="2000" dirty="0">
                    <a:solidFill>
                      <a:schemeClr val="hlink"/>
                    </a:solidFill>
                    <a:latin typeface="Arial" panose="020B0604020202020204" pitchFamily="34" charset="0"/>
                    <a:cs typeface="Arial" panose="020B0604020202020204" pitchFamily="34" charset="0"/>
                  </a:rPr>
                  <a:t>圆偏振</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假如</a:t>
                </a:r>
                <a:r>
                  <a:rPr lang="zh-CN" altLang="en-US" sz="2000" dirty="0">
                    <a:latin typeface="Arial" panose="020B0604020202020204" pitchFamily="34" charset="0"/>
                    <a:cs typeface="Arial" panose="020B0604020202020204" pitchFamily="34" charset="0"/>
                  </a:rPr>
                  <a:t>沿着</a:t>
                </a:r>
                <a:r>
                  <a:rPr lang="en-US" altLang="zh-CN" sz="2000" dirty="0">
                    <a:latin typeface="Arial" panose="020B0604020202020204" pitchFamily="34" charset="0"/>
                    <a:cs typeface="Arial" panose="020B0604020202020204" pitchFamily="34" charset="0"/>
                  </a:rPr>
                  <a:t>z</a:t>
                </a:r>
                <a:r>
                  <a:rPr lang="zh-CN" altLang="en-US" sz="2000" dirty="0">
                    <a:latin typeface="Arial" panose="020B0604020202020204" pitchFamily="34" charset="0"/>
                    <a:cs typeface="Arial" panose="020B0604020202020204" pitchFamily="34" charset="0"/>
                  </a:rPr>
                  <a:t>轴对准光传播方向观察</a:t>
                </a:r>
                <a:r>
                  <a:rPr lang="zh-CN" altLang="en-US" sz="2000" dirty="0" smtClean="0">
                    <a:latin typeface="Arial" panose="020B0604020202020204" pitchFamily="34" charset="0"/>
                    <a:cs typeface="Arial" panose="020B0604020202020204" pitchFamily="34" charset="0"/>
                  </a:rPr>
                  <a:t>，电矢量</a:t>
                </a:r>
                <a:r>
                  <a:rPr lang="zh-CN" altLang="en-US" sz="2000" dirty="0" smtClean="0">
                    <a:solidFill>
                      <a:srgbClr val="C00000"/>
                    </a:solidFill>
                    <a:latin typeface="Arial" panose="020B0604020202020204" pitchFamily="34" charset="0"/>
                    <a:cs typeface="Arial" panose="020B0604020202020204" pitchFamily="34" charset="0"/>
                  </a:rPr>
                  <a:t>顺时针</a:t>
                </a:r>
                <a:r>
                  <a:rPr lang="zh-CN" altLang="en-US" sz="2000" dirty="0" smtClean="0">
                    <a:latin typeface="Arial" panose="020B0604020202020204" pitchFamily="34" charset="0"/>
                    <a:cs typeface="Arial" panose="020B0604020202020204" pitchFamily="34" charset="0"/>
                  </a:rPr>
                  <a:t>转，</a:t>
                </a:r>
                <a:r>
                  <a:rPr lang="zh-CN" altLang="en-US" sz="2000" dirty="0">
                    <a:latin typeface="Arial" panose="020B0604020202020204" pitchFamily="34" charset="0"/>
                    <a:cs typeface="Arial" panose="020B0604020202020204" pitchFamily="34" charset="0"/>
                  </a:rPr>
                  <a:t>称为</a:t>
                </a:r>
                <a:r>
                  <a:rPr lang="zh-CN" altLang="en-US" sz="2000" dirty="0">
                    <a:solidFill>
                      <a:srgbClr val="C00000"/>
                    </a:solidFill>
                    <a:latin typeface="Arial" panose="020B0604020202020204" pitchFamily="34" charset="0"/>
                    <a:cs typeface="Arial" panose="020B0604020202020204" pitchFamily="34" charset="0"/>
                  </a:rPr>
                  <a:t>右旋</a:t>
                </a:r>
                <a:r>
                  <a:rPr lang="zh-CN" altLang="en-US" sz="2000" dirty="0">
                    <a:latin typeface="Arial" panose="020B0604020202020204" pitchFamily="34" charset="0"/>
                    <a:cs typeface="Arial" panose="020B0604020202020204" pitchFamily="34" charset="0"/>
                  </a:rPr>
                  <a:t>（圆）偏振（图</a:t>
                </a:r>
                <a:r>
                  <a:rPr lang="en-US" altLang="zh-CN" sz="2000" dirty="0">
                    <a:latin typeface="Arial" panose="020B0604020202020204" pitchFamily="34" charset="0"/>
                    <a:cs typeface="Arial" panose="020B0604020202020204" pitchFamily="34" charset="0"/>
                  </a:rPr>
                  <a:t>a</a:t>
                </a:r>
                <a:r>
                  <a:rPr lang="zh-CN" altLang="en-US" sz="2000" dirty="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；电矢量</a:t>
                </a:r>
                <a:r>
                  <a:rPr lang="zh-CN" altLang="en-US" sz="2000" dirty="0" smtClean="0">
                    <a:solidFill>
                      <a:srgbClr val="C00000"/>
                    </a:solidFill>
                    <a:latin typeface="Arial" panose="020B0604020202020204" pitchFamily="34" charset="0"/>
                    <a:cs typeface="Arial" panose="020B0604020202020204" pitchFamily="34" charset="0"/>
                  </a:rPr>
                  <a:t>逆时针</a:t>
                </a:r>
                <a:r>
                  <a:rPr lang="zh-CN" altLang="en-US" sz="2000" dirty="0" smtClean="0">
                    <a:latin typeface="Arial" panose="020B0604020202020204" pitchFamily="34" charset="0"/>
                    <a:cs typeface="Arial" panose="020B0604020202020204" pitchFamily="34" charset="0"/>
                  </a:rPr>
                  <a:t>转，</a:t>
                </a:r>
                <a:r>
                  <a:rPr lang="zh-CN" altLang="en-US" sz="2000" dirty="0">
                    <a:latin typeface="Arial" panose="020B0604020202020204" pitchFamily="34" charset="0"/>
                    <a:cs typeface="Arial" panose="020B0604020202020204" pitchFamily="34" charset="0"/>
                  </a:rPr>
                  <a:t>则称为</a:t>
                </a:r>
                <a:r>
                  <a:rPr lang="zh-CN" altLang="en-US" sz="2000" dirty="0">
                    <a:solidFill>
                      <a:srgbClr val="C00000"/>
                    </a:solidFill>
                    <a:latin typeface="Arial" panose="020B0604020202020204" pitchFamily="34" charset="0"/>
                    <a:cs typeface="Arial" panose="020B0604020202020204" pitchFamily="34" charset="0"/>
                  </a:rPr>
                  <a:t>左旋</a:t>
                </a:r>
                <a:r>
                  <a:rPr lang="zh-CN" altLang="en-US" sz="2000" dirty="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圆）</a:t>
                </a:r>
                <a:r>
                  <a:rPr lang="zh-CN" altLang="en-US" sz="2000" dirty="0">
                    <a:latin typeface="Arial" panose="020B0604020202020204" pitchFamily="34" charset="0"/>
                    <a:cs typeface="Arial" panose="020B0604020202020204" pitchFamily="34" charset="0"/>
                  </a:rPr>
                  <a:t>偏振（图</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圆偏振光</a:t>
                </a:r>
                <a:r>
                  <a:rPr lang="zh-CN" altLang="en-US" sz="2000" dirty="0">
                    <a:latin typeface="Arial" panose="020B0604020202020204" pitchFamily="34" charset="0"/>
                    <a:cs typeface="Arial" panose="020B0604020202020204" pitchFamily="34" charset="0"/>
                  </a:rPr>
                  <a:t>具有角动量的实验事实，是由贝思（</a:t>
                </a:r>
                <a:r>
                  <a:rPr lang="en-US" altLang="zh-CN" sz="2000" dirty="0" err="1">
                    <a:latin typeface="Arial" panose="020B0604020202020204" pitchFamily="34" charset="0"/>
                    <a:cs typeface="Arial" panose="020B0604020202020204" pitchFamily="34" charset="0"/>
                  </a:rPr>
                  <a:t>R.A.Beth</a:t>
                </a:r>
                <a:r>
                  <a:rPr lang="zh-CN" altLang="en-US" sz="2000" dirty="0">
                    <a:latin typeface="Arial" panose="020B0604020202020204" pitchFamily="34" charset="0"/>
                    <a:cs typeface="Arial" panose="020B0604020202020204" pitchFamily="34" charset="0"/>
                  </a:rPr>
                  <a:t>）在</a:t>
                </a:r>
                <a:r>
                  <a:rPr lang="en-US" altLang="zh-CN" sz="2000" dirty="0">
                    <a:latin typeface="Arial" panose="020B0604020202020204" pitchFamily="34" charset="0"/>
                    <a:cs typeface="Arial" panose="020B0604020202020204" pitchFamily="34" charset="0"/>
                  </a:rPr>
                  <a:t>1936</a:t>
                </a:r>
                <a:r>
                  <a:rPr lang="zh-CN" altLang="en-US" sz="2000" dirty="0">
                    <a:latin typeface="Arial" panose="020B0604020202020204" pitchFamily="34" charset="0"/>
                    <a:cs typeface="Arial" panose="020B0604020202020204" pitchFamily="34" charset="0"/>
                  </a:rPr>
                  <a:t>年观察到的，光的角动量方向和电矢量旋转方向组成</a:t>
                </a:r>
                <a:r>
                  <a:rPr lang="zh-CN" altLang="en-US" sz="2000" dirty="0">
                    <a:solidFill>
                      <a:schemeClr val="folHlink"/>
                    </a:solidFill>
                    <a:latin typeface="Arial" panose="020B0604020202020204" pitchFamily="34" charset="0"/>
                    <a:cs typeface="Arial" panose="020B0604020202020204" pitchFamily="34" charset="0"/>
                  </a:rPr>
                  <a:t>右手螺旋定则</a:t>
                </a:r>
                <a:r>
                  <a:rPr lang="zh-CN" altLang="en-US" sz="2000" dirty="0">
                    <a:latin typeface="Arial" panose="020B0604020202020204" pitchFamily="34" charset="0"/>
                    <a:cs typeface="Arial" panose="020B0604020202020204" pitchFamily="34" charset="0"/>
                  </a:rPr>
                  <a:t>。</a:t>
                </a:r>
              </a:p>
              <a:p>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251520" y="908720"/>
                <a:ext cx="8229600" cy="4525962"/>
              </a:xfrm>
              <a:blipFill rotWithShape="0">
                <a:blip r:embed="rId2"/>
                <a:stretch>
                  <a:fillRect t="-942" r="-3852"/>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755576" y="4221088"/>
            <a:ext cx="3698749" cy="2166307"/>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4716016" y="4221088"/>
            <a:ext cx="3429195" cy="2061403"/>
          </a:xfrm>
          <a:prstGeom prst="rect">
            <a:avLst/>
          </a:prstGeom>
        </p:spPr>
      </p:pic>
    </p:spTree>
    <p:extLst>
      <p:ext uri="{BB962C8B-B14F-4D97-AF65-F5344CB8AC3E}">
        <p14:creationId xmlns:p14="http://schemas.microsoft.com/office/powerpoint/2010/main" val="29604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5856" y="1268760"/>
            <a:ext cx="3542109" cy="3778250"/>
          </a:xfrm>
        </p:spPr>
      </p:pic>
    </p:spTree>
    <p:extLst>
      <p:ext uri="{BB962C8B-B14F-4D97-AF65-F5344CB8AC3E}">
        <p14:creationId xmlns:p14="http://schemas.microsoft.com/office/powerpoint/2010/main" val="383081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idx="1"/>
          </p:nvPr>
        </p:nvSpPr>
        <p:spPr>
          <a:xfrm>
            <a:off x="0" y="381000"/>
            <a:ext cx="8839200" cy="6477000"/>
          </a:xfrm>
        </p:spPr>
        <p:txBody>
          <a:bodyPr/>
          <a:lstStyle/>
          <a:p>
            <a:pPr algn="just">
              <a:buFont typeface="Wingdings" panose="05000000000000000000" pitchFamily="2" charset="2"/>
              <a:buNone/>
            </a:pPr>
            <a:r>
              <a:rPr lang="zh-CN" altLang="en-US">
                <a:latin typeface="Arial Unicode MS" panose="020B0604020202020204" pitchFamily="34" charset="-122"/>
                <a:ea typeface="楷体_GB2312" pitchFamily="49" charset="-122"/>
              </a:rPr>
              <a:t>        </a:t>
            </a:r>
            <a:endParaRPr lang="zh-CN" altLang="en-US"/>
          </a:p>
        </p:txBody>
      </p:sp>
      <p:sp>
        <p:nvSpPr>
          <p:cNvPr id="207875" name="Rectangle 3"/>
          <p:cNvSpPr>
            <a:spLocks noChangeArrowheads="1"/>
          </p:cNvSpPr>
          <p:nvPr/>
        </p:nvSpPr>
        <p:spPr bwMode="auto">
          <a:xfrm>
            <a:off x="774700" y="980728"/>
            <a:ext cx="806450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在上一章里，我们介绍了玻尔的原子理论。玻尔理论考虑了原子中的最主要的相互作用，即原子核与电子的静电相互作用。与此相互作用对应的能量计算结果，与实验符合得很好，反映能量差值的光谱线（巴耳末光谱系等）得到了满意的解释。不过，如果仔细观察光谱线，人们发现其中还有精细结构，例如，巴耳末系中的</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线并非单线（现在已分辨出，</a:t>
            </a:r>
            <a:r>
              <a:rPr lang="en-US" altLang="zh-CN" b="1" u="sng" dirty="0">
                <a:solidFill>
                  <a:schemeClr val="hlink"/>
                </a:solidFill>
                <a:latin typeface="Times New Roman" panose="02020603050405020304" pitchFamily="18" charset="0"/>
                <a:ea typeface="楷体_GB2312" pitchFamily="49" charset="-122"/>
              </a:rPr>
              <a:t>H</a:t>
            </a:r>
            <a:r>
              <a:rPr lang="en-US" altLang="zh-CN" b="1" u="sng" baseline="-25000" dirty="0">
                <a:solidFill>
                  <a:schemeClr val="hlink"/>
                </a:solidFill>
                <a:latin typeface="Times New Roman" panose="02020603050405020304" pitchFamily="18" charset="0"/>
                <a:ea typeface="楷体_GB2312" pitchFamily="49" charset="-122"/>
              </a:rPr>
              <a:t>α</a:t>
            </a:r>
            <a:r>
              <a:rPr lang="zh-CN" altLang="en-US" b="1" u="sng" dirty="0">
                <a:solidFill>
                  <a:schemeClr val="hlink"/>
                </a:solidFill>
                <a:latin typeface="Times New Roman" panose="02020603050405020304" pitchFamily="18" charset="0"/>
                <a:ea typeface="楷体_GB2312" pitchFamily="49" charset="-122"/>
              </a:rPr>
              <a:t>线内含有七条谱线</a:t>
            </a:r>
            <a:r>
              <a:rPr lang="zh-CN" altLang="en-US" b="1" dirty="0">
                <a:latin typeface="Times New Roman" panose="02020603050405020304" pitchFamily="18" charset="0"/>
                <a:ea typeface="楷体_GB2312" pitchFamily="49" charset="-122"/>
              </a:rPr>
              <a:t>）。</a:t>
            </a:r>
            <a:r>
              <a:rPr lang="zh-CN" altLang="en-US" b="1" dirty="0">
                <a:solidFill>
                  <a:schemeClr val="hlink"/>
                </a:solidFill>
                <a:latin typeface="Times New Roman" panose="02020603050405020304" pitchFamily="18" charset="0"/>
                <a:ea typeface="楷体_GB2312" pitchFamily="49" charset="-122"/>
              </a:rPr>
              <a:t>钠的黄色</a:t>
            </a:r>
            <a:r>
              <a:rPr lang="en-US" altLang="zh-CN" b="1" dirty="0">
                <a:solidFill>
                  <a:schemeClr val="hlink"/>
                </a:solidFill>
                <a:latin typeface="Times New Roman" panose="02020603050405020304" pitchFamily="18" charset="0"/>
                <a:ea typeface="楷体_GB2312" pitchFamily="49" charset="-122"/>
              </a:rPr>
              <a:t>D</a:t>
            </a:r>
            <a:r>
              <a:rPr lang="zh-CN" altLang="en-US" b="1" dirty="0">
                <a:solidFill>
                  <a:schemeClr val="hlink"/>
                </a:solidFill>
                <a:latin typeface="Times New Roman" panose="02020603050405020304" pitchFamily="18" charset="0"/>
                <a:ea typeface="楷体_GB2312" pitchFamily="49" charset="-122"/>
              </a:rPr>
              <a:t>线更是著名的双线</a:t>
            </a:r>
            <a:r>
              <a:rPr lang="zh-CN" altLang="en-US" b="1" dirty="0">
                <a:latin typeface="Times New Roman" panose="02020603050405020304" pitchFamily="18" charset="0"/>
                <a:ea typeface="楷体_GB2312" pitchFamily="49" charset="-122"/>
              </a:rPr>
              <a:t>。这就清楚表明，我们还</a:t>
            </a:r>
            <a:r>
              <a:rPr lang="zh-CN" altLang="en-US" b="1" u="sng" dirty="0">
                <a:solidFill>
                  <a:srgbClr val="CC6600"/>
                </a:solidFill>
                <a:latin typeface="Times New Roman" panose="02020603050405020304" pitchFamily="18" charset="0"/>
                <a:ea typeface="楷体_GB2312" pitchFamily="49" charset="-122"/>
              </a:rPr>
              <a:t>需要考虑其它相互作用，考虑引起能量变化的原因</a:t>
            </a:r>
            <a:r>
              <a:rPr lang="zh-CN" altLang="en-US" b="1" dirty="0">
                <a:latin typeface="Times New Roman" panose="02020603050405020304" pitchFamily="18" charset="0"/>
                <a:ea typeface="楷体_GB2312" pitchFamily="49" charset="-122"/>
              </a:rPr>
              <a:t>；从经典角度看，这是非常显然的：即使对于像氢原子那样简单的体系，除了电子与核的静电相互作用外，由于电子绕核运动，还必定存在磁相互作用。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 calcmode="lin" valueType="num">
                                      <p:cBhvr>
                                        <p:cTn id="7" dur="500" fill="hold"/>
                                        <p:tgtEl>
                                          <p:spTgt spid="207875"/>
                                        </p:tgtEl>
                                        <p:attrNameLst>
                                          <p:attrName>ppt_w</p:attrName>
                                        </p:attrNameLst>
                                      </p:cBhvr>
                                      <p:tavLst>
                                        <p:tav tm="0">
                                          <p:val>
                                            <p:fltVal val="0"/>
                                          </p:val>
                                        </p:tav>
                                        <p:tav tm="100000">
                                          <p:val>
                                            <p:strVal val="#ppt_w"/>
                                          </p:val>
                                        </p:tav>
                                      </p:tavLst>
                                    </p:anim>
                                    <p:anim calcmode="lin" valueType="num">
                                      <p:cBhvr>
                                        <p:cTn id="8" dur="500" fill="hold"/>
                                        <p:tgtEl>
                                          <p:spTgt spid="2078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1124744"/>
                <a:ext cx="8229600" cy="4525962"/>
              </a:xfrm>
            </p:spPr>
            <p:txBody>
              <a:bodyPr/>
              <a:lstStyle/>
              <a:p>
                <a14:m>
                  <m:oMath xmlns:m="http://schemas.openxmlformats.org/officeDocument/2006/math">
                    <m:r>
                      <a:rPr lang="zh-CN" altLang="en-US" sz="2000" i="1" dirty="0" smtClean="0">
                        <a:solidFill>
                          <a:srgbClr val="0070C0"/>
                        </a:solidFill>
                        <a:latin typeface="Cambria Math" panose="02040503050406030204" pitchFamily="18" charset="0"/>
                        <a:cs typeface="Arial" panose="020B0604020202020204" pitchFamily="34" charset="0"/>
                      </a:rPr>
                      <m:t>△</m:t>
                    </m:r>
                    <m:r>
                      <a:rPr lang="en-US" altLang="zh-CN" sz="2000" b="0" i="1" dirty="0" smtClean="0">
                        <a:solidFill>
                          <a:srgbClr val="0070C0"/>
                        </a:solidFill>
                        <a:latin typeface="Cambria Math" panose="02040503050406030204" pitchFamily="18" charset="0"/>
                        <a:cs typeface="Arial" panose="020B0604020202020204" pitchFamily="34" charset="0"/>
                      </a:rPr>
                      <m:t>𝑚</m:t>
                    </m:r>
                    <m:r>
                      <a:rPr lang="en-US" altLang="zh-CN" sz="2000" i="1" baseline="-25000" dirty="0">
                        <a:solidFill>
                          <a:srgbClr val="0070C0"/>
                        </a:solidFill>
                        <a:latin typeface="Cambria Math" panose="02040503050406030204" pitchFamily="18" charset="0"/>
                        <a:cs typeface="Arial" panose="020B0604020202020204" pitchFamily="34" charset="0"/>
                      </a:rPr>
                      <m:t>𝐽</m:t>
                    </m:r>
                    <m:r>
                      <a:rPr lang="en-US" altLang="zh-CN" sz="2000" i="1" dirty="0">
                        <a:solidFill>
                          <a:srgbClr val="0070C0"/>
                        </a:solidFill>
                        <a:latin typeface="Cambria Math" panose="02040503050406030204" pitchFamily="18" charset="0"/>
                        <a:cs typeface="Arial" panose="020B0604020202020204" pitchFamily="34" charset="0"/>
                      </a:rPr>
                      <m:t>=</m:t>
                    </m:r>
                    <m:r>
                      <a:rPr lang="en-US" altLang="en-US" sz="2000" b="0" i="1" dirty="0" smtClean="0">
                        <a:solidFill>
                          <a:srgbClr val="0070C0"/>
                        </a:solidFill>
                        <a:latin typeface="Cambria Math" panose="02040503050406030204" pitchFamily="18" charset="0"/>
                        <a:cs typeface="Arial" panose="020B0604020202020204" pitchFamily="34" charset="0"/>
                      </a:rPr>
                      <m:t>+</m:t>
                    </m:r>
                    <m:r>
                      <a:rPr lang="en-US" altLang="zh-CN" sz="2000" i="1" dirty="0">
                        <a:solidFill>
                          <a:srgbClr val="0070C0"/>
                        </a:solidFill>
                        <a:latin typeface="Cambria Math" panose="02040503050406030204" pitchFamily="18" charset="0"/>
                        <a:cs typeface="Arial" panose="020B0604020202020204" pitchFamily="34" charset="0"/>
                      </a:rPr>
                      <m:t>1</m:t>
                    </m:r>
                  </m:oMath>
                </a14:m>
                <a:r>
                  <a:rPr lang="zh-CN" altLang="en-US" sz="2000" dirty="0">
                    <a:latin typeface="Arial" panose="020B0604020202020204" pitchFamily="34" charset="0"/>
                    <a:cs typeface="Arial" panose="020B0604020202020204" pitchFamily="34" charset="0"/>
                  </a:rPr>
                  <a:t>，原子在磁场方向（</a:t>
                </a:r>
                <a:r>
                  <a:rPr lang="en-US" altLang="zh-CN" sz="2000" dirty="0">
                    <a:latin typeface="Arial" panose="020B0604020202020204" pitchFamily="34" charset="0"/>
                    <a:cs typeface="Arial" panose="020B0604020202020204" pitchFamily="34" charset="0"/>
                  </a:rPr>
                  <a:t>z</a:t>
                </a:r>
                <a:r>
                  <a:rPr lang="zh-CN" altLang="en-US" sz="2000" dirty="0">
                    <a:latin typeface="Arial" panose="020B0604020202020204" pitchFamily="34" charset="0"/>
                    <a:cs typeface="Arial" panose="020B0604020202020204" pitchFamily="34" charset="0"/>
                  </a:rPr>
                  <a:t>）的角动量减少</a:t>
                </a:r>
                <a:r>
                  <a:rPr lang="en-US" altLang="zh-CN" sz="2000" dirty="0">
                    <a:latin typeface="Arial" panose="020B0604020202020204" pitchFamily="34" charset="0"/>
                    <a:cs typeface="Arial" panose="020B0604020202020204" pitchFamily="34" charset="0"/>
                  </a:rPr>
                  <a:t>1</a:t>
                </a:r>
                <a:r>
                  <a:rPr lang="zh-CN" altLang="en-US" sz="2000" dirty="0">
                    <a:latin typeface="Arial" panose="020B0604020202020204" pitchFamily="34" charset="0"/>
                    <a:cs typeface="Arial" panose="020B0604020202020204" pitchFamily="34" charset="0"/>
                  </a:rPr>
                  <a:t>个</a:t>
                </a:r>
                <a14:m>
                  <m:oMath xmlns:m="http://schemas.openxmlformats.org/officeDocument/2006/math">
                    <m:r>
                      <a:rPr lang="en-US" altLang="zh-CN" sz="2000" i="1" dirty="0">
                        <a:latin typeface="Cambria Math" panose="02040503050406030204" pitchFamily="18" charset="0"/>
                        <a:cs typeface="Arial" panose="020B0604020202020204" pitchFamily="34" charset="0"/>
                      </a:rPr>
                      <m:t>ℏ </m:t>
                    </m:r>
                  </m:oMath>
                </a14:m>
                <a:r>
                  <a:rPr lang="zh-CN" altLang="en-US" sz="2000" dirty="0" smtClean="0">
                    <a:latin typeface="Arial" panose="020B0604020202020204" pitchFamily="34" charset="0"/>
                    <a:cs typeface="Arial" panose="020B0604020202020204" pitchFamily="34" charset="0"/>
                  </a:rPr>
                  <a:t>；角动量</a:t>
                </a:r>
                <a:r>
                  <a:rPr lang="zh-CN" altLang="en-US" sz="2000" dirty="0">
                    <a:latin typeface="Arial" panose="020B0604020202020204" pitchFamily="34" charset="0"/>
                    <a:cs typeface="Arial" panose="020B0604020202020204" pitchFamily="34" charset="0"/>
                  </a:rPr>
                  <a:t>必须守恒</a:t>
                </a:r>
                <a:r>
                  <a:rPr lang="zh-CN" altLang="en-US" sz="2000" dirty="0" smtClean="0">
                    <a:latin typeface="Arial" panose="020B0604020202020204" pitchFamily="34" charset="0"/>
                    <a:cs typeface="Arial" panose="020B0604020202020204" pitchFamily="34" charset="0"/>
                  </a:rPr>
                  <a:t>，光子</a:t>
                </a:r>
                <a:r>
                  <a:rPr lang="zh-CN" altLang="en-US" sz="2000" dirty="0">
                    <a:latin typeface="Arial" panose="020B0604020202020204" pitchFamily="34" charset="0"/>
                    <a:cs typeface="Arial" panose="020B0604020202020204" pitchFamily="34" charset="0"/>
                  </a:rPr>
                  <a:t>必定在磁场方向具有</a:t>
                </a:r>
                <a:r>
                  <a:rPr lang="zh-CN" altLang="en-US" sz="2000" dirty="0" smtClean="0">
                    <a:latin typeface="Arial" panose="020B0604020202020204" pitchFamily="34" charset="0"/>
                    <a:cs typeface="Arial" panose="020B0604020202020204" pitchFamily="34" charset="0"/>
                  </a:rPr>
                  <a:t>角动量</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ℏ</m:t>
                    </m:r>
                    <m:r>
                      <a:rPr lang="en-US" altLang="zh-CN" sz="2000" b="0" i="0" dirty="0" smtClean="0">
                        <a:latin typeface="Cambria Math" panose="02040503050406030204" pitchFamily="18" charset="0"/>
                        <a:cs typeface="Arial" panose="020B0604020202020204" pitchFamily="34" charset="0"/>
                      </a:rPr>
                      <m:t>, </m:t>
                    </m:r>
                  </m:oMath>
                </a14:m>
                <a:r>
                  <a:rPr lang="el-GR" altLang="zh-CN" sz="2000" i="1" dirty="0" smtClean="0">
                    <a:solidFill>
                      <a:srgbClr val="0070C0"/>
                    </a:solidFill>
                    <a:latin typeface="Arial" panose="020B0604020202020204" pitchFamily="34" charset="0"/>
                    <a:cs typeface="Arial" panose="020B0604020202020204" pitchFamily="34" charset="0"/>
                  </a:rPr>
                  <a:t>σ</a:t>
                </a:r>
                <a:r>
                  <a:rPr lang="en-US" altLang="zh-CN" sz="2000" baseline="30000" dirty="0">
                    <a:solidFill>
                      <a:srgbClr val="0070C0"/>
                    </a:solidFill>
                    <a:latin typeface="Arial" panose="020B0604020202020204" pitchFamily="34" charset="0"/>
                    <a:cs typeface="Arial" panose="020B0604020202020204" pitchFamily="34" charset="0"/>
                  </a:rPr>
                  <a:t>+</a:t>
                </a:r>
                <a:r>
                  <a:rPr lang="zh-CN" altLang="en-US" sz="2000" dirty="0">
                    <a:solidFill>
                      <a:srgbClr val="0070C0"/>
                    </a:solidFill>
                    <a:latin typeface="Arial" panose="020B0604020202020204" pitchFamily="34" charset="0"/>
                    <a:cs typeface="Arial" panose="020B0604020202020204" pitchFamily="34" charset="0"/>
                  </a:rPr>
                  <a:t>偏振</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14:m>
                  <m:oMath xmlns:m="http://schemas.openxmlformats.org/officeDocument/2006/math">
                    <m:r>
                      <a:rPr lang="zh-CN" altLang="en-US" sz="2000" i="1" dirty="0" smtClean="0">
                        <a:solidFill>
                          <a:schemeClr val="folHlink"/>
                        </a:solidFill>
                        <a:latin typeface="Cambria Math" panose="02040503050406030204" pitchFamily="18" charset="0"/>
                        <a:cs typeface="Arial" panose="020B0604020202020204" pitchFamily="34" charset="0"/>
                      </a:rPr>
                      <m:t>△</m:t>
                    </m:r>
                    <m:r>
                      <a:rPr lang="en-US" altLang="zh-CN" sz="2000" b="0" i="1" dirty="0" smtClean="0">
                        <a:solidFill>
                          <a:schemeClr val="folHlink"/>
                        </a:solidFill>
                        <a:latin typeface="Cambria Math" panose="02040503050406030204" pitchFamily="18" charset="0"/>
                        <a:cs typeface="Arial" panose="020B0604020202020204" pitchFamily="34" charset="0"/>
                      </a:rPr>
                      <m:t>𝑚</m:t>
                    </m:r>
                    <m:r>
                      <a:rPr lang="en-US" altLang="zh-CN" sz="2000" i="1" baseline="-25000" dirty="0">
                        <a:solidFill>
                          <a:schemeClr val="folHlink"/>
                        </a:solidFill>
                        <a:latin typeface="Cambria Math" panose="02040503050406030204" pitchFamily="18" charset="0"/>
                        <a:cs typeface="Arial" panose="020B0604020202020204" pitchFamily="34" charset="0"/>
                      </a:rPr>
                      <m:t>𝐽</m:t>
                    </m:r>
                    <m:r>
                      <a:rPr lang="en-US" altLang="zh-CN" sz="2000" i="1" dirty="0">
                        <a:solidFill>
                          <a:schemeClr val="folHlink"/>
                        </a:solidFill>
                        <a:latin typeface="Cambria Math" panose="02040503050406030204" pitchFamily="18" charset="0"/>
                        <a:cs typeface="Arial" panose="020B0604020202020204" pitchFamily="34" charset="0"/>
                      </a:rPr>
                      <m:t>=</m:t>
                    </m:r>
                    <m:r>
                      <a:rPr lang="en-US" altLang="en-US" sz="2000" b="0" i="1" dirty="0" smtClean="0">
                        <a:solidFill>
                          <a:schemeClr val="folHlink"/>
                        </a:solidFill>
                        <a:latin typeface="Cambria Math" panose="02040503050406030204" pitchFamily="18" charset="0"/>
                        <a:cs typeface="Arial" panose="020B0604020202020204" pitchFamily="34" charset="0"/>
                      </a:rPr>
                      <m:t>−</m:t>
                    </m:r>
                    <m:r>
                      <a:rPr lang="en-US" altLang="zh-CN" sz="2000" i="1" dirty="0">
                        <a:solidFill>
                          <a:schemeClr val="folHlink"/>
                        </a:solidFill>
                        <a:latin typeface="Cambria Math" panose="02040503050406030204" pitchFamily="18" charset="0"/>
                        <a:cs typeface="Arial" panose="020B0604020202020204" pitchFamily="34" charset="0"/>
                      </a:rPr>
                      <m:t>1</m:t>
                    </m:r>
                  </m:oMath>
                </a14:m>
                <a:r>
                  <a:rPr lang="zh-CN" altLang="en-US" sz="2000" dirty="0">
                    <a:latin typeface="Arial" panose="020B0604020202020204" pitchFamily="34" charset="0"/>
                    <a:cs typeface="Arial" panose="020B0604020202020204" pitchFamily="34" charset="0"/>
                  </a:rPr>
                  <a:t>，原子在磁场方向的角动量增加</a:t>
                </a:r>
                <a:r>
                  <a:rPr lang="en-US" altLang="zh-CN" sz="2000" dirty="0">
                    <a:latin typeface="Arial" panose="020B0604020202020204" pitchFamily="34" charset="0"/>
                    <a:cs typeface="Arial" panose="020B0604020202020204" pitchFamily="34" charset="0"/>
                  </a:rPr>
                  <a:t>1</a:t>
                </a:r>
                <a:r>
                  <a:rPr lang="zh-CN" altLang="en-US" sz="2000" dirty="0">
                    <a:latin typeface="Arial" panose="020B0604020202020204" pitchFamily="34" charset="0"/>
                    <a:cs typeface="Arial" panose="020B0604020202020204" pitchFamily="34" charset="0"/>
                  </a:rPr>
                  <a:t>个</a:t>
                </a:r>
                <a14:m>
                  <m:oMath xmlns:m="http://schemas.openxmlformats.org/officeDocument/2006/math">
                    <m:r>
                      <a:rPr lang="en-US" altLang="zh-CN" sz="2000" i="1" dirty="0">
                        <a:latin typeface="Cambria Math" panose="02040503050406030204" pitchFamily="18" charset="0"/>
                        <a:cs typeface="Arial" panose="020B0604020202020204" pitchFamily="34" charset="0"/>
                      </a:rPr>
                      <m:t>ℏ </m:t>
                    </m:r>
                  </m:oMath>
                </a14:m>
                <a:r>
                  <a:rPr lang="en-US" altLang="zh-CN" sz="2000" dirty="0" smtClean="0">
                    <a:latin typeface="Arial" panose="020B0604020202020204" pitchFamily="34" charset="0"/>
                    <a:cs typeface="Arial" panose="020B0604020202020204" pitchFamily="34" charset="0"/>
                  </a:rPr>
                  <a:t>; </a:t>
                </a:r>
                <a:r>
                  <a:rPr lang="zh-CN" altLang="en-US" sz="2000" dirty="0" smtClean="0">
                    <a:latin typeface="Arial" panose="020B0604020202020204" pitchFamily="34" charset="0"/>
                    <a:cs typeface="Arial" panose="020B0604020202020204" pitchFamily="34" charset="0"/>
                  </a:rPr>
                  <a:t>光子</a:t>
                </a:r>
                <a:r>
                  <a:rPr lang="zh-CN" altLang="en-US" sz="2000" dirty="0">
                    <a:latin typeface="Arial" panose="020B0604020202020204" pitchFamily="34" charset="0"/>
                    <a:cs typeface="Arial" panose="020B0604020202020204" pitchFamily="34" charset="0"/>
                  </a:rPr>
                  <a:t>必在与磁场相反的方向上具有角动量</a:t>
                </a:r>
                <a14:m>
                  <m:oMath xmlns:m="http://schemas.openxmlformats.org/officeDocument/2006/math">
                    <m:r>
                      <a:rPr lang="en-US" altLang="zh-CN" sz="2000" i="1" dirty="0">
                        <a:latin typeface="Cambria Math" panose="02040503050406030204" pitchFamily="18" charset="0"/>
                        <a:cs typeface="Arial" panose="020B0604020202020204" pitchFamily="34" charset="0"/>
                      </a:rPr>
                      <m:t>ℏ </m:t>
                    </m:r>
                  </m:oMath>
                </a14:m>
                <a:r>
                  <a:rPr lang="zh-CN" altLang="en-US" sz="2000" dirty="0" smtClean="0">
                    <a:latin typeface="Arial" panose="020B0604020202020204" pitchFamily="34" charset="0"/>
                    <a:cs typeface="Arial" panose="020B0604020202020204" pitchFamily="34" charset="0"/>
                  </a:rPr>
                  <a:t>，</a:t>
                </a:r>
                <a:r>
                  <a:rPr lang="el-GR" altLang="zh-CN" sz="2000" i="1" dirty="0" smtClean="0">
                    <a:solidFill>
                      <a:schemeClr val="folHlink"/>
                    </a:solidFill>
                    <a:latin typeface="Arial" panose="020B0604020202020204" pitchFamily="34" charset="0"/>
                    <a:cs typeface="Arial" panose="020B0604020202020204" pitchFamily="34" charset="0"/>
                  </a:rPr>
                  <a:t>σ</a:t>
                </a:r>
                <a:r>
                  <a:rPr lang="zh-CN" altLang="en-US" sz="2000" baseline="30000" dirty="0">
                    <a:solidFill>
                      <a:schemeClr val="folHlink"/>
                    </a:solidFill>
                    <a:latin typeface="Arial" panose="020B0604020202020204" pitchFamily="34" charset="0"/>
                    <a:cs typeface="Arial" panose="020B0604020202020204" pitchFamily="34" charset="0"/>
                  </a:rPr>
                  <a:t>－</a:t>
                </a:r>
                <a:r>
                  <a:rPr lang="zh-CN" altLang="en-US" sz="2000" dirty="0">
                    <a:solidFill>
                      <a:schemeClr val="folHlink"/>
                    </a:solidFill>
                    <a:latin typeface="Arial" panose="020B0604020202020204" pitchFamily="34" charset="0"/>
                    <a:cs typeface="Arial" panose="020B0604020202020204" pitchFamily="34" charset="0"/>
                  </a:rPr>
                  <a:t>偏振</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r>
                  <a:rPr lang="zh-CN" altLang="en-US" sz="2000" dirty="0" smtClean="0">
                    <a:latin typeface="Arial" panose="020B0604020202020204" pitchFamily="34" charset="0"/>
                    <a:cs typeface="Arial" panose="020B0604020202020204" pitchFamily="34" charset="0"/>
                  </a:rPr>
                  <a:t>对于</a:t>
                </a:r>
                <a:r>
                  <a:rPr lang="zh-CN" altLang="en-US" sz="2000" dirty="0">
                    <a:latin typeface="Arial" panose="020B0604020202020204" pitchFamily="34" charset="0"/>
                    <a:cs typeface="Arial" panose="020B0604020202020204" pitchFamily="34" charset="0"/>
                  </a:rPr>
                  <a:t>这两条谱线，电矢量在</a:t>
                </a:r>
                <a:r>
                  <a:rPr lang="en-US" altLang="zh-CN" sz="2000" dirty="0" err="1">
                    <a:latin typeface="Arial" panose="020B0604020202020204" pitchFamily="34" charset="0"/>
                    <a:cs typeface="Arial" panose="020B0604020202020204" pitchFamily="34" charset="0"/>
                  </a:rPr>
                  <a:t>xy</a:t>
                </a:r>
                <a:r>
                  <a:rPr lang="zh-CN" altLang="en-US" sz="2000" dirty="0">
                    <a:latin typeface="Arial" panose="020B0604020202020204" pitchFamily="34" charset="0"/>
                    <a:cs typeface="Arial" panose="020B0604020202020204" pitchFamily="34" charset="0"/>
                  </a:rPr>
                  <a:t>平面，因此，在与磁场</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垂直的方向（例如</a:t>
                </a:r>
                <a:r>
                  <a:rPr lang="en-US" altLang="zh-CN" sz="2000" dirty="0">
                    <a:latin typeface="Arial" panose="020B0604020202020204" pitchFamily="34" charset="0"/>
                    <a:cs typeface="Arial" panose="020B0604020202020204" pitchFamily="34" charset="0"/>
                  </a:rPr>
                  <a:t>x</a:t>
                </a:r>
                <a:r>
                  <a:rPr lang="zh-CN" altLang="en-US" sz="2000" dirty="0">
                    <a:latin typeface="Arial" panose="020B0604020202020204" pitchFamily="34" charset="0"/>
                    <a:cs typeface="Arial" panose="020B0604020202020204" pitchFamily="34" charset="0"/>
                  </a:rPr>
                  <a:t>方向）观察时，只能见到</a:t>
                </a:r>
                <a:r>
                  <a:rPr lang="en-US" altLang="zh-CN" sz="2000" dirty="0" err="1">
                    <a:latin typeface="Arial" panose="020B0604020202020204" pitchFamily="34" charset="0"/>
                    <a:cs typeface="Arial" panose="020B0604020202020204" pitchFamily="34" charset="0"/>
                  </a:rPr>
                  <a:t>Ey</a:t>
                </a:r>
                <a:r>
                  <a:rPr lang="zh-CN" altLang="en-US" sz="2000" dirty="0">
                    <a:latin typeface="Arial" panose="020B0604020202020204" pitchFamily="34" charset="0"/>
                    <a:cs typeface="Arial" panose="020B0604020202020204" pitchFamily="34" charset="0"/>
                  </a:rPr>
                  <a:t>分量。于是我们观察到两条与</a:t>
                </a:r>
                <a:r>
                  <a:rPr lang="en-US" altLang="zh-CN" sz="2000" dirty="0">
                    <a:latin typeface="Arial" panose="020B0604020202020204" pitchFamily="34" charset="0"/>
                    <a:cs typeface="Arial" panose="020B0604020202020204" pitchFamily="34" charset="0"/>
                  </a:rPr>
                  <a:t>B</a:t>
                </a:r>
                <a:r>
                  <a:rPr lang="zh-CN" altLang="en-US" sz="2000" dirty="0">
                    <a:latin typeface="Arial" panose="020B0604020202020204" pitchFamily="34" charset="0"/>
                    <a:cs typeface="Arial" panose="020B0604020202020204" pitchFamily="34" charset="0"/>
                  </a:rPr>
                  <a:t>垂直的线偏振光</a:t>
                </a:r>
                <a:r>
                  <a:rPr lang="zh-CN" altLang="en-US" sz="2000" dirty="0" smtClean="0">
                    <a:latin typeface="Arial" panose="020B0604020202020204" pitchFamily="34" charset="0"/>
                    <a:cs typeface="Arial" panose="020B0604020202020204" pitchFamily="34" charset="0"/>
                  </a:rPr>
                  <a:t>。</a:t>
                </a:r>
                <a:endParaRPr lang="en-US" altLang="zh-CN" sz="2000" dirty="0" smtClean="0">
                  <a:latin typeface="Arial" panose="020B0604020202020204" pitchFamily="34" charset="0"/>
                  <a:cs typeface="Arial" panose="020B0604020202020204" pitchFamily="34" charset="0"/>
                </a:endParaRPr>
              </a:p>
              <a:p>
                <a14:m>
                  <m:oMath xmlns:m="http://schemas.openxmlformats.org/officeDocument/2006/math">
                    <m:r>
                      <a:rPr lang="zh-CN" altLang="en-US" sz="2000" i="1" dirty="0" smtClean="0">
                        <a:solidFill>
                          <a:srgbClr val="CC6600"/>
                        </a:solidFill>
                        <a:latin typeface="Cambria Math" panose="02040503050406030204" pitchFamily="18" charset="0"/>
                      </a:rPr>
                      <m:t>△</m:t>
                    </m:r>
                    <m:r>
                      <a:rPr lang="en-US" altLang="zh-CN" sz="2000" i="1" dirty="0">
                        <a:solidFill>
                          <a:srgbClr val="CC6600"/>
                        </a:solidFill>
                        <a:latin typeface="Cambria Math" panose="02040503050406030204" pitchFamily="18" charset="0"/>
                      </a:rPr>
                      <m:t>𝑚</m:t>
                    </m:r>
                    <m:r>
                      <a:rPr lang="en-US" altLang="zh-CN" sz="2000" i="1" baseline="-25000" dirty="0">
                        <a:solidFill>
                          <a:srgbClr val="CC6600"/>
                        </a:solidFill>
                        <a:latin typeface="Cambria Math" panose="02040503050406030204" pitchFamily="18" charset="0"/>
                      </a:rPr>
                      <m:t>𝐽</m:t>
                    </m:r>
                    <m:r>
                      <a:rPr lang="en-US" altLang="zh-CN" sz="2000" i="1" dirty="0">
                        <a:solidFill>
                          <a:srgbClr val="CC6600"/>
                        </a:solidFill>
                        <a:latin typeface="Cambria Math" panose="02040503050406030204" pitchFamily="18" charset="0"/>
                      </a:rPr>
                      <m:t>=0</m:t>
                    </m:r>
                  </m:oMath>
                </a14:m>
                <a:r>
                  <a:rPr lang="zh-CN" altLang="en-US" sz="2000" dirty="0">
                    <a:latin typeface="+mn-ea"/>
                  </a:rPr>
                  <a:t>，原子在磁场方向的角动量不变</a:t>
                </a:r>
                <a:r>
                  <a:rPr lang="zh-CN" altLang="en-US" sz="2000" dirty="0" smtClean="0">
                    <a:latin typeface="+mn-ea"/>
                  </a:rPr>
                  <a:t>，发光</a:t>
                </a:r>
                <a:r>
                  <a:rPr lang="zh-CN" altLang="en-US" sz="2000" dirty="0">
                    <a:latin typeface="+mn-ea"/>
                  </a:rPr>
                  <a:t>子的角动量一定垂直于</a:t>
                </a:r>
                <a:r>
                  <a:rPr lang="zh-CN" altLang="en-US" sz="2000" dirty="0" smtClean="0">
                    <a:latin typeface="+mn-ea"/>
                  </a:rPr>
                  <a:t>磁场</a:t>
                </a:r>
                <a:r>
                  <a:rPr lang="en-US" altLang="zh-CN" sz="2000" dirty="0" smtClean="0">
                    <a:latin typeface="+mn-ea"/>
                  </a:rPr>
                  <a:t>(</a:t>
                </a:r>
                <a:r>
                  <a:rPr lang="zh-CN" altLang="en-US" sz="2000" dirty="0" smtClean="0">
                    <a:latin typeface="+mn-ea"/>
                  </a:rPr>
                  <a:t>磁场方向角动量守恒</a:t>
                </a:r>
                <a:r>
                  <a:rPr lang="en-US" altLang="zh-CN" sz="2000" dirty="0" smtClean="0">
                    <a:latin typeface="+mn-ea"/>
                  </a:rPr>
                  <a:t>)</a:t>
                </a:r>
                <a:r>
                  <a:rPr lang="zh-CN" altLang="en-US" sz="2000" dirty="0" smtClean="0">
                    <a:latin typeface="+mn-ea"/>
                  </a:rPr>
                  <a:t>。电</a:t>
                </a:r>
                <a:r>
                  <a:rPr lang="zh-CN" altLang="en-US" sz="2000" dirty="0">
                    <a:latin typeface="+mn-ea"/>
                  </a:rPr>
                  <a:t>矢量必在</a:t>
                </a:r>
                <a:r>
                  <a:rPr lang="en-US" altLang="zh-CN" sz="2000" dirty="0" err="1">
                    <a:latin typeface="+mn-ea"/>
                  </a:rPr>
                  <a:t>yz</a:t>
                </a:r>
                <a:r>
                  <a:rPr lang="zh-CN" altLang="en-US" sz="2000" dirty="0">
                    <a:latin typeface="+mn-ea"/>
                  </a:rPr>
                  <a:t>平面（取光的角动量方向</a:t>
                </a:r>
                <a:r>
                  <a:rPr lang="zh-CN" altLang="en-US" sz="2000" dirty="0">
                    <a:latin typeface="+mn-ea"/>
                  </a:rPr>
                  <a:t>为</a:t>
                </a:r>
                <a14:m>
                  <m:oMath xmlns:m="http://schemas.openxmlformats.org/officeDocument/2006/math">
                    <m:r>
                      <m:rPr>
                        <m:sty m:val="p"/>
                      </m:rPr>
                      <a:rPr lang="en-US" altLang="zh-CN" sz="2000" i="1" dirty="0" smtClean="0">
                        <a:latin typeface="Cambria Math" panose="02040503050406030204" pitchFamily="18" charset="0"/>
                      </a:rPr>
                      <m:t>x</m:t>
                    </m:r>
                  </m:oMath>
                </a14:m>
                <a:r>
                  <a:rPr lang="zh-CN" altLang="en-US" sz="2000" dirty="0" smtClean="0">
                    <a:latin typeface="+mn-ea"/>
                  </a:rPr>
                  <a:t>）。</a:t>
                </a:r>
                <a:r>
                  <a:rPr lang="zh-CN" altLang="en-US" sz="2000" dirty="0">
                    <a:latin typeface="+mn-ea"/>
                  </a:rPr>
                  <a:t>但是，实际上</a:t>
                </a:r>
                <a:r>
                  <a:rPr lang="zh-CN" altLang="en-US" sz="2000" dirty="0" smtClean="0">
                    <a:latin typeface="+mn-ea"/>
                  </a:rPr>
                  <a:t>凡是</a:t>
                </a:r>
                <a:r>
                  <a:rPr lang="zh-CN" altLang="en-US" sz="2000" dirty="0">
                    <a:latin typeface="+mn-ea"/>
                  </a:rPr>
                  <a:t>角动量方向在</a:t>
                </a:r>
                <a:r>
                  <a:rPr lang="en-US" altLang="zh-CN" sz="2000" dirty="0" err="1" smtClean="0">
                    <a:latin typeface="+mn-ea"/>
                  </a:rPr>
                  <a:t>xy</a:t>
                </a:r>
                <a:r>
                  <a:rPr lang="zh-CN" altLang="en-US" sz="2000" dirty="0" smtClean="0">
                    <a:latin typeface="+mn-ea"/>
                  </a:rPr>
                  <a:t>平同上</a:t>
                </a:r>
                <a:r>
                  <a:rPr lang="zh-CN" altLang="en-US" sz="2000" dirty="0">
                    <a:latin typeface="+mn-ea"/>
                  </a:rPr>
                  <a:t>的所有光子都满足</a:t>
                </a:r>
                <a:r>
                  <a:rPr lang="zh-CN" altLang="en-US" sz="2000" i="1" dirty="0">
                    <a:latin typeface="+mn-ea"/>
                  </a:rPr>
                  <a:t>△</a:t>
                </a:r>
                <a:r>
                  <a:rPr lang="en-US" altLang="zh-CN" sz="2000" i="1" dirty="0">
                    <a:latin typeface="+mn-ea"/>
                  </a:rPr>
                  <a:t>M</a:t>
                </a:r>
                <a:r>
                  <a:rPr lang="en-US" altLang="zh-CN" sz="2000" i="1" baseline="-25000" dirty="0">
                    <a:latin typeface="+mn-ea"/>
                  </a:rPr>
                  <a:t>J</a:t>
                </a:r>
                <a:r>
                  <a:rPr lang="en-US" altLang="zh-CN" sz="2000" dirty="0">
                    <a:latin typeface="+mn-ea"/>
                  </a:rPr>
                  <a:t>=0</a:t>
                </a:r>
                <a:r>
                  <a:rPr lang="zh-CN" altLang="en-US" sz="2000" dirty="0">
                    <a:latin typeface="+mn-ea"/>
                  </a:rPr>
                  <a:t>的条件</a:t>
                </a:r>
                <a:r>
                  <a:rPr lang="zh-CN" altLang="en-US" sz="2000" dirty="0" smtClean="0">
                    <a:latin typeface="+mn-ea"/>
                  </a:rPr>
                  <a:t>，在</a:t>
                </a:r>
                <a:r>
                  <a:rPr lang="zh-CN" altLang="en-US" sz="2000" dirty="0">
                    <a:latin typeface="+mn-ea"/>
                  </a:rPr>
                  <a:t>沿磁场方向（</a:t>
                </a:r>
                <a:r>
                  <a:rPr lang="en-US" altLang="zh-CN" sz="2000" dirty="0">
                    <a:latin typeface="+mn-ea"/>
                  </a:rPr>
                  <a:t>z</a:t>
                </a:r>
                <a:r>
                  <a:rPr lang="zh-CN" altLang="en-US" sz="2000" dirty="0">
                    <a:latin typeface="+mn-ea"/>
                  </a:rPr>
                  <a:t>）既观察不到</a:t>
                </a:r>
                <a:r>
                  <a:rPr lang="en-US" altLang="zh-CN" sz="2000" dirty="0" err="1" smtClean="0">
                    <a:latin typeface="+mn-ea"/>
                  </a:rPr>
                  <a:t>E</a:t>
                </a:r>
                <a:r>
                  <a:rPr lang="en-US" altLang="zh-CN" sz="2000" baseline="-30000" dirty="0" err="1" smtClean="0">
                    <a:latin typeface="+mn-ea"/>
                  </a:rPr>
                  <a:t>y</a:t>
                </a:r>
                <a:r>
                  <a:rPr lang="zh-CN" altLang="en-US" sz="2000" dirty="0" smtClean="0">
                    <a:latin typeface="+mn-ea"/>
                  </a:rPr>
                  <a:t>分量</a:t>
                </a:r>
                <a:r>
                  <a:rPr lang="zh-CN" altLang="en-US" sz="2000" dirty="0">
                    <a:latin typeface="+mn-ea"/>
                  </a:rPr>
                  <a:t>，也不会有</a:t>
                </a:r>
                <a:r>
                  <a:rPr lang="en-US" altLang="zh-CN" sz="2000" dirty="0" err="1">
                    <a:latin typeface="+mn-ea"/>
                  </a:rPr>
                  <a:t>E</a:t>
                </a:r>
                <a:r>
                  <a:rPr lang="en-US" altLang="zh-CN" sz="2000" baseline="-30000" dirty="0" err="1">
                    <a:latin typeface="+mn-ea"/>
                  </a:rPr>
                  <a:t>z</a:t>
                </a:r>
                <a:r>
                  <a:rPr lang="zh-CN" altLang="en-US" sz="2000" dirty="0">
                    <a:latin typeface="+mn-ea"/>
                  </a:rPr>
                  <a:t>分量（横波特性），故就见不到与</a:t>
                </a:r>
                <a:r>
                  <a:rPr lang="zh-CN" altLang="en-US" sz="2000" i="1" dirty="0">
                    <a:latin typeface="+mn-ea"/>
                  </a:rPr>
                  <a:t>△</a:t>
                </a:r>
                <a:r>
                  <a:rPr lang="en-US" altLang="zh-CN" sz="2000" i="1" dirty="0">
                    <a:latin typeface="+mn-ea"/>
                  </a:rPr>
                  <a:t>M</a:t>
                </a:r>
                <a:r>
                  <a:rPr lang="en-US" altLang="zh-CN" sz="2000" i="1" baseline="-25000" dirty="0">
                    <a:latin typeface="+mn-ea"/>
                  </a:rPr>
                  <a:t>J</a:t>
                </a:r>
                <a:r>
                  <a:rPr lang="en-US" altLang="zh-CN" sz="2000" dirty="0">
                    <a:latin typeface="+mn-ea"/>
                  </a:rPr>
                  <a:t>=0</a:t>
                </a:r>
                <a:r>
                  <a:rPr lang="zh-CN" altLang="en-US" sz="2000" dirty="0">
                    <a:latin typeface="+mn-ea"/>
                  </a:rPr>
                  <a:t>相应的谱线，在与磁场方向相垂直的方向（</a:t>
                </a:r>
                <a:r>
                  <a:rPr lang="en-US" altLang="zh-CN" sz="2000" dirty="0">
                    <a:latin typeface="+mn-ea"/>
                  </a:rPr>
                  <a:t>x</a:t>
                </a:r>
                <a:r>
                  <a:rPr lang="zh-CN" altLang="en-US" sz="2000" dirty="0">
                    <a:latin typeface="+mn-ea"/>
                  </a:rPr>
                  <a:t>）观察时，只能见到</a:t>
                </a:r>
                <a:r>
                  <a:rPr lang="en-US" altLang="zh-CN" sz="2000" dirty="0" err="1">
                    <a:latin typeface="+mn-ea"/>
                  </a:rPr>
                  <a:t>E</a:t>
                </a:r>
                <a:r>
                  <a:rPr lang="en-US" altLang="zh-CN" sz="2000" baseline="-30000" dirty="0" err="1">
                    <a:latin typeface="+mn-ea"/>
                  </a:rPr>
                  <a:t>z</a:t>
                </a:r>
                <a:r>
                  <a:rPr lang="zh-CN" altLang="en-US" sz="2000" dirty="0">
                    <a:latin typeface="+mn-ea"/>
                  </a:rPr>
                  <a:t>分量，即观察到与磁场</a:t>
                </a:r>
                <a:r>
                  <a:rPr lang="en-US" altLang="zh-CN" sz="2000" dirty="0">
                    <a:latin typeface="+mn-ea"/>
                  </a:rPr>
                  <a:t>B</a:t>
                </a:r>
                <a:r>
                  <a:rPr lang="zh-CN" altLang="en-US" sz="2000" dirty="0">
                    <a:latin typeface="+mn-ea"/>
                  </a:rPr>
                  <a:t>平行的</a:t>
                </a:r>
                <a:r>
                  <a:rPr lang="zh-CN" altLang="en-US" sz="2000" dirty="0">
                    <a:solidFill>
                      <a:srgbClr val="CC6600"/>
                    </a:solidFill>
                    <a:latin typeface="+mn-ea"/>
                  </a:rPr>
                  <a:t>线（</a:t>
                </a:r>
                <a14:m>
                  <m:oMath xmlns:m="http://schemas.openxmlformats.org/officeDocument/2006/math">
                    <m:r>
                      <a:rPr lang="el-GR" altLang="zh-CN" sz="2000" i="1" dirty="0" smtClean="0">
                        <a:solidFill>
                          <a:srgbClr val="CC6600"/>
                        </a:solidFill>
                        <a:latin typeface="Cambria Math" panose="02040503050406030204" pitchFamily="18" charset="0"/>
                        <a:cs typeface="Times New Roman" panose="02020603050405020304" pitchFamily="18" charset="0"/>
                      </a:rPr>
                      <m:t>𝜋</m:t>
                    </m:r>
                  </m:oMath>
                </a14:m>
                <a:r>
                  <a:rPr lang="zh-CN" altLang="en-US" sz="2000" dirty="0">
                    <a:solidFill>
                      <a:srgbClr val="CC6600"/>
                    </a:solidFill>
                    <a:latin typeface="+mn-ea"/>
                  </a:rPr>
                  <a:t>）偏振</a:t>
                </a:r>
                <a:r>
                  <a:rPr lang="zh-CN" altLang="en-US" sz="2000" dirty="0">
                    <a:latin typeface="+mn-ea"/>
                  </a:rPr>
                  <a:t>。</a:t>
                </a:r>
              </a:p>
              <a:p>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95536" y="1124744"/>
                <a:ext cx="8229600" cy="4525962"/>
              </a:xfrm>
              <a:blipFill rotWithShape="0">
                <a:blip r:embed="rId2"/>
                <a:stretch>
                  <a:fillRect t="-1078" r="-741" b="-1078"/>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塞曼效应</a:t>
            </a:r>
            <a:r>
              <a:rPr lang="en-US" altLang="zh-CN" dirty="0" smtClean="0"/>
              <a:t>——</a:t>
            </a:r>
            <a:r>
              <a:rPr lang="zh-CN" altLang="en-US" dirty="0" smtClean="0"/>
              <a:t>偏振光</a:t>
            </a:r>
            <a:endParaRPr lang="zh-CN" altLang="en-US" dirty="0"/>
          </a:p>
        </p:txBody>
      </p:sp>
    </p:spTree>
    <p:extLst>
      <p:ext uri="{BB962C8B-B14F-4D97-AF65-F5344CB8AC3E}">
        <p14:creationId xmlns:p14="http://schemas.microsoft.com/office/powerpoint/2010/main" val="33485504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ChangeArrowheads="1"/>
          </p:cNvSpPr>
          <p:nvPr/>
        </p:nvSpPr>
        <p:spPr bwMode="auto">
          <a:xfrm>
            <a:off x="512366" y="1484288"/>
            <a:ext cx="8280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Arial" panose="020B0604020202020204" pitchFamily="34" charset="0"/>
                <a:ea typeface="+mn-ea"/>
                <a:cs typeface="Arial" panose="020B0604020202020204" pitchFamily="34" charset="0"/>
              </a:rPr>
              <a:t>把镉光源放在足够强的磁极之间，从</a:t>
            </a:r>
          </a:p>
          <a:p>
            <a:pPr algn="l" eaLnBrk="1" hangingPunct="1"/>
            <a:r>
              <a:rPr lang="zh-CN" altLang="en-US">
                <a:solidFill>
                  <a:schemeClr val="hlink"/>
                </a:solidFill>
                <a:latin typeface="Arial" panose="020B0604020202020204" pitchFamily="34" charset="0"/>
                <a:ea typeface="+mn-ea"/>
                <a:cs typeface="Arial" panose="020B0604020202020204" pitchFamily="34" charset="0"/>
              </a:rPr>
              <a:t>垂直于磁场</a:t>
            </a:r>
            <a:r>
              <a:rPr lang="zh-CN" altLang="en-US">
                <a:latin typeface="Arial" panose="020B0604020202020204" pitchFamily="34" charset="0"/>
                <a:ea typeface="+mn-ea"/>
                <a:cs typeface="Arial" panose="020B0604020202020204" pitchFamily="34" charset="0"/>
              </a:rPr>
              <a:t>的方向观察光谱，会发现</a:t>
            </a:r>
          </a:p>
          <a:p>
            <a:pPr algn="l" eaLnBrk="1" hangingPunct="1"/>
            <a:r>
              <a:rPr lang="zh-CN" altLang="en-US">
                <a:latin typeface="Arial" panose="020B0604020202020204" pitchFamily="34" charset="0"/>
                <a:ea typeface="+mn-ea"/>
                <a:cs typeface="Arial" panose="020B0604020202020204" pitchFamily="34" charset="0"/>
              </a:rPr>
              <a:t>这条谱线分裂为三条，一条在原位，</a:t>
            </a:r>
          </a:p>
          <a:p>
            <a:pPr algn="l" eaLnBrk="1" hangingPunct="1"/>
            <a:r>
              <a:rPr lang="zh-CN" altLang="en-US">
                <a:latin typeface="Arial" panose="020B0604020202020204" pitchFamily="34" charset="0"/>
                <a:ea typeface="+mn-ea"/>
                <a:cs typeface="Arial" panose="020B0604020202020204" pitchFamily="34" charset="0"/>
              </a:rPr>
              <a:t>左右还各有一条。两边谱线距中线的</a:t>
            </a:r>
          </a:p>
          <a:p>
            <a:pPr algn="l" eaLnBrk="1" hangingPunct="1"/>
            <a:r>
              <a:rPr lang="zh-CN" altLang="en-US">
                <a:latin typeface="Arial" panose="020B0604020202020204" pitchFamily="34" charset="0"/>
                <a:ea typeface="+mn-ea"/>
                <a:cs typeface="Arial" panose="020B0604020202020204" pitchFamily="34" charset="0"/>
              </a:rPr>
              <a:t>距离用波数表示是相等的。三条谱线</a:t>
            </a:r>
          </a:p>
          <a:p>
            <a:pPr algn="l" eaLnBrk="1" hangingPunct="1"/>
            <a:r>
              <a:rPr lang="zh-CN" altLang="en-US">
                <a:latin typeface="Arial" panose="020B0604020202020204" pitchFamily="34" charset="0"/>
                <a:ea typeface="+mn-ea"/>
                <a:cs typeface="Arial" panose="020B0604020202020204" pitchFamily="34" charset="0"/>
              </a:rPr>
              <a:t>是平面偏振的。中间一条的电矢量平</a:t>
            </a:r>
          </a:p>
          <a:p>
            <a:pPr algn="l" eaLnBrk="1" hangingPunct="1"/>
            <a:r>
              <a:rPr lang="zh-CN" altLang="en-US">
                <a:latin typeface="Arial" panose="020B0604020202020204" pitchFamily="34" charset="0"/>
                <a:ea typeface="+mn-ea"/>
                <a:cs typeface="Arial" panose="020B0604020202020204" pitchFamily="34" charset="0"/>
              </a:rPr>
              <a:t>行于磁场，左右两条的电矢量垂直于</a:t>
            </a:r>
          </a:p>
          <a:p>
            <a:pPr algn="l" eaLnBrk="1" hangingPunct="1"/>
            <a:r>
              <a:rPr lang="zh-CN" altLang="en-US">
                <a:latin typeface="Arial" panose="020B0604020202020204" pitchFamily="34" charset="0"/>
                <a:ea typeface="+mn-ea"/>
                <a:cs typeface="Arial" panose="020B0604020202020204" pitchFamily="34" charset="0"/>
              </a:rPr>
              <a:t>磁场。如</a:t>
            </a:r>
            <a:r>
              <a:rPr lang="zh-CN" altLang="en-US">
                <a:solidFill>
                  <a:schemeClr val="hlink"/>
                </a:solidFill>
                <a:latin typeface="Arial" panose="020B0604020202020204" pitchFamily="34" charset="0"/>
                <a:ea typeface="+mn-ea"/>
                <a:cs typeface="Arial" panose="020B0604020202020204" pitchFamily="34" charset="0"/>
              </a:rPr>
              <a:t>沿磁场方向</a:t>
            </a:r>
            <a:r>
              <a:rPr lang="zh-CN" altLang="en-US">
                <a:latin typeface="Arial" panose="020B0604020202020204" pitchFamily="34" charset="0"/>
                <a:ea typeface="+mn-ea"/>
                <a:cs typeface="Arial" panose="020B0604020202020204" pitchFamily="34" charset="0"/>
              </a:rPr>
              <a:t>观察光谱，中线不出现；两边仍在垂直方向观察到的位置，但已经是圆偏振的了。两条谱线的偏振转向是相反的。频率比原谱线频率高的那一条的偏振转向是沿磁场方向前进的螺旋转动的方向；频率较原谱线频率低的那一条的偏振转向相反。 </a:t>
            </a:r>
          </a:p>
        </p:txBody>
      </p:sp>
      <p:sp>
        <p:nvSpPr>
          <p:cNvPr id="59395" name="Rectangle 2"/>
          <p:cNvSpPr>
            <a:spLocks noChangeArrowheads="1"/>
          </p:cNvSpPr>
          <p:nvPr/>
        </p:nvSpPr>
        <p:spPr bwMode="auto">
          <a:xfrm>
            <a:off x="611560" y="620688"/>
            <a:ext cx="62277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Arial" panose="020B0604020202020204" pitchFamily="34" charset="0"/>
                <a:ea typeface="+mn-ea"/>
                <a:cs typeface="Arial" panose="020B0604020202020204" pitchFamily="34" charset="0"/>
              </a:rPr>
              <a:t>现在举例说明观察到的现象： </a:t>
            </a:r>
          </a:p>
          <a:p>
            <a:pPr algn="just" eaLnBrk="1" hangingPunct="1"/>
            <a:r>
              <a:rPr lang="zh-CN" altLang="en-US">
                <a:latin typeface="Arial" panose="020B0604020202020204" pitchFamily="34" charset="0"/>
                <a:ea typeface="+mn-ea"/>
                <a:cs typeface="Arial" panose="020B0604020202020204" pitchFamily="34" charset="0"/>
              </a:rPr>
              <a:t>     ① 镉的</a:t>
            </a:r>
            <a:r>
              <a:rPr lang="en-US" altLang="zh-CN">
                <a:latin typeface="Arial" panose="020B0604020202020204" pitchFamily="34" charset="0"/>
                <a:ea typeface="+mn-ea"/>
                <a:cs typeface="Arial" panose="020B0604020202020204" pitchFamily="34" charset="0"/>
              </a:rPr>
              <a:t>6438.47Å</a:t>
            </a:r>
            <a:r>
              <a:rPr lang="zh-CN" altLang="en-US">
                <a:latin typeface="Arial" panose="020B0604020202020204" pitchFamily="34" charset="0"/>
                <a:ea typeface="+mn-ea"/>
                <a:cs typeface="Arial" panose="020B0604020202020204" pitchFamily="34" charset="0"/>
              </a:rPr>
              <a:t>红色谱线的塞曼效应 ：</a:t>
            </a:r>
          </a:p>
        </p:txBody>
      </p:sp>
      <p:pic>
        <p:nvPicPr>
          <p:cNvPr id="59396" name="Picture 4" descr="22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8579" y="1557313"/>
            <a:ext cx="3348037" cy="24336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482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ChangeArrowheads="1"/>
          </p:cNvSpPr>
          <p:nvPr/>
        </p:nvSpPr>
        <p:spPr bwMode="auto">
          <a:xfrm>
            <a:off x="1042988" y="476672"/>
            <a:ext cx="8101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b="1" dirty="0" smtClean="0">
                <a:solidFill>
                  <a:srgbClr val="009999"/>
                </a:solidFill>
                <a:latin typeface="Times New Roman" panose="02020603050405020304" pitchFamily="18" charset="0"/>
                <a:ea typeface="楷体_GB2312" pitchFamily="49" charset="-122"/>
              </a:rPr>
              <a:t> </a:t>
            </a:r>
            <a:r>
              <a:rPr lang="zh-CN" altLang="en-US" sz="2800" b="1" dirty="0">
                <a:solidFill>
                  <a:srgbClr val="009999"/>
                </a:solidFill>
                <a:latin typeface="Times New Roman" panose="02020603050405020304" pitchFamily="18" charset="0"/>
                <a:ea typeface="楷体_GB2312" pitchFamily="49" charset="-122"/>
              </a:rPr>
              <a:t>塞曼效应的观察</a:t>
            </a:r>
            <a:r>
              <a:rPr lang="zh-CN" altLang="en-US" sz="2800" dirty="0">
                <a:latin typeface="Times New Roman" panose="02020603050405020304" pitchFamily="18" charset="0"/>
                <a:ea typeface="楷体_GB2312" pitchFamily="49" charset="-122"/>
              </a:rPr>
              <a:t> </a:t>
            </a:r>
          </a:p>
        </p:txBody>
      </p:sp>
      <p:pic>
        <p:nvPicPr>
          <p:cNvPr id="5837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813" y="979910"/>
            <a:ext cx="5903912" cy="5119687"/>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7684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468313" y="980728"/>
            <a:ext cx="82804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ts val="600"/>
              </a:spcBef>
              <a:spcAft>
                <a:spcPts val="600"/>
              </a:spcAft>
            </a:pPr>
            <a:r>
              <a:rPr lang="zh-CN" altLang="en-US" dirty="0" smtClean="0">
                <a:latin typeface="+mn-ea"/>
                <a:ea typeface="+mn-ea"/>
              </a:rPr>
              <a:t>为了</a:t>
            </a:r>
            <a:r>
              <a:rPr lang="zh-CN" altLang="en-US" dirty="0">
                <a:latin typeface="+mn-ea"/>
                <a:ea typeface="+mn-ea"/>
              </a:rPr>
              <a:t>便于描述，光谱学中用希腊字母</a:t>
            </a:r>
            <a:r>
              <a:rPr lang="en-US" altLang="zh-CN" dirty="0">
                <a:solidFill>
                  <a:schemeClr val="hlink"/>
                </a:solidFill>
                <a:latin typeface="+mn-ea"/>
                <a:ea typeface="+mn-ea"/>
              </a:rPr>
              <a:t>π</a:t>
            </a:r>
            <a:r>
              <a:rPr lang="zh-CN" altLang="en-US" dirty="0">
                <a:latin typeface="+mn-ea"/>
                <a:ea typeface="+mn-ea"/>
              </a:rPr>
              <a:t>作为电矢量平行于磁场那一条的标记，用</a:t>
            </a:r>
            <a:r>
              <a:rPr lang="en-US" altLang="zh-CN" dirty="0">
                <a:solidFill>
                  <a:schemeClr val="hlink"/>
                </a:solidFill>
                <a:latin typeface="+mn-ea"/>
                <a:ea typeface="+mn-ea"/>
              </a:rPr>
              <a:t>σ</a:t>
            </a:r>
            <a:r>
              <a:rPr lang="zh-CN" altLang="en-US" dirty="0">
                <a:latin typeface="+mn-ea"/>
                <a:ea typeface="+mn-ea"/>
              </a:rPr>
              <a:t>作为电矢量垂直于磁场那两条的标记。 </a:t>
            </a:r>
          </a:p>
          <a:p>
            <a:pPr algn="l" eaLnBrk="1" hangingPunct="1">
              <a:spcBef>
                <a:spcPts val="600"/>
              </a:spcBef>
              <a:spcAft>
                <a:spcPts val="600"/>
              </a:spcAft>
            </a:pPr>
            <a:r>
              <a:rPr lang="zh-CN" altLang="en-US" dirty="0" smtClean="0">
                <a:latin typeface="+mn-ea"/>
                <a:ea typeface="+mn-ea"/>
              </a:rPr>
              <a:t>②</a:t>
            </a:r>
            <a:r>
              <a:rPr lang="zh-CN" altLang="en-US" dirty="0">
                <a:latin typeface="+mn-ea"/>
                <a:ea typeface="+mn-ea"/>
              </a:rPr>
              <a:t>钠的</a:t>
            </a:r>
            <a:r>
              <a:rPr lang="en-US" altLang="zh-CN" dirty="0">
                <a:latin typeface="+mn-ea"/>
                <a:ea typeface="+mn-ea"/>
              </a:rPr>
              <a:t>5895.93Å</a:t>
            </a:r>
            <a:r>
              <a:rPr lang="zh-CN" altLang="en-US" dirty="0">
                <a:latin typeface="+mn-ea"/>
                <a:ea typeface="+mn-ea"/>
              </a:rPr>
              <a:t>和</a:t>
            </a:r>
            <a:r>
              <a:rPr lang="en-US" altLang="zh-CN" dirty="0">
                <a:latin typeface="+mn-ea"/>
                <a:ea typeface="+mn-ea"/>
              </a:rPr>
              <a:t>5889.96Å</a:t>
            </a:r>
            <a:r>
              <a:rPr lang="zh-CN" altLang="en-US" dirty="0">
                <a:latin typeface="+mn-ea"/>
                <a:ea typeface="+mn-ea"/>
              </a:rPr>
              <a:t>黄色谱线的塞曼效应 ：把钠光源放在足够强的磁场中，从垂直于磁场方向观察，会看到谱线分裂成下图中相片所示情况。图中用字母</a:t>
            </a:r>
            <a:r>
              <a:rPr lang="en-US" altLang="zh-CN" dirty="0">
                <a:latin typeface="+mn-ea"/>
                <a:ea typeface="+mn-ea"/>
              </a:rPr>
              <a:t>σ</a:t>
            </a:r>
            <a:r>
              <a:rPr lang="zh-CN" altLang="en-US" dirty="0">
                <a:latin typeface="+mn-ea"/>
                <a:ea typeface="+mn-ea"/>
              </a:rPr>
              <a:t>和</a:t>
            </a:r>
            <a:r>
              <a:rPr lang="en-US" altLang="zh-CN" dirty="0">
                <a:latin typeface="+mn-ea"/>
                <a:ea typeface="+mn-ea"/>
              </a:rPr>
              <a:t>π</a:t>
            </a:r>
            <a:r>
              <a:rPr lang="zh-CN" altLang="en-US" dirty="0">
                <a:latin typeface="+mn-ea"/>
                <a:ea typeface="+mn-ea"/>
              </a:rPr>
              <a:t>分别标明各线的性质。当然在平行于磁场方向观察时，</a:t>
            </a:r>
            <a:r>
              <a:rPr lang="en-US" altLang="zh-CN" dirty="0">
                <a:latin typeface="+mn-ea"/>
                <a:ea typeface="+mn-ea"/>
              </a:rPr>
              <a:t>π</a:t>
            </a:r>
            <a:r>
              <a:rPr lang="zh-CN" altLang="en-US" dirty="0">
                <a:latin typeface="+mn-ea"/>
                <a:ea typeface="+mn-ea"/>
              </a:rPr>
              <a:t>部分不出现。</a:t>
            </a:r>
          </a:p>
        </p:txBody>
      </p:sp>
      <p:pic>
        <p:nvPicPr>
          <p:cNvPr id="60419" name="Picture 4" descr="222-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931890"/>
            <a:ext cx="5400675" cy="19129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379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16514"/>
            <a:ext cx="8229600" cy="4525962"/>
          </a:xfrm>
        </p:spPr>
        <p:txBody>
          <a:bodyPr/>
          <a:lstStyle/>
          <a:p>
            <a:pPr>
              <a:spcAft>
                <a:spcPts val="1200"/>
              </a:spcAft>
            </a:pP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1896</a:t>
            </a:r>
            <a:r>
              <a:rPr lang="zh-CN" altLang="en-US" sz="2000" dirty="0">
                <a:latin typeface="Times New Roman" panose="02020603050405020304" pitchFamily="18" charset="0"/>
                <a:cs typeface="Times New Roman" panose="02020603050405020304" pitchFamily="18" charset="0"/>
              </a:rPr>
              <a:t>年塞曼发现光谱线在磁场中发生三分裂的现象之后，很快由洛仑兹（</a:t>
            </a:r>
            <a:r>
              <a:rPr lang="en-US" altLang="zh-CN" sz="2000" dirty="0" err="1">
                <a:latin typeface="Times New Roman" panose="02020603050405020304" pitchFamily="18" charset="0"/>
                <a:cs typeface="Times New Roman" panose="02020603050405020304" pitchFamily="18" charset="0"/>
              </a:rPr>
              <a:t>H.A.Lorentz</a:t>
            </a:r>
            <a:r>
              <a:rPr lang="zh-CN" altLang="en-US" sz="2000" dirty="0">
                <a:latin typeface="Times New Roman" panose="02020603050405020304" pitchFamily="18" charset="0"/>
                <a:cs typeface="Times New Roman" panose="02020603050405020304" pitchFamily="18" charset="0"/>
              </a:rPr>
              <a:t>）给出了理论解释，并在后来被称之为正常的塞曼效应</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spcAft>
                <a:spcPts val="1200"/>
              </a:spcAft>
            </a:pPr>
            <a:r>
              <a:rPr lang="zh-CN" altLang="en-US" sz="2000" dirty="0" smtClean="0">
                <a:latin typeface="Times New Roman" panose="02020603050405020304" pitchFamily="18" charset="0"/>
                <a:cs typeface="Times New Roman" panose="02020603050405020304" pitchFamily="18" charset="0"/>
              </a:rPr>
              <a:t>但</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1897</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月，普雷斯顿（</a:t>
            </a:r>
            <a:r>
              <a:rPr lang="en-US" altLang="zh-CN" sz="2000" dirty="0" err="1">
                <a:latin typeface="Times New Roman" panose="02020603050405020304" pitchFamily="18" charset="0"/>
                <a:cs typeface="Times New Roman" panose="02020603050405020304" pitchFamily="18" charset="0"/>
              </a:rPr>
              <a:t>T.Preston</a:t>
            </a:r>
            <a:r>
              <a:rPr lang="zh-CN" altLang="en-US" sz="2000" dirty="0">
                <a:latin typeface="Times New Roman" panose="02020603050405020304" pitchFamily="18" charset="0"/>
                <a:cs typeface="Times New Roman" panose="02020603050405020304" pitchFamily="18" charset="0"/>
              </a:rPr>
              <a:t>）报告说，在很多实验事例中，分裂的数目可以不是三个，间隔也不尽相同（下图）。在以后近三十年内，虽经许多人的尝试，但一直未能得到合理的解释，从而被称之为“反常”塞曼效应。</a:t>
            </a:r>
          </a:p>
          <a:p>
            <a:pPr>
              <a:spcAft>
                <a:spcPts val="1200"/>
              </a:spcAft>
            </a:pPr>
            <a:r>
              <a:rPr lang="zh-CN" altLang="en-US" sz="2000" dirty="0" smtClean="0">
                <a:latin typeface="Times New Roman" panose="02020603050405020304" pitchFamily="18" charset="0"/>
                <a:cs typeface="Times New Roman" panose="02020603050405020304" pitchFamily="18" charset="0"/>
              </a:rPr>
              <a:t>反常</a:t>
            </a:r>
            <a:r>
              <a:rPr lang="zh-CN" altLang="en-US" sz="2000" dirty="0">
                <a:latin typeface="Times New Roman" panose="02020603050405020304" pitchFamily="18" charset="0"/>
                <a:cs typeface="Times New Roman" panose="02020603050405020304" pitchFamily="18" charset="0"/>
              </a:rPr>
              <a:t>塞曼效应</a:t>
            </a:r>
            <a:r>
              <a:rPr lang="zh-CN" altLang="en-US" sz="2000" dirty="0" smtClean="0">
                <a:latin typeface="Times New Roman" panose="02020603050405020304" pitchFamily="18" charset="0"/>
                <a:cs typeface="Times New Roman" panose="02020603050405020304" pitchFamily="18" charset="0"/>
              </a:rPr>
              <a:t>是</a:t>
            </a:r>
            <a:r>
              <a:rPr lang="en-US" altLang="zh-CN" sz="2000" dirty="0" err="1" smtClean="0">
                <a:latin typeface="Times New Roman" panose="02020603050405020304" pitchFamily="18" charset="0"/>
                <a:cs typeface="Times New Roman" panose="02020603050405020304" pitchFamily="18" charset="0"/>
              </a:rPr>
              <a:t>Ulenbeck</a:t>
            </a:r>
            <a:r>
              <a:rPr lang="zh-CN" altLang="en-US" sz="2000" dirty="0" smtClean="0">
                <a:latin typeface="Times New Roman" panose="02020603050405020304" pitchFamily="18" charset="0"/>
                <a:cs typeface="Times New Roman" panose="02020603050405020304" pitchFamily="18" charset="0"/>
              </a:rPr>
              <a:t>和</a:t>
            </a:r>
            <a:r>
              <a:rPr lang="en-US" altLang="zh-CN" sz="2000" dirty="0" err="1" smtClean="0">
                <a:latin typeface="Times New Roman" panose="02020603050405020304" pitchFamily="18" charset="0"/>
                <a:cs typeface="Times New Roman" panose="02020603050405020304" pitchFamily="18" charset="0"/>
              </a:rPr>
              <a:t>Goudsmit</a:t>
            </a:r>
            <a:r>
              <a:rPr lang="zh-CN" altLang="en-US" sz="2000" dirty="0" smtClean="0">
                <a:latin typeface="Times New Roman" panose="02020603050405020304" pitchFamily="18" charset="0"/>
                <a:cs typeface="Times New Roman" panose="02020603050405020304" pitchFamily="18" charset="0"/>
              </a:rPr>
              <a:t>提出</a:t>
            </a:r>
            <a:r>
              <a:rPr lang="zh-CN" altLang="en-US" sz="2000" dirty="0">
                <a:latin typeface="Times New Roman" panose="02020603050405020304" pitchFamily="18" charset="0"/>
                <a:cs typeface="Times New Roman" panose="02020603050405020304" pitchFamily="18" charset="0"/>
              </a:rPr>
              <a:t>电了自旋假设的根据之一。利用自旋假设，反常塞曼效应这一难题被迎刃而解。从此也有力地证明了这一假设的实在性。</a:t>
            </a:r>
          </a:p>
          <a:p>
            <a:pPr>
              <a:spcAft>
                <a:spcPts val="1200"/>
              </a:spcAft>
            </a:pPr>
            <a:endParaRPr lang="zh-CN" altLang="en-US" sz="20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sz="2800" dirty="0" smtClean="0"/>
              <a:t>反常塞曼效应</a:t>
            </a:r>
            <a:endParaRPr lang="zh-CN" altLang="en-US" sz="2800" dirty="0"/>
          </a:p>
        </p:txBody>
      </p:sp>
    </p:spTree>
    <p:extLst>
      <p:ext uri="{BB962C8B-B14F-4D97-AF65-F5344CB8AC3E}">
        <p14:creationId xmlns:p14="http://schemas.microsoft.com/office/powerpoint/2010/main" val="11291676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5" name="Object 5"/>
          <p:cNvGraphicFramePr>
            <a:graphicFrameLocks noChangeAspect="1"/>
          </p:cNvGraphicFramePr>
          <p:nvPr>
            <p:extLst>
              <p:ext uri="{D42A27DB-BD31-4B8C-83A1-F6EECF244321}">
                <p14:modId xmlns:p14="http://schemas.microsoft.com/office/powerpoint/2010/main" val="1695707021"/>
              </p:ext>
            </p:extLst>
          </p:nvPr>
        </p:nvGraphicFramePr>
        <p:xfrm>
          <a:off x="539552" y="1236028"/>
          <a:ext cx="5932521" cy="680804"/>
        </p:xfrm>
        <a:graphic>
          <a:graphicData uri="http://schemas.openxmlformats.org/presentationml/2006/ole">
            <mc:AlternateContent xmlns:mc="http://schemas.openxmlformats.org/markup-compatibility/2006">
              <mc:Choice xmlns:v="urn:schemas-microsoft-com:vml" Requires="v">
                <p:oleObj spid="_x0000_s334920" r:id="rId3" imgW="1993900" imgH="228600" progId="">
                  <p:embed/>
                </p:oleObj>
              </mc:Choice>
              <mc:Fallback>
                <p:oleObj r:id="rId3" imgW="1993900" imgH="228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236028"/>
                        <a:ext cx="5932521" cy="680804"/>
                      </a:xfrm>
                      <a:prstGeom prst="rect">
                        <a:avLst/>
                      </a:prstGeom>
                      <a:solidFill>
                        <a:srgbClr val="FFCC99"/>
                      </a:solidFill>
                    </p:spPr>
                  </p:pic>
                </p:oleObj>
              </mc:Fallback>
            </mc:AlternateContent>
          </a:graphicData>
        </a:graphic>
      </p:graphicFrame>
      <p:graphicFrame>
        <p:nvGraphicFramePr>
          <p:cNvPr id="74756" name="Object 7"/>
          <p:cNvGraphicFramePr>
            <a:graphicFrameLocks noChangeAspect="1"/>
          </p:cNvGraphicFramePr>
          <p:nvPr>
            <p:extLst>
              <p:ext uri="{D42A27DB-BD31-4B8C-83A1-F6EECF244321}">
                <p14:modId xmlns:p14="http://schemas.microsoft.com/office/powerpoint/2010/main" val="3632586714"/>
              </p:ext>
            </p:extLst>
          </p:nvPr>
        </p:nvGraphicFramePr>
        <p:xfrm>
          <a:off x="683568" y="2060848"/>
          <a:ext cx="4392488" cy="919845"/>
        </p:xfrm>
        <a:graphic>
          <a:graphicData uri="http://schemas.openxmlformats.org/presentationml/2006/ole">
            <mc:AlternateContent xmlns:mc="http://schemas.openxmlformats.org/markup-compatibility/2006">
              <mc:Choice xmlns:v="urn:schemas-microsoft-com:vml" Requires="v">
                <p:oleObj spid="_x0000_s334921" r:id="rId5" imgW="1866090" imgH="393529" progId="">
                  <p:embed/>
                </p:oleObj>
              </mc:Choice>
              <mc:Fallback>
                <p:oleObj r:id="rId5" imgW="1866090" imgH="39352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2060848"/>
                        <a:ext cx="4392488" cy="919845"/>
                      </a:xfrm>
                      <a:prstGeom prst="rect">
                        <a:avLst/>
                      </a:prstGeom>
                      <a:solidFill>
                        <a:srgbClr val="00CCFF"/>
                      </a:solidFill>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a:latin typeface="Times New Roman" panose="02020603050405020304" pitchFamily="18" charset="0"/>
                <a:cs typeface="Times New Roman" panose="02020603050405020304" pitchFamily="18" charset="0"/>
              </a:rPr>
              <a:t>黄色双</a:t>
            </a:r>
            <a:r>
              <a:rPr lang="zh-CN" altLang="en-US" sz="2800" dirty="0" smtClean="0">
                <a:latin typeface="Times New Roman" panose="02020603050405020304" pitchFamily="18" charset="0"/>
                <a:cs typeface="Times New Roman" panose="02020603050405020304" pitchFamily="18" charset="0"/>
              </a:rPr>
              <a:t>线</a:t>
            </a:r>
            <a:r>
              <a:rPr lang="en-US" altLang="zh-CN" sz="2800" i="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800" i="1" dirty="0" smtClean="0">
                <a:solidFill>
                  <a:schemeClr val="hlink"/>
                </a:solidFill>
                <a:latin typeface="Times New Roman" panose="02020603050405020304" pitchFamily="18" charset="0"/>
                <a:cs typeface="Times New Roman" panose="02020603050405020304" pitchFamily="18" charset="0"/>
              </a:rPr>
              <a:t>P</a:t>
            </a:r>
            <a:r>
              <a:rPr lang="en-US" altLang="zh-CN" sz="2800" i="1" baseline="-25000" dirty="0" smtClean="0">
                <a:solidFill>
                  <a:schemeClr val="hlink"/>
                </a:solidFill>
                <a:latin typeface="Times New Roman" panose="02020603050405020304" pitchFamily="18" charset="0"/>
                <a:cs typeface="Times New Roman" panose="02020603050405020304" pitchFamily="18" charset="0"/>
              </a:rPr>
              <a:t>1/2,3/2</a:t>
            </a:r>
            <a:r>
              <a:rPr lang="en-US" altLang="en-US" sz="2800" dirty="0">
                <a:solidFill>
                  <a:schemeClr val="hlink"/>
                </a:solidFill>
                <a:latin typeface="Times New Roman" panose="02020603050405020304" pitchFamily="18" charset="0"/>
                <a:cs typeface="Times New Roman" panose="02020603050405020304" pitchFamily="18" charset="0"/>
              </a:rPr>
              <a:t>→</a:t>
            </a:r>
            <a:r>
              <a:rPr lang="en-US" altLang="zh-CN" sz="2800" i="1" baseline="30000" dirty="0">
                <a:solidFill>
                  <a:schemeClr val="hlink"/>
                </a:solidFill>
                <a:latin typeface="Times New Roman" panose="02020603050405020304" pitchFamily="18" charset="0"/>
                <a:cs typeface="Times New Roman" panose="02020603050405020304" pitchFamily="18" charset="0"/>
              </a:rPr>
              <a:t>2</a:t>
            </a:r>
            <a:r>
              <a:rPr lang="en-US" altLang="zh-CN" sz="2800" i="1" dirty="0">
                <a:solidFill>
                  <a:schemeClr val="hlink"/>
                </a:solidFill>
                <a:latin typeface="Times New Roman" panose="02020603050405020304" pitchFamily="18" charset="0"/>
                <a:cs typeface="Times New Roman" panose="02020603050405020304" pitchFamily="18" charset="0"/>
              </a:rPr>
              <a:t>S</a:t>
            </a:r>
            <a:r>
              <a:rPr lang="en-US" altLang="zh-CN" sz="2800" i="1" baseline="-25000" dirty="0">
                <a:solidFill>
                  <a:schemeClr val="hlink"/>
                </a:solidFill>
                <a:latin typeface="Times New Roman" panose="02020603050405020304" pitchFamily="18" charset="0"/>
                <a:cs typeface="Times New Roman" panose="02020603050405020304" pitchFamily="18" charset="0"/>
              </a:rPr>
              <a:t>1/2</a:t>
            </a:r>
            <a:endParaRPr lang="zh-CN" altLang="en-US" sz="2800" dirty="0"/>
          </a:p>
        </p:txBody>
      </p:sp>
      <mc:AlternateContent xmlns:mc="http://schemas.openxmlformats.org/markup-compatibility/2006">
        <mc:Choice xmlns:a14="http://schemas.microsoft.com/office/drawing/2010/main" Requires="a14">
          <p:sp>
            <p:nvSpPr>
              <p:cNvPr id="7" name="内容占位符 2"/>
              <p:cNvSpPr>
                <a:spLocks noGrp="1"/>
              </p:cNvSpPr>
              <p:nvPr>
                <p:ph idx="1"/>
              </p:nvPr>
            </p:nvSpPr>
            <p:spPr>
              <a:xfrm>
                <a:off x="251520" y="3068960"/>
                <a:ext cx="8229600" cy="2304256"/>
              </a:xfrm>
            </p:spPr>
            <p:txBody>
              <a:bodyPr/>
              <a:lstStyle/>
              <a:p>
                <a:pPr>
                  <a:spcAft>
                    <a:spcPts val="600"/>
                  </a:spcAft>
                </a:pPr>
                <a:r>
                  <a:rPr lang="zh-CN" altLang="en-US" sz="2000" dirty="0">
                    <a:latin typeface="Times New Roman" panose="02020603050405020304" pitchFamily="18" charset="0"/>
                    <a:cs typeface="Times New Roman" panose="02020603050405020304" pitchFamily="18" charset="0"/>
                  </a:rPr>
                  <a:t>依照</a:t>
                </a:r>
                <a:r>
                  <a:rPr lang="zh-CN" altLang="en-US" sz="2000" dirty="0">
                    <a:latin typeface="Times New Roman" panose="02020603050405020304" pitchFamily="18" charset="0"/>
                    <a:cs typeface="Times New Roman" panose="02020603050405020304" pitchFamily="18" charset="0"/>
                  </a:rPr>
                  <a:t>跃迁选择</a:t>
                </a:r>
                <a14:m>
                  <m:oMath xmlns:m="http://schemas.openxmlformats.org/officeDocument/2006/math">
                    <m:r>
                      <a:rPr lang="zh-CN" altLang="en-US" sz="2000" i="1" dirty="0">
                        <a:solidFill>
                          <a:schemeClr val="hlink"/>
                        </a:solidFill>
                        <a:latin typeface="Cambria Math" panose="02040503050406030204" pitchFamily="18" charset="0"/>
                      </a:rPr>
                      <m:t>△</m:t>
                    </m:r>
                    <m:sSub>
                      <m:sSubPr>
                        <m:ctrlPr>
                          <a:rPr lang="en-US" altLang="zh-CN" sz="2000" i="1" dirty="0">
                            <a:solidFill>
                              <a:schemeClr val="hlink"/>
                            </a:solidFill>
                            <a:latin typeface="Cambria Math" panose="02040503050406030204" pitchFamily="18" charset="0"/>
                          </a:rPr>
                        </m:ctrlPr>
                      </m:sSubPr>
                      <m:e>
                        <m:r>
                          <a:rPr lang="en-US" altLang="zh-CN" sz="2000" i="1" dirty="0">
                            <a:solidFill>
                              <a:schemeClr val="hlink"/>
                            </a:solidFill>
                            <a:latin typeface="Cambria Math" panose="02040503050406030204" pitchFamily="18" charset="0"/>
                          </a:rPr>
                          <m:t>𝑀</m:t>
                        </m:r>
                      </m:e>
                      <m:sub>
                        <m:r>
                          <a:rPr lang="en-US" altLang="zh-CN" sz="2000" i="1" dirty="0">
                            <a:solidFill>
                              <a:schemeClr val="hlink"/>
                            </a:solidFill>
                            <a:latin typeface="Cambria Math" panose="02040503050406030204" pitchFamily="18" charset="0"/>
                          </a:rPr>
                          <m:t>𝐽</m:t>
                        </m:r>
                      </m:sub>
                    </m:sSub>
                    <m:r>
                      <a:rPr lang="en-US" altLang="zh-CN" sz="2000" i="1" dirty="0">
                        <a:solidFill>
                          <a:schemeClr val="hlink"/>
                        </a:solidFill>
                        <a:latin typeface="Cambria Math" panose="02040503050406030204" pitchFamily="18" charset="0"/>
                      </a:rPr>
                      <m:t>=</m:t>
                    </m:r>
                    <m:r>
                      <a:rPr lang="en-US" altLang="zh-CN" sz="2000" i="1" dirty="0">
                        <a:solidFill>
                          <a:schemeClr val="hlink"/>
                        </a:solidFill>
                        <a:latin typeface="Cambria Math" panose="02040503050406030204" pitchFamily="18" charset="0"/>
                      </a:rPr>
                      <m:t>0,</m:t>
                    </m:r>
                    <m:r>
                      <a:rPr lang="en-US" altLang="en-US" sz="2000" i="1" dirty="0">
                        <a:solidFill>
                          <a:schemeClr val="hlink"/>
                        </a:solidFill>
                        <a:latin typeface="Cambria Math" panose="02040503050406030204" pitchFamily="18" charset="0"/>
                      </a:rPr>
                      <m:t>±</m:t>
                    </m:r>
                    <m:r>
                      <a:rPr lang="en-US" altLang="zh-CN" sz="2000" i="1" dirty="0">
                        <a:solidFill>
                          <a:schemeClr val="hlink"/>
                        </a:solidFill>
                        <a:latin typeface="Cambria Math" panose="02040503050406030204" pitchFamily="18" charset="0"/>
                      </a:rPr>
                      <m:t>1</m:t>
                    </m:r>
                  </m:oMath>
                </a14:m>
                <a:r>
                  <a:rPr lang="zh-CN" altLang="en-US" sz="2000" dirty="0">
                    <a:latin typeface="Times New Roman" panose="02020603050405020304" pitchFamily="18" charset="0"/>
                    <a:cs typeface="Times New Roman" panose="02020603050405020304" pitchFamily="18" charset="0"/>
                  </a:rPr>
                  <a:t>及上式，则</a:t>
                </a:r>
                <a:r>
                  <a:rPr lang="en-US" altLang="zh-CN" sz="2000"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钠线中</a:t>
                </a:r>
                <a:r>
                  <a:rPr lang="en-US" altLang="zh-CN" sz="2000" dirty="0">
                    <a:latin typeface="Times New Roman" panose="02020603050405020304" pitchFamily="18" charset="0"/>
                    <a:cs typeface="Times New Roman" panose="02020603050405020304" pitchFamily="18" charset="0"/>
                  </a:rPr>
                  <a:t>5896Å</a:t>
                </a:r>
                <a:r>
                  <a:rPr lang="zh-CN" altLang="en-US" sz="2000" dirty="0">
                    <a:latin typeface="Times New Roman" panose="02020603050405020304" pitchFamily="18" charset="0"/>
                    <a:cs typeface="Times New Roman" panose="02020603050405020304" pitchFamily="18" charset="0"/>
                  </a:rPr>
                  <a:t>谱线分裂为四条，两边相邻两谱线之频率差为</a:t>
                </a:r>
                <a:r>
                  <a:rPr lang="en-US" altLang="zh-CN" sz="2000" dirty="0">
                    <a:latin typeface="Times New Roman" panose="02020603050405020304" pitchFamily="18" charset="0"/>
                    <a:cs typeface="Times New Roman" panose="02020603050405020304" pitchFamily="18" charset="0"/>
                  </a:rPr>
                  <a:t>2/3</a:t>
                </a:r>
                <a:r>
                  <a:rPr lang="zh-CN" altLang="en-US" sz="2000" dirty="0">
                    <a:latin typeface="Times New Roman" panose="02020603050405020304" pitchFamily="18" charset="0"/>
                    <a:cs typeface="Times New Roman" panose="02020603050405020304" pitchFamily="18" charset="0"/>
                  </a:rPr>
                  <a:t>洛仑兹单位，而中间两条差</a:t>
                </a:r>
                <a:r>
                  <a:rPr lang="en-US" altLang="zh-CN" sz="2000" dirty="0">
                    <a:latin typeface="Times New Roman" panose="02020603050405020304" pitchFamily="18" charset="0"/>
                    <a:cs typeface="Times New Roman" panose="02020603050405020304" pitchFamily="18" charset="0"/>
                  </a:rPr>
                  <a:t>4/3</a:t>
                </a:r>
                <a:r>
                  <a:rPr lang="zh-CN" altLang="en-US" sz="2000" dirty="0">
                    <a:latin typeface="Times New Roman" panose="02020603050405020304" pitchFamily="18" charset="0"/>
                    <a:cs typeface="Times New Roman" panose="02020603050405020304" pitchFamily="18" charset="0"/>
                  </a:rPr>
                  <a:t>洛仑兹单位；</a:t>
                </a:r>
                <a:r>
                  <a:rPr lang="en-US" altLang="zh-CN" sz="2000" dirty="0">
                    <a:latin typeface="Times New Roman" panose="02020603050405020304" pitchFamily="18" charset="0"/>
                    <a:cs typeface="Times New Roman" panose="02020603050405020304" pitchFamily="18" charset="0"/>
                  </a:rPr>
                  <a:t>5890Å</a:t>
                </a:r>
                <a:r>
                  <a:rPr lang="zh-CN" altLang="en-US" sz="2000" dirty="0">
                    <a:latin typeface="Times New Roman" panose="02020603050405020304" pitchFamily="18" charset="0"/>
                    <a:cs typeface="Times New Roman" panose="02020603050405020304" pitchFamily="18" charset="0"/>
                  </a:rPr>
                  <a:t>谱线分裂为六条，相邻两谱线之频率差都为</a:t>
                </a:r>
                <a:r>
                  <a:rPr lang="en-US" altLang="zh-CN" sz="2000" dirty="0">
                    <a:latin typeface="Times New Roman" panose="02020603050405020304" pitchFamily="18" charset="0"/>
                    <a:cs typeface="Times New Roman" panose="02020603050405020304" pitchFamily="18" charset="0"/>
                  </a:rPr>
                  <a:t>2/3</a:t>
                </a:r>
                <a:r>
                  <a:rPr lang="zh-CN" altLang="en-US" sz="2000" dirty="0">
                    <a:latin typeface="Times New Roman" panose="02020603050405020304" pitchFamily="18" charset="0"/>
                    <a:cs typeface="Times New Roman" panose="02020603050405020304" pitchFamily="18" charset="0"/>
                  </a:rPr>
                  <a:t>洛仑兹单位，分裂后原谱线位置上都不再出现谱线。</a:t>
                </a:r>
              </a:p>
              <a:p>
                <a:pPr>
                  <a:spcAft>
                    <a:spcPts val="600"/>
                  </a:spcAft>
                </a:pPr>
                <a:r>
                  <a:rPr lang="zh-CN" altLang="en-US" sz="2000" dirty="0">
                    <a:latin typeface="Times New Roman" panose="02020603050405020304" pitchFamily="18" charset="0"/>
                    <a:cs typeface="Times New Roman" panose="02020603050405020304" pitchFamily="18" charset="0"/>
                  </a:rPr>
                  <a:t>偏振情况与正常塞曼效应类同。 </a:t>
                </a:r>
                <a14:m>
                  <m:oMath xmlns:m="http://schemas.openxmlformats.org/officeDocument/2006/math">
                    <m:r>
                      <a:rPr lang="zh-CN" altLang="en-US" sz="2000" i="1" dirty="0">
                        <a:solidFill>
                          <a:schemeClr val="hlink"/>
                        </a:solidFill>
                        <a:latin typeface="Cambria Math" panose="02040503050406030204" pitchFamily="18" charset="0"/>
                      </a:rPr>
                      <m:t>△</m:t>
                    </m:r>
                    <m:sSub>
                      <m:sSubPr>
                        <m:ctrlPr>
                          <a:rPr lang="en-US" altLang="zh-CN" sz="2000" i="1" dirty="0">
                            <a:solidFill>
                              <a:schemeClr val="hlink"/>
                            </a:solidFill>
                            <a:latin typeface="Cambria Math" panose="02040503050406030204" pitchFamily="18" charset="0"/>
                          </a:rPr>
                        </m:ctrlPr>
                      </m:sSubPr>
                      <m:e>
                        <m:r>
                          <a:rPr lang="en-US" altLang="zh-CN" sz="2000" i="1" dirty="0">
                            <a:solidFill>
                              <a:schemeClr val="hlink"/>
                            </a:solidFill>
                            <a:latin typeface="Cambria Math" panose="02040503050406030204" pitchFamily="18" charset="0"/>
                          </a:rPr>
                          <m:t>𝑀</m:t>
                        </m:r>
                      </m:e>
                      <m:sub>
                        <m:r>
                          <a:rPr lang="en-US" altLang="zh-CN" sz="2000" i="1" dirty="0">
                            <a:solidFill>
                              <a:schemeClr val="hlink"/>
                            </a:solidFill>
                            <a:latin typeface="Cambria Math" panose="02040503050406030204" pitchFamily="18" charset="0"/>
                          </a:rPr>
                          <m:t>𝐽</m:t>
                        </m:r>
                      </m:sub>
                    </m:sSub>
                    <m:r>
                      <a:rPr lang="en-US" altLang="zh-CN" sz="2000" i="1" dirty="0">
                        <a:solidFill>
                          <a:schemeClr val="hlink"/>
                        </a:solidFill>
                        <a:latin typeface="Cambria Math" panose="02040503050406030204" pitchFamily="18" charset="0"/>
                      </a:rPr>
                      <m:t>=</m:t>
                    </m:r>
                    <m:r>
                      <a:rPr lang="en-US" altLang="en-US" sz="2000" i="1" dirty="0">
                        <a:solidFill>
                          <a:schemeClr val="hlink"/>
                        </a:solidFill>
                        <a:latin typeface="Cambria Math" panose="02040503050406030204" pitchFamily="18" charset="0"/>
                      </a:rPr>
                      <m:t>±</m:t>
                    </m:r>
                    <m:r>
                      <a:rPr lang="en-US" altLang="zh-CN" sz="2000" i="1" dirty="0">
                        <a:solidFill>
                          <a:schemeClr val="hlink"/>
                        </a:solidFill>
                        <a:latin typeface="Cambria Math" panose="02040503050406030204" pitchFamily="18" charset="0"/>
                      </a:rPr>
                      <m:t>1</m:t>
                    </m:r>
                  </m:oMath>
                </a14:m>
                <a:r>
                  <a:rPr lang="zh-CN" altLang="en-US" sz="2000" dirty="0">
                    <a:latin typeface="Times New Roman" panose="02020603050405020304" pitchFamily="18" charset="0"/>
                    <a:cs typeface="Times New Roman" panose="02020603050405020304" pitchFamily="18" charset="0"/>
                  </a:rPr>
                  <a:t>时给出</a:t>
                </a:r>
                <a:r>
                  <a:rPr lang="en-US" altLang="zh-CN" sz="2000" dirty="0">
                    <a:latin typeface="Times New Roman" panose="02020603050405020304" pitchFamily="18" charset="0"/>
                    <a:cs typeface="Times New Roman" panose="02020603050405020304" pitchFamily="18" charset="0"/>
                  </a:rPr>
                  <a:t>σ</a:t>
                </a:r>
                <a:r>
                  <a:rPr lang="zh-CN" altLang="en-US" sz="2000" dirty="0">
                    <a:latin typeface="Times New Roman" panose="02020603050405020304" pitchFamily="18" charset="0"/>
                    <a:cs typeface="Times New Roman" panose="02020603050405020304" pitchFamily="18" charset="0"/>
                  </a:rPr>
                  <a:t>偏振， </a:t>
                </a:r>
                <a14:m>
                  <m:oMath xmlns:m="http://schemas.openxmlformats.org/officeDocument/2006/math">
                    <m:r>
                      <a:rPr lang="zh-CN" altLang="en-US" sz="2000" i="1" dirty="0">
                        <a:solidFill>
                          <a:schemeClr val="hlink"/>
                        </a:solidFill>
                        <a:latin typeface="Cambria Math" panose="02040503050406030204" pitchFamily="18" charset="0"/>
                      </a:rPr>
                      <m:t>△</m:t>
                    </m:r>
                    <m:sSub>
                      <m:sSubPr>
                        <m:ctrlPr>
                          <a:rPr lang="en-US" altLang="zh-CN" sz="2000" i="1" dirty="0">
                            <a:solidFill>
                              <a:schemeClr val="hlink"/>
                            </a:solidFill>
                            <a:latin typeface="Cambria Math" panose="02040503050406030204" pitchFamily="18" charset="0"/>
                          </a:rPr>
                        </m:ctrlPr>
                      </m:sSubPr>
                      <m:e>
                        <m:r>
                          <a:rPr lang="en-US" altLang="zh-CN" sz="2000" i="1" dirty="0">
                            <a:solidFill>
                              <a:schemeClr val="hlink"/>
                            </a:solidFill>
                            <a:latin typeface="Cambria Math" panose="02040503050406030204" pitchFamily="18" charset="0"/>
                          </a:rPr>
                          <m:t>𝑀</m:t>
                        </m:r>
                      </m:e>
                      <m:sub>
                        <m:r>
                          <a:rPr lang="en-US" altLang="zh-CN" sz="2000" i="1" dirty="0">
                            <a:solidFill>
                              <a:schemeClr val="hlink"/>
                            </a:solidFill>
                            <a:latin typeface="Cambria Math" panose="02040503050406030204" pitchFamily="18" charset="0"/>
                          </a:rPr>
                          <m:t>𝐽</m:t>
                        </m:r>
                      </m:sub>
                    </m:sSub>
                    <m:r>
                      <a:rPr lang="en-US" altLang="zh-CN" sz="2000" i="1" dirty="0">
                        <a:solidFill>
                          <a:schemeClr val="hlink"/>
                        </a:solidFill>
                        <a:latin typeface="Cambria Math" panose="02040503050406030204" pitchFamily="18" charset="0"/>
                      </a:rPr>
                      <m:t>=</m:t>
                    </m:r>
                    <m:r>
                      <a:rPr lang="en-US" altLang="en-US" sz="2000" i="1" dirty="0">
                        <a:solidFill>
                          <a:schemeClr val="hlink"/>
                        </a:solidFill>
                        <a:latin typeface="Cambria Math" panose="02040503050406030204" pitchFamily="18" charset="0"/>
                      </a:rPr>
                      <m:t>0</m:t>
                    </m:r>
                  </m:oMath>
                </a14:m>
                <a:r>
                  <a:rPr lang="zh-CN" altLang="en-US" sz="2000" dirty="0">
                    <a:latin typeface="Times New Roman" panose="02020603050405020304" pitchFamily="18" charset="0"/>
                    <a:cs typeface="Times New Roman" panose="02020603050405020304" pitchFamily="18" charset="0"/>
                  </a:rPr>
                  <a:t>时给出</a:t>
                </a:r>
                <a:r>
                  <a:rPr lang="el-GR" altLang="zh-CN" sz="2000" dirty="0">
                    <a:latin typeface="Times New Roman" panose="02020603050405020304" pitchFamily="18" charset="0"/>
                    <a:cs typeface="Times New Roman" panose="02020603050405020304" pitchFamily="18" charset="0"/>
                  </a:rPr>
                  <a:t>π</a:t>
                </a:r>
                <a:r>
                  <a:rPr lang="zh-CN" altLang="en-US" sz="2000" dirty="0">
                    <a:latin typeface="Times New Roman" panose="02020603050405020304" pitchFamily="18" charset="0"/>
                    <a:cs typeface="Times New Roman" panose="02020603050405020304" pitchFamily="18" charset="0"/>
                  </a:rPr>
                  <a:t>偏振。在垂直磁场方向，能观察到</a:t>
                </a:r>
                <a:r>
                  <a:rPr lang="en-US" altLang="zh-CN" sz="2000" dirty="0">
                    <a:latin typeface="Times New Roman" panose="02020603050405020304" pitchFamily="18" charset="0"/>
                    <a:cs typeface="Times New Roman" panose="02020603050405020304" pitchFamily="18" charset="0"/>
                  </a:rPr>
                  <a:t>σ</a:t>
                </a:r>
                <a:r>
                  <a:rPr lang="zh-CN" altLang="en-US" sz="2000" dirty="0">
                    <a:latin typeface="Times New Roman" panose="02020603050405020304" pitchFamily="18" charset="0"/>
                    <a:cs typeface="Times New Roman" panose="02020603050405020304" pitchFamily="18" charset="0"/>
                  </a:rPr>
                  <a:t>及</a:t>
                </a:r>
                <a:r>
                  <a:rPr lang="el-GR" altLang="zh-CN" sz="2000" dirty="0">
                    <a:latin typeface="Times New Roman" panose="02020603050405020304" pitchFamily="18" charset="0"/>
                    <a:cs typeface="Times New Roman" panose="02020603050405020304" pitchFamily="18" charset="0"/>
                  </a:rPr>
                  <a:t>π</a:t>
                </a:r>
                <a:r>
                  <a:rPr lang="zh-CN" altLang="en-US" sz="2000" dirty="0">
                    <a:latin typeface="Times New Roman" panose="02020603050405020304" pitchFamily="18" charset="0"/>
                    <a:cs typeface="Times New Roman" panose="02020603050405020304" pitchFamily="18" charset="0"/>
                  </a:rPr>
                  <a:t> 偏振，都呈线偏振。</a:t>
                </a:r>
              </a:p>
              <a:p>
                <a:pPr>
                  <a:spcAft>
                    <a:spcPts val="600"/>
                  </a:spcAft>
                </a:pPr>
                <a:endParaRPr lang="zh-CN" altLang="en-US" sz="2000" dirty="0">
                  <a:latin typeface="Times New Roman" panose="02020603050405020304" pitchFamily="18" charset="0"/>
                  <a:cs typeface="Times New Roman" panose="02020603050405020304" pitchFamily="18" charset="0"/>
                </a:endParaRPr>
              </a:p>
            </p:txBody>
          </p:sp>
        </mc:Choice>
        <mc:Fallback>
          <p:sp>
            <p:nvSpPr>
              <p:cNvPr id="7" name="内容占位符 2"/>
              <p:cNvSpPr>
                <a:spLocks noGrp="1" noRot="1" noChangeAspect="1" noMove="1" noResize="1" noEditPoints="1" noAdjustHandles="1" noChangeArrowheads="1" noChangeShapeType="1" noTextEdit="1"/>
              </p:cNvSpPr>
              <p:nvPr>
                <p:ph idx="1"/>
              </p:nvPr>
            </p:nvSpPr>
            <p:spPr>
              <a:xfrm>
                <a:off x="251520" y="3068960"/>
                <a:ext cx="8229600" cy="2304256"/>
              </a:xfrm>
              <a:blipFill rotWithShape="0">
                <a:blip r:embed="rId7"/>
                <a:stretch>
                  <a:fillRect t="-2116" r="-3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85040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28706" name="Group 2"/>
          <p:cNvGrpSpPr>
            <a:grpSpLocks/>
          </p:cNvGrpSpPr>
          <p:nvPr/>
        </p:nvGrpSpPr>
        <p:grpSpPr bwMode="auto">
          <a:xfrm>
            <a:off x="762000" y="5035550"/>
            <a:ext cx="1371600" cy="312738"/>
            <a:chOff x="0" y="3172"/>
            <a:chExt cx="864" cy="197"/>
          </a:xfrm>
        </p:grpSpPr>
        <p:graphicFrame>
          <p:nvGraphicFramePr>
            <p:cNvPr id="82957"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335908" name="剪辑" r:id="rId3" imgW="4878388" imgH="3495675" progId="">
                    <p:embed/>
                  </p:oleObj>
                </mc:Choice>
                <mc:Fallback>
                  <p:oleObj name="剪辑" r:id="rId3" imgW="4878388" imgH="349567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8"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2959"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28710"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1" name="Text Box 7"/>
          <p:cNvSpPr txBox="1">
            <a:spLocks noChangeArrowheads="1"/>
          </p:cNvSpPr>
          <p:nvPr/>
        </p:nvSpPr>
        <p:spPr bwMode="auto">
          <a:xfrm>
            <a:off x="762000" y="374808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328712"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3" name="Text Box 9"/>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pic>
        <p:nvPicPr>
          <p:cNvPr id="328714" name="Picture 10"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733800"/>
            <a:ext cx="228600" cy="2286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328715"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28716" name="Group 12"/>
          <p:cNvGrpSpPr>
            <a:grpSpLocks/>
          </p:cNvGrpSpPr>
          <p:nvPr/>
        </p:nvGrpSpPr>
        <p:grpSpPr bwMode="auto">
          <a:xfrm>
            <a:off x="1524000" y="3962400"/>
            <a:ext cx="304800" cy="1143000"/>
            <a:chOff x="528" y="2400"/>
            <a:chExt cx="152" cy="816"/>
          </a:xfrm>
        </p:grpSpPr>
        <p:sp>
          <p:nvSpPr>
            <p:cNvPr id="82955" name="Freeform 13"/>
            <p:cNvSpPr>
              <a:spLocks/>
            </p:cNvSpPr>
            <p:nvPr/>
          </p:nvSpPr>
          <p:spPr bwMode="auto">
            <a:xfrm>
              <a:off x="528" y="2448"/>
              <a:ext cx="152" cy="768"/>
            </a:xfrm>
            <a:custGeom>
              <a:avLst/>
              <a:gdLst>
                <a:gd name="T0" fmla="*/ 33 w 256"/>
                <a:gd name="T1" fmla="*/ 768 h 864"/>
                <a:gd name="T2" fmla="*/ 5 w 256"/>
                <a:gd name="T3" fmla="*/ 683 h 864"/>
                <a:gd name="T4" fmla="*/ 62 w 256"/>
                <a:gd name="T5" fmla="*/ 640 h 864"/>
                <a:gd name="T6" fmla="*/ 33 w 256"/>
                <a:gd name="T7" fmla="*/ 512 h 864"/>
                <a:gd name="T8" fmla="*/ 90 w 256"/>
                <a:gd name="T9" fmla="*/ 512 h 864"/>
                <a:gd name="T10" fmla="*/ 90 w 256"/>
                <a:gd name="T11" fmla="*/ 469 h 864"/>
                <a:gd name="T12" fmla="*/ 62 w 256"/>
                <a:gd name="T13" fmla="*/ 384 h 864"/>
                <a:gd name="T14" fmla="*/ 119 w 256"/>
                <a:gd name="T15" fmla="*/ 341 h 864"/>
                <a:gd name="T16" fmla="*/ 90 w 256"/>
                <a:gd name="T17" fmla="*/ 256 h 864"/>
                <a:gd name="T18" fmla="*/ 147 w 256"/>
                <a:gd name="T19" fmla="*/ 213 h 864"/>
                <a:gd name="T20" fmla="*/ 119 w 256"/>
                <a:gd name="T21" fmla="*/ 128 h 864"/>
                <a:gd name="T22" fmla="*/ 147 w 256"/>
                <a:gd name="T23" fmla="*/ 85 h 864"/>
                <a:gd name="T24" fmla="*/ 9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6" name="Line 14"/>
            <p:cNvSpPr>
              <a:spLocks noChangeShapeType="1"/>
            </p:cNvSpPr>
            <p:nvPr/>
          </p:nvSpPr>
          <p:spPr bwMode="auto">
            <a:xfrm flipV="1">
              <a:off x="624" y="2400"/>
              <a:ext cx="0" cy="48"/>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613174705"/>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8715"/>
                                        </p:tgtEl>
                                        <p:attrNameLst>
                                          <p:attrName>style.visibility</p:attrName>
                                        </p:attrNameLst>
                                      </p:cBhvr>
                                      <p:to>
                                        <p:strVal val="visible"/>
                                      </p:to>
                                    </p:set>
                                    <p:anim calcmode="lin" valueType="num">
                                      <p:cBhvr additive="base">
                                        <p:cTn id="7" dur="500" fill="hold"/>
                                        <p:tgtEl>
                                          <p:spTgt spid="328715"/>
                                        </p:tgtEl>
                                        <p:attrNameLst>
                                          <p:attrName>ppt_x</p:attrName>
                                        </p:attrNameLst>
                                      </p:cBhvr>
                                      <p:tavLst>
                                        <p:tav tm="0">
                                          <p:val>
                                            <p:strVal val="#ppt_x"/>
                                          </p:val>
                                        </p:tav>
                                        <p:tav tm="100000">
                                          <p:val>
                                            <p:strVal val="#ppt_x"/>
                                          </p:val>
                                        </p:tav>
                                      </p:tavLst>
                                    </p:anim>
                                    <p:anim calcmode="lin" valueType="num">
                                      <p:cBhvr additive="base">
                                        <p:cTn id="8" dur="500" fill="hold"/>
                                        <p:tgtEl>
                                          <p:spTgt spid="32871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328710"/>
                                        </p:tgtEl>
                                        <p:attrNameLst>
                                          <p:attrName>style.visibility</p:attrName>
                                        </p:attrNameLst>
                                      </p:cBhvr>
                                      <p:to>
                                        <p:strVal val="visible"/>
                                      </p:to>
                                    </p:set>
                                    <p:anim calcmode="lin" valueType="num">
                                      <p:cBhvr>
                                        <p:cTn id="12" dur="500" fill="hold"/>
                                        <p:tgtEl>
                                          <p:spTgt spid="328710"/>
                                        </p:tgtEl>
                                        <p:attrNameLst>
                                          <p:attrName>ppt_x</p:attrName>
                                        </p:attrNameLst>
                                      </p:cBhvr>
                                      <p:tavLst>
                                        <p:tav tm="0">
                                          <p:val>
                                            <p:strVal val="#ppt_x-#ppt_w/2"/>
                                          </p:val>
                                        </p:tav>
                                        <p:tav tm="100000">
                                          <p:val>
                                            <p:strVal val="#ppt_x"/>
                                          </p:val>
                                        </p:tav>
                                      </p:tavLst>
                                    </p:anim>
                                    <p:anim calcmode="lin" valueType="num">
                                      <p:cBhvr>
                                        <p:cTn id="13" dur="500" fill="hold"/>
                                        <p:tgtEl>
                                          <p:spTgt spid="328710"/>
                                        </p:tgtEl>
                                        <p:attrNameLst>
                                          <p:attrName>ppt_y</p:attrName>
                                        </p:attrNameLst>
                                      </p:cBhvr>
                                      <p:tavLst>
                                        <p:tav tm="0">
                                          <p:val>
                                            <p:strVal val="#ppt_y"/>
                                          </p:val>
                                        </p:tav>
                                        <p:tav tm="100000">
                                          <p:val>
                                            <p:strVal val="#ppt_y"/>
                                          </p:val>
                                        </p:tav>
                                      </p:tavLst>
                                    </p:anim>
                                    <p:anim calcmode="lin" valueType="num">
                                      <p:cBhvr>
                                        <p:cTn id="14" dur="500" fill="hold"/>
                                        <p:tgtEl>
                                          <p:spTgt spid="328710"/>
                                        </p:tgtEl>
                                        <p:attrNameLst>
                                          <p:attrName>ppt_w</p:attrName>
                                        </p:attrNameLst>
                                      </p:cBhvr>
                                      <p:tavLst>
                                        <p:tav tm="0">
                                          <p:val>
                                            <p:fltVal val="0"/>
                                          </p:val>
                                        </p:tav>
                                        <p:tav tm="100000">
                                          <p:val>
                                            <p:strVal val="#ppt_w"/>
                                          </p:val>
                                        </p:tav>
                                      </p:tavLst>
                                    </p:anim>
                                    <p:anim calcmode="lin" valueType="num">
                                      <p:cBhvr>
                                        <p:cTn id="15" dur="500" fill="hold"/>
                                        <p:tgtEl>
                                          <p:spTgt spid="328710"/>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4" presetClass="entr" presetSubtype="32" fill="hold" grpId="0" nodeType="afterEffect">
                                  <p:stCondLst>
                                    <p:cond delay="0"/>
                                  </p:stCondLst>
                                  <p:childTnLst>
                                    <p:set>
                                      <p:cBhvr>
                                        <p:cTn id="18" dur="1" fill="hold">
                                          <p:stCondLst>
                                            <p:cond delay="0"/>
                                          </p:stCondLst>
                                        </p:cTn>
                                        <p:tgtEl>
                                          <p:spTgt spid="328711"/>
                                        </p:tgtEl>
                                        <p:attrNameLst>
                                          <p:attrName>style.visibility</p:attrName>
                                        </p:attrNameLst>
                                      </p:cBhvr>
                                      <p:to>
                                        <p:strVal val="visible"/>
                                      </p:to>
                                    </p:set>
                                    <p:animEffect transition="in" filter="box(out)">
                                      <p:cBhvr>
                                        <p:cTn id="19" dur="500"/>
                                        <p:tgtEl>
                                          <p:spTgt spid="328711"/>
                                        </p:tgtEl>
                                      </p:cBhvr>
                                    </p:animEffect>
                                  </p:childTnLst>
                                </p:cTn>
                              </p:par>
                            </p:childTnLst>
                          </p:cTn>
                        </p:par>
                        <p:par>
                          <p:cTn id="20" fill="hold" nodeType="afterGroup">
                            <p:stCondLst>
                              <p:cond delay="1500"/>
                            </p:stCondLst>
                            <p:childTnLst>
                              <p:par>
                                <p:cTn id="21" presetID="17" presetClass="entr" presetSubtype="8" fill="hold" grpId="0" nodeType="afterEffect">
                                  <p:stCondLst>
                                    <p:cond delay="1000"/>
                                  </p:stCondLst>
                                  <p:childTnLst>
                                    <p:set>
                                      <p:cBhvr>
                                        <p:cTn id="22" dur="1" fill="hold">
                                          <p:stCondLst>
                                            <p:cond delay="0"/>
                                          </p:stCondLst>
                                        </p:cTn>
                                        <p:tgtEl>
                                          <p:spTgt spid="328712"/>
                                        </p:tgtEl>
                                        <p:attrNameLst>
                                          <p:attrName>style.visibility</p:attrName>
                                        </p:attrNameLst>
                                      </p:cBhvr>
                                      <p:to>
                                        <p:strVal val="visible"/>
                                      </p:to>
                                    </p:set>
                                    <p:anim calcmode="lin" valueType="num">
                                      <p:cBhvr>
                                        <p:cTn id="23" dur="500" fill="hold"/>
                                        <p:tgtEl>
                                          <p:spTgt spid="328712"/>
                                        </p:tgtEl>
                                        <p:attrNameLst>
                                          <p:attrName>ppt_x</p:attrName>
                                        </p:attrNameLst>
                                      </p:cBhvr>
                                      <p:tavLst>
                                        <p:tav tm="0">
                                          <p:val>
                                            <p:strVal val="#ppt_x-#ppt_w/2"/>
                                          </p:val>
                                        </p:tav>
                                        <p:tav tm="100000">
                                          <p:val>
                                            <p:strVal val="#ppt_x"/>
                                          </p:val>
                                        </p:tav>
                                      </p:tavLst>
                                    </p:anim>
                                    <p:anim calcmode="lin" valueType="num">
                                      <p:cBhvr>
                                        <p:cTn id="24" dur="500" fill="hold"/>
                                        <p:tgtEl>
                                          <p:spTgt spid="328712"/>
                                        </p:tgtEl>
                                        <p:attrNameLst>
                                          <p:attrName>ppt_y</p:attrName>
                                        </p:attrNameLst>
                                      </p:cBhvr>
                                      <p:tavLst>
                                        <p:tav tm="0">
                                          <p:val>
                                            <p:strVal val="#ppt_y"/>
                                          </p:val>
                                        </p:tav>
                                        <p:tav tm="100000">
                                          <p:val>
                                            <p:strVal val="#ppt_y"/>
                                          </p:val>
                                        </p:tav>
                                      </p:tavLst>
                                    </p:anim>
                                    <p:anim calcmode="lin" valueType="num">
                                      <p:cBhvr>
                                        <p:cTn id="25" dur="500" fill="hold"/>
                                        <p:tgtEl>
                                          <p:spTgt spid="328712"/>
                                        </p:tgtEl>
                                        <p:attrNameLst>
                                          <p:attrName>ppt_w</p:attrName>
                                        </p:attrNameLst>
                                      </p:cBhvr>
                                      <p:tavLst>
                                        <p:tav tm="0">
                                          <p:val>
                                            <p:fltVal val="0"/>
                                          </p:val>
                                        </p:tav>
                                        <p:tav tm="100000">
                                          <p:val>
                                            <p:strVal val="#ppt_w"/>
                                          </p:val>
                                        </p:tav>
                                      </p:tavLst>
                                    </p:anim>
                                    <p:anim calcmode="lin" valueType="num">
                                      <p:cBhvr>
                                        <p:cTn id="26" dur="500" fill="hold"/>
                                        <p:tgtEl>
                                          <p:spTgt spid="328712"/>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000"/>
                            </p:stCondLst>
                            <p:childTnLst>
                              <p:par>
                                <p:cTn id="28" presetID="4" presetClass="entr" presetSubtype="32" fill="hold" grpId="0" nodeType="afterEffect">
                                  <p:stCondLst>
                                    <p:cond delay="0"/>
                                  </p:stCondLst>
                                  <p:childTnLst>
                                    <p:set>
                                      <p:cBhvr>
                                        <p:cTn id="29" dur="1" fill="hold">
                                          <p:stCondLst>
                                            <p:cond delay="0"/>
                                          </p:stCondLst>
                                        </p:cTn>
                                        <p:tgtEl>
                                          <p:spTgt spid="328713"/>
                                        </p:tgtEl>
                                        <p:attrNameLst>
                                          <p:attrName>style.visibility</p:attrName>
                                        </p:attrNameLst>
                                      </p:cBhvr>
                                      <p:to>
                                        <p:strVal val="visible"/>
                                      </p:to>
                                    </p:set>
                                    <p:animEffect transition="in" filter="box(out)">
                                      <p:cBhvr>
                                        <p:cTn id="30" dur="500"/>
                                        <p:tgtEl>
                                          <p:spTgt spid="328713"/>
                                        </p:tgtEl>
                                      </p:cBhvr>
                                    </p:animEffect>
                                  </p:childTnLst>
                                </p:cTn>
                              </p:par>
                            </p:childTnLst>
                          </p:cTn>
                        </p:par>
                        <p:par>
                          <p:cTn id="31" fill="hold" nodeType="afterGroup">
                            <p:stCondLst>
                              <p:cond delay="3500"/>
                            </p:stCondLst>
                            <p:childTnLst>
                              <p:par>
                                <p:cTn id="32" presetID="4" presetClass="entr" presetSubtype="16" fill="hold" nodeType="afterEffect">
                                  <p:stCondLst>
                                    <p:cond delay="1000"/>
                                  </p:stCondLst>
                                  <p:childTnLst>
                                    <p:set>
                                      <p:cBhvr>
                                        <p:cTn id="33" dur="1" fill="hold">
                                          <p:stCondLst>
                                            <p:cond delay="0"/>
                                          </p:stCondLst>
                                        </p:cTn>
                                        <p:tgtEl>
                                          <p:spTgt spid="328714"/>
                                        </p:tgtEl>
                                        <p:attrNameLst>
                                          <p:attrName>style.visibility</p:attrName>
                                        </p:attrNameLst>
                                      </p:cBhvr>
                                      <p:to>
                                        <p:strVal val="visible"/>
                                      </p:to>
                                    </p:set>
                                    <p:animEffect transition="in" filter="box(in)">
                                      <p:cBhvr>
                                        <p:cTn id="34" dur="500"/>
                                        <p:tgtEl>
                                          <p:spTgt spid="3287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nodeType="clickEffect">
                                  <p:stCondLst>
                                    <p:cond delay="0"/>
                                  </p:stCondLst>
                                  <p:childTnLst>
                                    <p:set>
                                      <p:cBhvr>
                                        <p:cTn id="38" dur="1" fill="hold">
                                          <p:stCondLst>
                                            <p:cond delay="0"/>
                                          </p:stCondLst>
                                        </p:cTn>
                                        <p:tgtEl>
                                          <p:spTgt spid="328706"/>
                                        </p:tgtEl>
                                        <p:attrNameLst>
                                          <p:attrName>style.visibility</p:attrName>
                                        </p:attrNameLst>
                                      </p:cBhvr>
                                      <p:to>
                                        <p:strVal val="visible"/>
                                      </p:to>
                                    </p:set>
                                    <p:animEffect transition="in" filter="barn(outVertical)">
                                      <p:cBhvr>
                                        <p:cTn id="39" dur="500"/>
                                        <p:tgtEl>
                                          <p:spTgt spid="328706"/>
                                        </p:tgtEl>
                                      </p:cBhvr>
                                    </p:animEffect>
                                  </p:childTnLst>
                                </p:cTn>
                              </p:par>
                            </p:childTnLst>
                          </p:cTn>
                        </p:par>
                        <p:par>
                          <p:cTn id="40" fill="hold" nodeType="afterGroup">
                            <p:stCondLst>
                              <p:cond delay="500"/>
                            </p:stCondLst>
                            <p:childTnLst>
                              <p:par>
                                <p:cTn id="41" presetID="17" presetClass="entr" presetSubtype="4" fill="hold" nodeType="afterEffect">
                                  <p:stCondLst>
                                    <p:cond delay="0"/>
                                  </p:stCondLst>
                                  <p:childTnLst>
                                    <p:set>
                                      <p:cBhvr>
                                        <p:cTn id="42" dur="1" fill="hold">
                                          <p:stCondLst>
                                            <p:cond delay="0"/>
                                          </p:stCondLst>
                                        </p:cTn>
                                        <p:tgtEl>
                                          <p:spTgt spid="328716"/>
                                        </p:tgtEl>
                                        <p:attrNameLst>
                                          <p:attrName>style.visibility</p:attrName>
                                        </p:attrNameLst>
                                      </p:cBhvr>
                                      <p:to>
                                        <p:strVal val="visible"/>
                                      </p:to>
                                    </p:set>
                                    <p:anim calcmode="lin" valueType="num">
                                      <p:cBhvr>
                                        <p:cTn id="43" dur="500" fill="hold"/>
                                        <p:tgtEl>
                                          <p:spTgt spid="328716"/>
                                        </p:tgtEl>
                                        <p:attrNameLst>
                                          <p:attrName>ppt_x</p:attrName>
                                        </p:attrNameLst>
                                      </p:cBhvr>
                                      <p:tavLst>
                                        <p:tav tm="0">
                                          <p:val>
                                            <p:strVal val="#ppt_x"/>
                                          </p:val>
                                        </p:tav>
                                        <p:tav tm="100000">
                                          <p:val>
                                            <p:strVal val="#ppt_x"/>
                                          </p:val>
                                        </p:tav>
                                      </p:tavLst>
                                    </p:anim>
                                    <p:anim calcmode="lin" valueType="num">
                                      <p:cBhvr>
                                        <p:cTn id="44" dur="500" fill="hold"/>
                                        <p:tgtEl>
                                          <p:spTgt spid="328716"/>
                                        </p:tgtEl>
                                        <p:attrNameLst>
                                          <p:attrName>ppt_y</p:attrName>
                                        </p:attrNameLst>
                                      </p:cBhvr>
                                      <p:tavLst>
                                        <p:tav tm="0">
                                          <p:val>
                                            <p:strVal val="#ppt_y+#ppt_h/2"/>
                                          </p:val>
                                        </p:tav>
                                        <p:tav tm="100000">
                                          <p:val>
                                            <p:strVal val="#ppt_y"/>
                                          </p:val>
                                        </p:tav>
                                      </p:tavLst>
                                    </p:anim>
                                    <p:anim calcmode="lin" valueType="num">
                                      <p:cBhvr>
                                        <p:cTn id="45" dur="500" fill="hold"/>
                                        <p:tgtEl>
                                          <p:spTgt spid="328716"/>
                                        </p:tgtEl>
                                        <p:attrNameLst>
                                          <p:attrName>ppt_w</p:attrName>
                                        </p:attrNameLst>
                                      </p:cBhvr>
                                      <p:tavLst>
                                        <p:tav tm="0">
                                          <p:val>
                                            <p:strVal val="#ppt_w"/>
                                          </p:val>
                                        </p:tav>
                                        <p:tav tm="100000">
                                          <p:val>
                                            <p:strVal val="#ppt_w"/>
                                          </p:val>
                                        </p:tav>
                                      </p:tavLst>
                                    </p:anim>
                                    <p:anim calcmode="lin" valueType="num">
                                      <p:cBhvr>
                                        <p:cTn id="46" dur="500" fill="hold"/>
                                        <p:tgtEl>
                                          <p:spTgt spid="3287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0" grpId="0" animBg="1"/>
      <p:bldP spid="328711" grpId="0" autoUpdateAnimBg="0"/>
      <p:bldP spid="328712" grpId="0" animBg="1"/>
      <p:bldP spid="328713" grpId="0" autoUpdateAnimBg="0"/>
      <p:bldP spid="32871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83971" name="Group 2"/>
          <p:cNvGrpSpPr>
            <a:grpSpLocks/>
          </p:cNvGrpSpPr>
          <p:nvPr/>
        </p:nvGrpSpPr>
        <p:grpSpPr bwMode="auto">
          <a:xfrm>
            <a:off x="762000" y="5035550"/>
            <a:ext cx="1371600" cy="312738"/>
            <a:chOff x="0" y="3172"/>
            <a:chExt cx="864" cy="197"/>
          </a:xfrm>
        </p:grpSpPr>
        <p:graphicFrame>
          <p:nvGraphicFramePr>
            <p:cNvPr id="83981"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336932" name="剪辑" r:id="rId3" imgW="4878388" imgH="3495675" progId="">
                    <p:embed/>
                  </p:oleObj>
                </mc:Choice>
                <mc:Fallback>
                  <p:oleObj name="剪辑" r:id="rId3" imgW="4878388" imgH="349567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82"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3983"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83972"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3" name="Text Box 7"/>
          <p:cNvSpPr txBox="1">
            <a:spLocks noChangeArrowheads="1"/>
          </p:cNvSpPr>
          <p:nvPr/>
        </p:nvSpPr>
        <p:spPr bwMode="auto">
          <a:xfrm>
            <a:off x="762000" y="3748088"/>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S</a:t>
            </a:r>
            <a:endParaRPr lang="en-US" altLang="zh-CN" sz="2000" b="1">
              <a:solidFill>
                <a:schemeClr val="bg2"/>
              </a:solidFill>
              <a:latin typeface="Times New Roman" panose="02020603050405020304" pitchFamily="18" charset="0"/>
            </a:endParaRPr>
          </a:p>
        </p:txBody>
      </p:sp>
      <p:sp>
        <p:nvSpPr>
          <p:cNvPr id="83974"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5" name="Text Box 9"/>
          <p:cNvSpPr txBox="1">
            <a:spLocks noChangeArrowheads="1"/>
          </p:cNvSpPr>
          <p:nvPr/>
        </p:nvSpPr>
        <p:spPr bwMode="auto">
          <a:xfrm>
            <a:off x="762000" y="1752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P</a:t>
            </a:r>
            <a:endParaRPr lang="en-US" altLang="zh-CN" sz="2000" b="1">
              <a:solidFill>
                <a:schemeClr val="bg2"/>
              </a:solidFill>
              <a:latin typeface="Times New Roman" panose="02020603050405020304" pitchFamily="18" charset="0"/>
            </a:endParaRPr>
          </a:p>
        </p:txBody>
      </p:sp>
      <p:sp>
        <p:nvSpPr>
          <p:cNvPr id="83976" name="Freeform 10"/>
          <p:cNvSpPr>
            <a:spLocks/>
          </p:cNvSpPr>
          <p:nvPr/>
        </p:nvSpPr>
        <p:spPr bwMode="auto">
          <a:xfrm>
            <a:off x="1435100" y="4038600"/>
            <a:ext cx="406400" cy="1066800"/>
          </a:xfrm>
          <a:custGeom>
            <a:avLst/>
            <a:gdLst>
              <a:gd name="T0" fmla="*/ 88900 w 256"/>
              <a:gd name="T1" fmla="*/ 1066800 h 864"/>
              <a:gd name="T2" fmla="*/ 12700 w 256"/>
              <a:gd name="T3" fmla="*/ 948267 h 864"/>
              <a:gd name="T4" fmla="*/ 165100 w 256"/>
              <a:gd name="T5" fmla="*/ 889000 h 864"/>
              <a:gd name="T6" fmla="*/ 88900 w 256"/>
              <a:gd name="T7" fmla="*/ 711200 h 864"/>
              <a:gd name="T8" fmla="*/ 241300 w 256"/>
              <a:gd name="T9" fmla="*/ 711200 h 864"/>
              <a:gd name="T10" fmla="*/ 241300 w 256"/>
              <a:gd name="T11" fmla="*/ 651933 h 864"/>
              <a:gd name="T12" fmla="*/ 165100 w 256"/>
              <a:gd name="T13" fmla="*/ 533400 h 864"/>
              <a:gd name="T14" fmla="*/ 317500 w 256"/>
              <a:gd name="T15" fmla="*/ 474133 h 864"/>
              <a:gd name="T16" fmla="*/ 241300 w 256"/>
              <a:gd name="T17" fmla="*/ 355600 h 864"/>
              <a:gd name="T18" fmla="*/ 393700 w 256"/>
              <a:gd name="T19" fmla="*/ 296333 h 864"/>
              <a:gd name="T20" fmla="*/ 317500 w 256"/>
              <a:gd name="T21" fmla="*/ 177800 h 864"/>
              <a:gd name="T22" fmla="*/ 393700 w 256"/>
              <a:gd name="T23" fmla="*/ 118533 h 864"/>
              <a:gd name="T24" fmla="*/ 24130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7"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p>
        </p:txBody>
      </p:sp>
      <p:grpSp>
        <p:nvGrpSpPr>
          <p:cNvPr id="329740" name="Group 12"/>
          <p:cNvGrpSpPr>
            <a:grpSpLocks/>
          </p:cNvGrpSpPr>
          <p:nvPr/>
        </p:nvGrpSpPr>
        <p:grpSpPr bwMode="auto">
          <a:xfrm>
            <a:off x="1676400" y="1828800"/>
            <a:ext cx="228600" cy="2133600"/>
            <a:chOff x="576" y="1152"/>
            <a:chExt cx="96" cy="1200"/>
          </a:xfrm>
        </p:grpSpPr>
        <p:pic>
          <p:nvPicPr>
            <p:cNvPr id="83979" name="Picture 13"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152"/>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83980" name="Line 14"/>
            <p:cNvSpPr>
              <a:spLocks noChangeShapeType="1"/>
            </p:cNvSpPr>
            <p:nvPr/>
          </p:nvSpPr>
          <p:spPr bwMode="auto">
            <a:xfrm flipV="1">
              <a:off x="624" y="1248"/>
              <a:ext cx="0" cy="110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036218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nodeType="afterEffect">
                                  <p:stCondLst>
                                    <p:cond delay="0"/>
                                  </p:stCondLst>
                                  <p:childTnLst>
                                    <p:set>
                                      <p:cBhvr>
                                        <p:cTn id="6" dur="1" fill="hold">
                                          <p:stCondLst>
                                            <p:cond delay="0"/>
                                          </p:stCondLst>
                                        </p:cTn>
                                        <p:tgtEl>
                                          <p:spTgt spid="329740"/>
                                        </p:tgtEl>
                                        <p:attrNameLst>
                                          <p:attrName>style.visibility</p:attrName>
                                        </p:attrNameLst>
                                      </p:cBhvr>
                                      <p:to>
                                        <p:strVal val="visible"/>
                                      </p:to>
                                    </p:set>
                                    <p:anim calcmode="lin" valueType="num">
                                      <p:cBhvr>
                                        <p:cTn id="7" dur="500" fill="hold"/>
                                        <p:tgtEl>
                                          <p:spTgt spid="329740"/>
                                        </p:tgtEl>
                                        <p:attrNameLst>
                                          <p:attrName>ppt_x</p:attrName>
                                        </p:attrNameLst>
                                      </p:cBhvr>
                                      <p:tavLst>
                                        <p:tav tm="0">
                                          <p:val>
                                            <p:strVal val="#ppt_x"/>
                                          </p:val>
                                        </p:tav>
                                        <p:tav tm="100000">
                                          <p:val>
                                            <p:strVal val="#ppt_x"/>
                                          </p:val>
                                        </p:tav>
                                      </p:tavLst>
                                    </p:anim>
                                    <p:anim calcmode="lin" valueType="num">
                                      <p:cBhvr>
                                        <p:cTn id="8" dur="500" fill="hold"/>
                                        <p:tgtEl>
                                          <p:spTgt spid="329740"/>
                                        </p:tgtEl>
                                        <p:attrNameLst>
                                          <p:attrName>ppt_y</p:attrName>
                                        </p:attrNameLst>
                                      </p:cBhvr>
                                      <p:tavLst>
                                        <p:tav tm="0">
                                          <p:val>
                                            <p:strVal val="#ppt_y+#ppt_h/2"/>
                                          </p:val>
                                        </p:tav>
                                        <p:tav tm="100000">
                                          <p:val>
                                            <p:strVal val="#ppt_y"/>
                                          </p:val>
                                        </p:tav>
                                      </p:tavLst>
                                    </p:anim>
                                    <p:anim calcmode="lin" valueType="num">
                                      <p:cBhvr>
                                        <p:cTn id="9" dur="500" fill="hold"/>
                                        <p:tgtEl>
                                          <p:spTgt spid="329740"/>
                                        </p:tgtEl>
                                        <p:attrNameLst>
                                          <p:attrName>ppt_w</p:attrName>
                                        </p:attrNameLst>
                                      </p:cBhvr>
                                      <p:tavLst>
                                        <p:tav tm="0">
                                          <p:val>
                                            <p:strVal val="#ppt_w"/>
                                          </p:val>
                                        </p:tav>
                                        <p:tav tm="100000">
                                          <p:val>
                                            <p:strVal val="#ppt_w"/>
                                          </p:val>
                                        </p:tav>
                                      </p:tavLst>
                                    </p:anim>
                                    <p:anim calcmode="lin" valueType="num">
                                      <p:cBhvr>
                                        <p:cTn id="10" dur="500" fill="hold"/>
                                        <p:tgtEl>
                                          <p:spTgt spid="3297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4995" name="Line 2"/>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996" name="Text Box 3"/>
          <p:cNvSpPr txBox="1">
            <a:spLocks noChangeArrowheads="1"/>
          </p:cNvSpPr>
          <p:nvPr/>
        </p:nvSpPr>
        <p:spPr bwMode="auto">
          <a:xfrm>
            <a:off x="762000" y="37941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84997" name="Line 4"/>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998" name="Text Box 5"/>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sp>
        <p:nvSpPr>
          <p:cNvPr id="330758" name="Freeform 6"/>
          <p:cNvSpPr>
            <a:spLocks/>
          </p:cNvSpPr>
          <p:nvPr/>
        </p:nvSpPr>
        <p:spPr bwMode="auto">
          <a:xfrm rot="-6156304">
            <a:off x="825500" y="2514600"/>
            <a:ext cx="330200" cy="1066800"/>
          </a:xfrm>
          <a:custGeom>
            <a:avLst/>
            <a:gdLst>
              <a:gd name="T0" fmla="*/ 72231 w 256"/>
              <a:gd name="T1" fmla="*/ 1066800 h 864"/>
              <a:gd name="T2" fmla="*/ 10319 w 256"/>
              <a:gd name="T3" fmla="*/ 948267 h 864"/>
              <a:gd name="T4" fmla="*/ 134144 w 256"/>
              <a:gd name="T5" fmla="*/ 889000 h 864"/>
              <a:gd name="T6" fmla="*/ 72231 w 256"/>
              <a:gd name="T7" fmla="*/ 711200 h 864"/>
              <a:gd name="T8" fmla="*/ 196056 w 256"/>
              <a:gd name="T9" fmla="*/ 711200 h 864"/>
              <a:gd name="T10" fmla="*/ 196056 w 256"/>
              <a:gd name="T11" fmla="*/ 651933 h 864"/>
              <a:gd name="T12" fmla="*/ 134144 w 256"/>
              <a:gd name="T13" fmla="*/ 533400 h 864"/>
              <a:gd name="T14" fmla="*/ 257969 w 256"/>
              <a:gd name="T15" fmla="*/ 474133 h 864"/>
              <a:gd name="T16" fmla="*/ 196056 w 256"/>
              <a:gd name="T17" fmla="*/ 355600 h 864"/>
              <a:gd name="T18" fmla="*/ 319881 w 256"/>
              <a:gd name="T19" fmla="*/ 296333 h 864"/>
              <a:gd name="T20" fmla="*/ 257969 w 256"/>
              <a:gd name="T21" fmla="*/ 177800 h 864"/>
              <a:gd name="T22" fmla="*/ 319881 w 256"/>
              <a:gd name="T23" fmla="*/ 118533 h 864"/>
              <a:gd name="T24" fmla="*/ 196056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0" name="Text Box 7"/>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30760" name="Group 8"/>
          <p:cNvGrpSpPr>
            <a:grpSpLocks/>
          </p:cNvGrpSpPr>
          <p:nvPr/>
        </p:nvGrpSpPr>
        <p:grpSpPr bwMode="auto">
          <a:xfrm>
            <a:off x="1524000" y="1981200"/>
            <a:ext cx="152400" cy="1981200"/>
            <a:chOff x="480" y="1248"/>
            <a:chExt cx="96" cy="1104"/>
          </a:xfrm>
        </p:grpSpPr>
        <p:pic>
          <p:nvPicPr>
            <p:cNvPr id="85096" name="Picture 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256"/>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tx2"/>
                  </a:solidFill>
                  <a:miter lim="800000"/>
                  <a:headEnd/>
                  <a:tailEnd/>
                </a14:hiddenLine>
              </a:ext>
            </a:extLst>
          </p:spPr>
        </p:pic>
        <p:sp>
          <p:nvSpPr>
            <p:cNvPr id="85097" name="Line 10"/>
            <p:cNvSpPr>
              <a:spLocks noChangeShapeType="1"/>
            </p:cNvSpPr>
            <p:nvPr/>
          </p:nvSpPr>
          <p:spPr bwMode="auto">
            <a:xfrm>
              <a:off x="528" y="1248"/>
              <a:ext cx="0" cy="1008"/>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763" name="Line 11"/>
          <p:cNvSpPr>
            <a:spLocks noChangeShapeType="1"/>
          </p:cNvSpPr>
          <p:nvPr/>
        </p:nvSpPr>
        <p:spPr bwMode="auto">
          <a:xfrm>
            <a:off x="1600200" y="5791200"/>
            <a:ext cx="0" cy="53340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64" name="Text Box 12"/>
          <p:cNvSpPr txBox="1">
            <a:spLocks noChangeArrowheads="1"/>
          </p:cNvSpPr>
          <p:nvPr/>
        </p:nvSpPr>
        <p:spPr bwMode="auto">
          <a:xfrm>
            <a:off x="25146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solidFill>
                  <a:schemeClr val="hlink"/>
                </a:solidFill>
                <a:latin typeface="Times New Roman" panose="02020603050405020304" pitchFamily="18" charset="0"/>
                <a:ea typeface="楷体_GB2312" pitchFamily="49" charset="-122"/>
              </a:rPr>
              <a:t>考虑自旋</a:t>
            </a:r>
            <a:endParaRPr lang="zh-CN" altLang="en-US">
              <a:solidFill>
                <a:schemeClr val="hlink"/>
              </a:solidFill>
              <a:latin typeface="Times New Roman" panose="02020603050405020304" pitchFamily="18" charset="0"/>
              <a:ea typeface="楷体_GB2312" pitchFamily="49" charset="-122"/>
            </a:endParaRPr>
          </a:p>
        </p:txBody>
      </p:sp>
      <p:grpSp>
        <p:nvGrpSpPr>
          <p:cNvPr id="330765" name="Group 13"/>
          <p:cNvGrpSpPr>
            <a:grpSpLocks/>
          </p:cNvGrpSpPr>
          <p:nvPr/>
        </p:nvGrpSpPr>
        <p:grpSpPr bwMode="auto">
          <a:xfrm>
            <a:off x="2057400" y="3794125"/>
            <a:ext cx="1447800" cy="396875"/>
            <a:chOff x="816" y="2256"/>
            <a:chExt cx="912" cy="250"/>
          </a:xfrm>
        </p:grpSpPr>
        <p:sp>
          <p:nvSpPr>
            <p:cNvPr id="85094" name="Line 14"/>
            <p:cNvSpPr>
              <a:spLocks noChangeShapeType="1"/>
            </p:cNvSpPr>
            <p:nvPr/>
          </p:nvSpPr>
          <p:spPr bwMode="auto">
            <a:xfrm>
              <a:off x="1152" y="2352"/>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5" name="Text Box 15"/>
            <p:cNvSpPr txBox="1">
              <a:spLocks noChangeArrowheads="1"/>
            </p:cNvSpPr>
            <p:nvPr/>
          </p:nvSpPr>
          <p:spPr bwMode="auto">
            <a:xfrm>
              <a:off x="816" y="225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S</a:t>
              </a:r>
              <a:r>
                <a:rPr kumimoji="0" lang="en-US" altLang="zh-CN" sz="2000" b="1" baseline="-25000">
                  <a:latin typeface="Times New Roman" panose="02020603050405020304" pitchFamily="18" charset="0"/>
                </a:rPr>
                <a:t>1</a:t>
              </a:r>
              <a:r>
                <a:rPr kumimoji="0" lang="en-US" altLang="zh-CN" b="1" baseline="-25000">
                  <a:latin typeface="Times New Roman" panose="02020603050405020304" pitchFamily="18" charset="0"/>
                </a:rPr>
                <a:t>/2</a:t>
              </a:r>
              <a:endParaRPr kumimoji="0" lang="en-US" altLang="zh-CN">
                <a:latin typeface="Times New Roman" panose="02020603050405020304" pitchFamily="18" charset="0"/>
              </a:endParaRPr>
            </a:p>
          </p:txBody>
        </p:sp>
      </p:grpSp>
      <p:grpSp>
        <p:nvGrpSpPr>
          <p:cNvPr id="330768" name="Group 16"/>
          <p:cNvGrpSpPr>
            <a:grpSpLocks/>
          </p:cNvGrpSpPr>
          <p:nvPr/>
        </p:nvGrpSpPr>
        <p:grpSpPr bwMode="auto">
          <a:xfrm>
            <a:off x="1981200" y="1981200"/>
            <a:ext cx="1447800" cy="473075"/>
            <a:chOff x="768" y="1248"/>
            <a:chExt cx="912" cy="298"/>
          </a:xfrm>
        </p:grpSpPr>
        <p:sp>
          <p:nvSpPr>
            <p:cNvPr id="85091" name="Line 17"/>
            <p:cNvSpPr>
              <a:spLocks noChangeShapeType="1"/>
            </p:cNvSpPr>
            <p:nvPr/>
          </p:nvSpPr>
          <p:spPr bwMode="auto">
            <a:xfrm>
              <a:off x="1104" y="144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2" name="Line 18"/>
            <p:cNvSpPr>
              <a:spLocks noChangeShapeType="1"/>
            </p:cNvSpPr>
            <p:nvPr/>
          </p:nvSpPr>
          <p:spPr bwMode="auto">
            <a:xfrm>
              <a:off x="816" y="1248"/>
              <a:ext cx="288" cy="19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3" name="Text Box 19"/>
            <p:cNvSpPr txBox="1">
              <a:spLocks noChangeArrowheads="1"/>
            </p:cNvSpPr>
            <p:nvPr/>
          </p:nvSpPr>
          <p:spPr bwMode="auto">
            <a:xfrm>
              <a:off x="768" y="129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1/2</a:t>
              </a:r>
              <a:endParaRPr kumimoji="0" lang="en-US" altLang="zh-CN" sz="2000">
                <a:latin typeface="Times New Roman" panose="02020603050405020304" pitchFamily="18" charset="0"/>
              </a:endParaRPr>
            </a:p>
          </p:txBody>
        </p:sp>
      </p:grpSp>
      <p:grpSp>
        <p:nvGrpSpPr>
          <p:cNvPr id="330772" name="Group 20"/>
          <p:cNvGrpSpPr>
            <a:grpSpLocks/>
          </p:cNvGrpSpPr>
          <p:nvPr/>
        </p:nvGrpSpPr>
        <p:grpSpPr bwMode="auto">
          <a:xfrm>
            <a:off x="1981200" y="1143000"/>
            <a:ext cx="1447800" cy="838200"/>
            <a:chOff x="768" y="720"/>
            <a:chExt cx="912" cy="528"/>
          </a:xfrm>
        </p:grpSpPr>
        <p:sp>
          <p:nvSpPr>
            <p:cNvPr id="85088" name="Line 21"/>
            <p:cNvSpPr>
              <a:spLocks noChangeShapeType="1"/>
            </p:cNvSpPr>
            <p:nvPr/>
          </p:nvSpPr>
          <p:spPr bwMode="auto">
            <a:xfrm>
              <a:off x="1104" y="9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9" name="Line 22"/>
            <p:cNvSpPr>
              <a:spLocks noChangeShapeType="1"/>
            </p:cNvSpPr>
            <p:nvPr/>
          </p:nvSpPr>
          <p:spPr bwMode="auto">
            <a:xfrm flipV="1">
              <a:off x="816" y="960"/>
              <a:ext cx="288" cy="2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90" name="Text Box 23"/>
            <p:cNvSpPr txBox="1">
              <a:spLocks noChangeArrowheads="1"/>
            </p:cNvSpPr>
            <p:nvPr/>
          </p:nvSpPr>
          <p:spPr bwMode="auto">
            <a:xfrm>
              <a:off x="768" y="720"/>
              <a:ext cx="62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3/2</a:t>
              </a:r>
              <a:endParaRPr kumimoji="0" lang="en-US" altLang="zh-CN" sz="2000">
                <a:latin typeface="Times New Roman" panose="02020603050405020304" pitchFamily="18" charset="0"/>
              </a:endParaRPr>
            </a:p>
          </p:txBody>
        </p:sp>
      </p:grpSp>
      <p:sp>
        <p:nvSpPr>
          <p:cNvPr id="330776" name="Line 24"/>
          <p:cNvSpPr>
            <a:spLocks noChangeShapeType="1"/>
          </p:cNvSpPr>
          <p:nvPr/>
        </p:nvSpPr>
        <p:spPr bwMode="auto">
          <a:xfrm>
            <a:off x="2819400" y="2286000"/>
            <a:ext cx="0" cy="1524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7" name="Line 25"/>
          <p:cNvSpPr>
            <a:spLocks noChangeShapeType="1"/>
          </p:cNvSpPr>
          <p:nvPr/>
        </p:nvSpPr>
        <p:spPr bwMode="auto">
          <a:xfrm>
            <a:off x="2971800" y="1524000"/>
            <a:ext cx="0" cy="2286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8" name="Line 26"/>
          <p:cNvSpPr>
            <a:spLocks noChangeShapeType="1"/>
          </p:cNvSpPr>
          <p:nvPr/>
        </p:nvSpPr>
        <p:spPr bwMode="auto">
          <a:xfrm>
            <a:off x="27432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9" name="Line 27"/>
          <p:cNvSpPr>
            <a:spLocks noChangeShapeType="1"/>
          </p:cNvSpPr>
          <p:nvPr/>
        </p:nvSpPr>
        <p:spPr bwMode="auto">
          <a:xfrm>
            <a:off x="29718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0780" name="Picture 2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781" name="Picture 2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782" name="Group 30"/>
          <p:cNvGrpSpPr>
            <a:grpSpLocks/>
          </p:cNvGrpSpPr>
          <p:nvPr/>
        </p:nvGrpSpPr>
        <p:grpSpPr bwMode="auto">
          <a:xfrm>
            <a:off x="3429000" y="1143000"/>
            <a:ext cx="2971800" cy="685800"/>
            <a:chOff x="1680" y="720"/>
            <a:chExt cx="2064" cy="432"/>
          </a:xfrm>
        </p:grpSpPr>
        <p:sp>
          <p:nvSpPr>
            <p:cNvPr id="85080" name="Line 31"/>
            <p:cNvSpPr>
              <a:spLocks noChangeShapeType="1"/>
            </p:cNvSpPr>
            <p:nvPr/>
          </p:nvSpPr>
          <p:spPr bwMode="auto">
            <a:xfrm>
              <a:off x="1872" y="720"/>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1" name="Line 32"/>
            <p:cNvSpPr>
              <a:spLocks noChangeShapeType="1"/>
            </p:cNvSpPr>
            <p:nvPr/>
          </p:nvSpPr>
          <p:spPr bwMode="auto">
            <a:xfrm>
              <a:off x="1872" y="86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2" name="Line 33"/>
            <p:cNvSpPr>
              <a:spLocks noChangeShapeType="1"/>
            </p:cNvSpPr>
            <p:nvPr/>
          </p:nvSpPr>
          <p:spPr bwMode="auto">
            <a:xfrm>
              <a:off x="1872" y="100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3" name="Line 34"/>
            <p:cNvSpPr>
              <a:spLocks noChangeShapeType="1"/>
            </p:cNvSpPr>
            <p:nvPr/>
          </p:nvSpPr>
          <p:spPr bwMode="auto">
            <a:xfrm>
              <a:off x="1872" y="1152"/>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4" name="Line 35"/>
            <p:cNvSpPr>
              <a:spLocks noChangeShapeType="1"/>
            </p:cNvSpPr>
            <p:nvPr/>
          </p:nvSpPr>
          <p:spPr bwMode="auto">
            <a:xfrm flipV="1">
              <a:off x="1680" y="720"/>
              <a:ext cx="192" cy="24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5" name="Line 36"/>
            <p:cNvSpPr>
              <a:spLocks noChangeShapeType="1"/>
            </p:cNvSpPr>
            <p:nvPr/>
          </p:nvSpPr>
          <p:spPr bwMode="auto">
            <a:xfrm flipV="1">
              <a:off x="1680" y="864"/>
              <a:ext cx="192" cy="9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6" name="Line 37"/>
            <p:cNvSpPr>
              <a:spLocks noChangeShapeType="1"/>
            </p:cNvSpPr>
            <p:nvPr/>
          </p:nvSpPr>
          <p:spPr bwMode="auto">
            <a:xfrm>
              <a:off x="1680" y="960"/>
              <a:ext cx="192" cy="4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87" name="Line 38"/>
            <p:cNvSpPr>
              <a:spLocks noChangeShapeType="1"/>
            </p:cNvSpPr>
            <p:nvPr/>
          </p:nvSpPr>
          <p:spPr bwMode="auto">
            <a:xfrm>
              <a:off x="1680" y="960"/>
              <a:ext cx="192" cy="19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1" name="Group 39"/>
          <p:cNvGrpSpPr>
            <a:grpSpLocks/>
          </p:cNvGrpSpPr>
          <p:nvPr/>
        </p:nvGrpSpPr>
        <p:grpSpPr bwMode="auto">
          <a:xfrm>
            <a:off x="3429000" y="2133600"/>
            <a:ext cx="2971800" cy="228600"/>
            <a:chOff x="1680" y="1344"/>
            <a:chExt cx="2064" cy="144"/>
          </a:xfrm>
        </p:grpSpPr>
        <p:sp>
          <p:nvSpPr>
            <p:cNvPr id="85076" name="Line 40"/>
            <p:cNvSpPr>
              <a:spLocks noChangeShapeType="1"/>
            </p:cNvSpPr>
            <p:nvPr/>
          </p:nvSpPr>
          <p:spPr bwMode="auto">
            <a:xfrm>
              <a:off x="1872" y="134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7" name="Line 41"/>
            <p:cNvSpPr>
              <a:spLocks noChangeShapeType="1"/>
            </p:cNvSpPr>
            <p:nvPr/>
          </p:nvSpPr>
          <p:spPr bwMode="auto">
            <a:xfrm>
              <a:off x="1872" y="148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8" name="Line 42"/>
            <p:cNvSpPr>
              <a:spLocks noChangeShapeType="1"/>
            </p:cNvSpPr>
            <p:nvPr/>
          </p:nvSpPr>
          <p:spPr bwMode="auto">
            <a:xfrm flipV="1">
              <a:off x="1680" y="1344"/>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9" name="Line 43"/>
            <p:cNvSpPr>
              <a:spLocks noChangeShapeType="1"/>
            </p:cNvSpPr>
            <p:nvPr/>
          </p:nvSpPr>
          <p:spPr bwMode="auto">
            <a:xfrm>
              <a:off x="1680" y="1440"/>
              <a:ext cx="192" cy="48"/>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6" name="Group 44"/>
          <p:cNvGrpSpPr>
            <a:grpSpLocks/>
          </p:cNvGrpSpPr>
          <p:nvPr/>
        </p:nvGrpSpPr>
        <p:grpSpPr bwMode="auto">
          <a:xfrm>
            <a:off x="3429000" y="3733800"/>
            <a:ext cx="2971800" cy="381000"/>
            <a:chOff x="1680" y="2352"/>
            <a:chExt cx="2016" cy="240"/>
          </a:xfrm>
        </p:grpSpPr>
        <p:sp>
          <p:nvSpPr>
            <p:cNvPr id="85072" name="Line 45"/>
            <p:cNvSpPr>
              <a:spLocks noChangeShapeType="1"/>
            </p:cNvSpPr>
            <p:nvPr/>
          </p:nvSpPr>
          <p:spPr bwMode="auto">
            <a:xfrm>
              <a:off x="1920" y="235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3" name="Line 46"/>
            <p:cNvSpPr>
              <a:spLocks noChangeShapeType="1"/>
            </p:cNvSpPr>
            <p:nvPr/>
          </p:nvSpPr>
          <p:spPr bwMode="auto">
            <a:xfrm>
              <a:off x="1920" y="259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4" name="Line 47"/>
            <p:cNvSpPr>
              <a:spLocks noChangeShapeType="1"/>
            </p:cNvSpPr>
            <p:nvPr/>
          </p:nvSpPr>
          <p:spPr bwMode="auto">
            <a:xfrm flipV="1">
              <a:off x="1680" y="2352"/>
              <a:ext cx="240" cy="144"/>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75" name="Line 48"/>
            <p:cNvSpPr>
              <a:spLocks noChangeShapeType="1"/>
            </p:cNvSpPr>
            <p:nvPr/>
          </p:nvSpPr>
          <p:spPr bwMode="auto">
            <a:xfrm>
              <a:off x="1728" y="2496"/>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01" name="Group 49"/>
          <p:cNvGrpSpPr>
            <a:grpSpLocks/>
          </p:cNvGrpSpPr>
          <p:nvPr/>
        </p:nvGrpSpPr>
        <p:grpSpPr bwMode="auto">
          <a:xfrm>
            <a:off x="6400800" y="1905000"/>
            <a:ext cx="1446213" cy="625475"/>
            <a:chOff x="3744" y="1200"/>
            <a:chExt cx="911" cy="394"/>
          </a:xfrm>
        </p:grpSpPr>
        <p:sp>
          <p:nvSpPr>
            <p:cNvPr id="85070" name="Text Box 50"/>
            <p:cNvSpPr txBox="1">
              <a:spLocks noChangeArrowheads="1"/>
            </p:cNvSpPr>
            <p:nvPr/>
          </p:nvSpPr>
          <p:spPr bwMode="auto">
            <a:xfrm>
              <a:off x="3792" y="120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sp>
          <p:nvSpPr>
            <p:cNvPr id="85071" name="Text Box 51"/>
            <p:cNvSpPr txBox="1">
              <a:spLocks noChangeArrowheads="1"/>
            </p:cNvSpPr>
            <p:nvPr/>
          </p:nvSpPr>
          <p:spPr bwMode="auto">
            <a:xfrm>
              <a:off x="3744" y="1344"/>
              <a:ext cx="865"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grpSp>
      <p:grpSp>
        <p:nvGrpSpPr>
          <p:cNvPr id="330804" name="Group 52"/>
          <p:cNvGrpSpPr>
            <a:grpSpLocks/>
          </p:cNvGrpSpPr>
          <p:nvPr/>
        </p:nvGrpSpPr>
        <p:grpSpPr bwMode="auto">
          <a:xfrm>
            <a:off x="6402388" y="3429000"/>
            <a:ext cx="1446212" cy="923925"/>
            <a:chOff x="3744" y="2160"/>
            <a:chExt cx="911" cy="582"/>
          </a:xfrm>
        </p:grpSpPr>
        <p:sp>
          <p:nvSpPr>
            <p:cNvPr id="85068" name="Text Box 53"/>
            <p:cNvSpPr txBox="1">
              <a:spLocks noChangeArrowheads="1"/>
            </p:cNvSpPr>
            <p:nvPr/>
          </p:nvSpPr>
          <p:spPr bwMode="auto">
            <a:xfrm>
              <a:off x="3792" y="216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sp>
          <p:nvSpPr>
            <p:cNvPr id="85069" name="Text Box 54"/>
            <p:cNvSpPr txBox="1">
              <a:spLocks noChangeArrowheads="1"/>
            </p:cNvSpPr>
            <p:nvPr/>
          </p:nvSpPr>
          <p:spPr bwMode="auto">
            <a:xfrm>
              <a:off x="3744" y="2492"/>
              <a:ext cx="81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grpSp>
      <p:grpSp>
        <p:nvGrpSpPr>
          <p:cNvPr id="330807" name="Group 55"/>
          <p:cNvGrpSpPr>
            <a:grpSpLocks/>
          </p:cNvGrpSpPr>
          <p:nvPr/>
        </p:nvGrpSpPr>
        <p:grpSpPr bwMode="auto">
          <a:xfrm>
            <a:off x="6324600" y="533400"/>
            <a:ext cx="1524000" cy="1447800"/>
            <a:chOff x="3696" y="336"/>
            <a:chExt cx="960" cy="912"/>
          </a:xfrm>
        </p:grpSpPr>
        <p:sp>
          <p:nvSpPr>
            <p:cNvPr id="85062" name="Text Box 56"/>
            <p:cNvSpPr txBox="1">
              <a:spLocks noChangeArrowheads="1"/>
            </p:cNvSpPr>
            <p:nvPr/>
          </p:nvSpPr>
          <p:spPr bwMode="auto">
            <a:xfrm>
              <a:off x="4080" y="336"/>
              <a:ext cx="5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Mg</a:t>
              </a:r>
              <a:endParaRPr kumimoji="0" lang="en-US" altLang="zh-CN" sz="2000">
                <a:latin typeface="Times New Roman" panose="02020603050405020304" pitchFamily="18" charset="0"/>
              </a:endParaRPr>
            </a:p>
          </p:txBody>
        </p:sp>
        <p:sp>
          <p:nvSpPr>
            <p:cNvPr id="85063" name="Text Box 57"/>
            <p:cNvSpPr txBox="1">
              <a:spLocks noChangeArrowheads="1"/>
            </p:cNvSpPr>
            <p:nvPr/>
          </p:nvSpPr>
          <p:spPr bwMode="auto">
            <a:xfrm>
              <a:off x="3696" y="864"/>
              <a:ext cx="96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85064" name="Text Box 58"/>
            <p:cNvSpPr txBox="1">
              <a:spLocks noChangeArrowheads="1"/>
            </p:cNvSpPr>
            <p:nvPr/>
          </p:nvSpPr>
          <p:spPr bwMode="auto">
            <a:xfrm>
              <a:off x="3792" y="336"/>
              <a:ext cx="38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a:t>
              </a:r>
            </a:p>
          </p:txBody>
        </p:sp>
        <p:sp>
          <p:nvSpPr>
            <p:cNvPr id="85065" name="Text Box 59"/>
            <p:cNvSpPr txBox="1">
              <a:spLocks noChangeArrowheads="1"/>
            </p:cNvSpPr>
            <p:nvPr/>
          </p:nvSpPr>
          <p:spPr bwMode="auto">
            <a:xfrm>
              <a:off x="3792" y="565"/>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sp>
          <p:nvSpPr>
            <p:cNvPr id="85066" name="Text Box 60"/>
            <p:cNvSpPr txBox="1">
              <a:spLocks noChangeArrowheads="1"/>
            </p:cNvSpPr>
            <p:nvPr/>
          </p:nvSpPr>
          <p:spPr bwMode="auto">
            <a:xfrm>
              <a:off x="3792" y="731"/>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85067" name="Text Box 61"/>
            <p:cNvSpPr txBox="1">
              <a:spLocks noChangeArrowheads="1"/>
            </p:cNvSpPr>
            <p:nvPr/>
          </p:nvSpPr>
          <p:spPr bwMode="auto">
            <a:xfrm>
              <a:off x="3696" y="998"/>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grpSp>
      <p:grpSp>
        <p:nvGrpSpPr>
          <p:cNvPr id="330814" name="Group 62"/>
          <p:cNvGrpSpPr>
            <a:grpSpLocks/>
          </p:cNvGrpSpPr>
          <p:nvPr/>
        </p:nvGrpSpPr>
        <p:grpSpPr bwMode="auto">
          <a:xfrm>
            <a:off x="5181600" y="1371600"/>
            <a:ext cx="152400" cy="2590800"/>
            <a:chOff x="2688" y="864"/>
            <a:chExt cx="96" cy="1728"/>
          </a:xfrm>
        </p:grpSpPr>
        <p:sp>
          <p:nvSpPr>
            <p:cNvPr id="85060" name="Line 63"/>
            <p:cNvSpPr>
              <a:spLocks noChangeShapeType="1"/>
            </p:cNvSpPr>
            <p:nvPr/>
          </p:nvSpPr>
          <p:spPr bwMode="auto">
            <a:xfrm>
              <a:off x="2688" y="864"/>
              <a:ext cx="0" cy="148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61" name="Line 64"/>
            <p:cNvSpPr>
              <a:spLocks noChangeShapeType="1"/>
            </p:cNvSpPr>
            <p:nvPr/>
          </p:nvSpPr>
          <p:spPr bwMode="auto">
            <a:xfrm>
              <a:off x="2784" y="1008"/>
              <a:ext cx="0" cy="158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17" name="Group 65"/>
          <p:cNvGrpSpPr>
            <a:grpSpLocks/>
          </p:cNvGrpSpPr>
          <p:nvPr/>
        </p:nvGrpSpPr>
        <p:grpSpPr bwMode="auto">
          <a:xfrm>
            <a:off x="4800600" y="1143000"/>
            <a:ext cx="914400" cy="2819400"/>
            <a:chOff x="2448" y="720"/>
            <a:chExt cx="576" cy="1872"/>
          </a:xfrm>
        </p:grpSpPr>
        <p:sp>
          <p:nvSpPr>
            <p:cNvPr id="85056" name="Line 66"/>
            <p:cNvSpPr>
              <a:spLocks noChangeShapeType="1"/>
            </p:cNvSpPr>
            <p:nvPr/>
          </p:nvSpPr>
          <p:spPr bwMode="auto">
            <a:xfrm>
              <a:off x="2928" y="720"/>
              <a:ext cx="0" cy="1632"/>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7" name="Line 67"/>
            <p:cNvSpPr>
              <a:spLocks noChangeShapeType="1"/>
            </p:cNvSpPr>
            <p:nvPr/>
          </p:nvSpPr>
          <p:spPr bwMode="auto">
            <a:xfrm>
              <a:off x="2448" y="1008"/>
              <a:ext cx="0" cy="134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8" name="Line 68"/>
            <p:cNvSpPr>
              <a:spLocks noChangeShapeType="1"/>
            </p:cNvSpPr>
            <p:nvPr/>
          </p:nvSpPr>
          <p:spPr bwMode="auto">
            <a:xfrm>
              <a:off x="2544" y="1152"/>
              <a:ext cx="0" cy="144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9" name="Line 69"/>
            <p:cNvSpPr>
              <a:spLocks noChangeShapeType="1"/>
            </p:cNvSpPr>
            <p:nvPr/>
          </p:nvSpPr>
          <p:spPr bwMode="auto">
            <a:xfrm>
              <a:off x="3024" y="864"/>
              <a:ext cx="0" cy="172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2" name="Group 70"/>
          <p:cNvGrpSpPr>
            <a:grpSpLocks/>
          </p:cNvGrpSpPr>
          <p:nvPr/>
        </p:nvGrpSpPr>
        <p:grpSpPr bwMode="auto">
          <a:xfrm>
            <a:off x="4114800" y="2133600"/>
            <a:ext cx="152400" cy="1905000"/>
            <a:chOff x="2112" y="1344"/>
            <a:chExt cx="96" cy="1248"/>
          </a:xfrm>
        </p:grpSpPr>
        <p:sp>
          <p:nvSpPr>
            <p:cNvPr id="85054" name="Line 71"/>
            <p:cNvSpPr>
              <a:spLocks noChangeShapeType="1"/>
            </p:cNvSpPr>
            <p:nvPr/>
          </p:nvSpPr>
          <p:spPr bwMode="auto">
            <a:xfrm>
              <a:off x="2208" y="1488"/>
              <a:ext cx="0" cy="110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5" name="Line 72"/>
            <p:cNvSpPr>
              <a:spLocks noChangeShapeType="1"/>
            </p:cNvSpPr>
            <p:nvPr/>
          </p:nvSpPr>
          <p:spPr bwMode="auto">
            <a:xfrm>
              <a:off x="2112" y="1344"/>
              <a:ext cx="0" cy="100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5" name="Group 73"/>
          <p:cNvGrpSpPr>
            <a:grpSpLocks/>
          </p:cNvGrpSpPr>
          <p:nvPr/>
        </p:nvGrpSpPr>
        <p:grpSpPr bwMode="auto">
          <a:xfrm>
            <a:off x="3962400" y="2133600"/>
            <a:ext cx="457200" cy="1828800"/>
            <a:chOff x="2016" y="1344"/>
            <a:chExt cx="288" cy="1248"/>
          </a:xfrm>
        </p:grpSpPr>
        <p:sp>
          <p:nvSpPr>
            <p:cNvPr id="85052" name="Line 74"/>
            <p:cNvSpPr>
              <a:spLocks noChangeShapeType="1"/>
            </p:cNvSpPr>
            <p:nvPr/>
          </p:nvSpPr>
          <p:spPr bwMode="auto">
            <a:xfrm>
              <a:off x="2304" y="1344"/>
              <a:ext cx="0" cy="124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3" name="Line 75"/>
            <p:cNvSpPr>
              <a:spLocks noChangeShapeType="1"/>
            </p:cNvSpPr>
            <p:nvPr/>
          </p:nvSpPr>
          <p:spPr bwMode="auto">
            <a:xfrm>
              <a:off x="2016" y="1488"/>
              <a:ext cx="0" cy="86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30828" name="Picture 76"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29" name="Picture 77"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0" name="Picture 7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1" name="Picture 7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2" name="Picture 80"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3" name="Picture 81"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4" name="Picture 82"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5" name="Picture 83"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6" name="Picture 84"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7" name="Picture 85"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838" name="Group 86"/>
          <p:cNvGrpSpPr>
            <a:grpSpLocks/>
          </p:cNvGrpSpPr>
          <p:nvPr/>
        </p:nvGrpSpPr>
        <p:grpSpPr bwMode="auto">
          <a:xfrm>
            <a:off x="3886200" y="5791200"/>
            <a:ext cx="457200" cy="533400"/>
            <a:chOff x="1968" y="3648"/>
            <a:chExt cx="288" cy="336"/>
          </a:xfrm>
        </p:grpSpPr>
        <p:sp>
          <p:nvSpPr>
            <p:cNvPr id="85048" name="Line 87"/>
            <p:cNvSpPr>
              <a:spLocks noChangeShapeType="1"/>
            </p:cNvSpPr>
            <p:nvPr/>
          </p:nvSpPr>
          <p:spPr bwMode="auto">
            <a:xfrm>
              <a:off x="206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9" name="Line 88"/>
            <p:cNvSpPr>
              <a:spLocks noChangeShapeType="1"/>
            </p:cNvSpPr>
            <p:nvPr/>
          </p:nvSpPr>
          <p:spPr bwMode="auto">
            <a:xfrm>
              <a:off x="216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0" name="Line 89"/>
            <p:cNvSpPr>
              <a:spLocks noChangeShapeType="1"/>
            </p:cNvSpPr>
            <p:nvPr/>
          </p:nvSpPr>
          <p:spPr bwMode="auto">
            <a:xfrm>
              <a:off x="1968"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51" name="Line 90"/>
            <p:cNvSpPr>
              <a:spLocks noChangeShapeType="1"/>
            </p:cNvSpPr>
            <p:nvPr/>
          </p:nvSpPr>
          <p:spPr bwMode="auto">
            <a:xfrm>
              <a:off x="225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43" name="Group 91"/>
          <p:cNvGrpSpPr>
            <a:grpSpLocks/>
          </p:cNvGrpSpPr>
          <p:nvPr/>
        </p:nvGrpSpPr>
        <p:grpSpPr bwMode="auto">
          <a:xfrm>
            <a:off x="4800600" y="5791200"/>
            <a:ext cx="914400" cy="533400"/>
            <a:chOff x="2544" y="3648"/>
            <a:chExt cx="576" cy="336"/>
          </a:xfrm>
        </p:grpSpPr>
        <p:sp>
          <p:nvSpPr>
            <p:cNvPr id="85042" name="Line 92"/>
            <p:cNvSpPr>
              <a:spLocks noChangeShapeType="1"/>
            </p:cNvSpPr>
            <p:nvPr/>
          </p:nvSpPr>
          <p:spPr bwMode="auto">
            <a:xfrm>
              <a:off x="273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3" name="Line 93"/>
            <p:cNvSpPr>
              <a:spLocks noChangeShapeType="1"/>
            </p:cNvSpPr>
            <p:nvPr/>
          </p:nvSpPr>
          <p:spPr bwMode="auto">
            <a:xfrm>
              <a:off x="288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4" name="Line 94"/>
            <p:cNvSpPr>
              <a:spLocks noChangeShapeType="1"/>
            </p:cNvSpPr>
            <p:nvPr/>
          </p:nvSpPr>
          <p:spPr bwMode="auto">
            <a:xfrm>
              <a:off x="302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5" name="Line 95"/>
            <p:cNvSpPr>
              <a:spLocks noChangeShapeType="1"/>
            </p:cNvSpPr>
            <p:nvPr/>
          </p:nvSpPr>
          <p:spPr bwMode="auto">
            <a:xfrm>
              <a:off x="312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6" name="Line 96"/>
            <p:cNvSpPr>
              <a:spLocks noChangeShapeType="1"/>
            </p:cNvSpPr>
            <p:nvPr/>
          </p:nvSpPr>
          <p:spPr bwMode="auto">
            <a:xfrm>
              <a:off x="264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7" name="Line 97"/>
            <p:cNvSpPr>
              <a:spLocks noChangeShapeType="1"/>
            </p:cNvSpPr>
            <p:nvPr/>
          </p:nvSpPr>
          <p:spPr bwMode="auto">
            <a:xfrm>
              <a:off x="254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850" name="Text Box 98"/>
          <p:cNvSpPr txBox="1">
            <a:spLocks noChangeArrowheads="1"/>
          </p:cNvSpPr>
          <p:nvPr/>
        </p:nvSpPr>
        <p:spPr bwMode="auto">
          <a:xfrm>
            <a:off x="43434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在磁场中</a:t>
            </a:r>
            <a:endParaRPr lang="zh-CN" altLang="en-US">
              <a:latin typeface="Times New Roman" panose="02020603050405020304" pitchFamily="18" charset="0"/>
              <a:ea typeface="楷体_GB2312" pitchFamily="49" charset="-122"/>
            </a:endParaRPr>
          </a:p>
        </p:txBody>
      </p:sp>
      <p:sp>
        <p:nvSpPr>
          <p:cNvPr id="330851" name="Text Box 99"/>
          <p:cNvSpPr txBox="1">
            <a:spLocks noChangeArrowheads="1"/>
          </p:cNvSpPr>
          <p:nvPr/>
        </p:nvSpPr>
        <p:spPr bwMode="auto">
          <a:xfrm>
            <a:off x="3352800" y="5181600"/>
            <a:ext cx="4495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sym typeface="Symbol" panose="05050102010706020507" pitchFamily="18" charset="2"/>
              </a:rPr>
              <a:t>             </a:t>
            </a:r>
            <a:r>
              <a:rPr kumimoji="0" lang="zh-CN" altLang="en-US" b="1">
                <a:latin typeface="Times New Roman" panose="02020603050405020304" pitchFamily="18" charset="0"/>
                <a:sym typeface="Symbol" panose="05050102010706020507" pitchFamily="18" charset="2"/>
              </a:rPr>
              <a:t>           </a:t>
            </a:r>
          </a:p>
        </p:txBody>
      </p:sp>
      <p:sp>
        <p:nvSpPr>
          <p:cNvPr id="330852" name="Text Box 100"/>
          <p:cNvSpPr txBox="1">
            <a:spLocks noChangeArrowheads="1"/>
          </p:cNvSpPr>
          <p:nvPr/>
        </p:nvSpPr>
        <p:spPr bwMode="auto">
          <a:xfrm>
            <a:off x="2209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3" name="Text Box 101"/>
          <p:cNvSpPr txBox="1">
            <a:spLocks noChangeArrowheads="1"/>
          </p:cNvSpPr>
          <p:nvPr/>
        </p:nvSpPr>
        <p:spPr bwMode="auto">
          <a:xfrm>
            <a:off x="28194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4" name="Text Box 102"/>
          <p:cNvSpPr txBox="1">
            <a:spLocks noChangeArrowheads="1"/>
          </p:cNvSpPr>
          <p:nvPr/>
        </p:nvSpPr>
        <p:spPr bwMode="auto">
          <a:xfrm>
            <a:off x="3733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5" name="Text Box 103"/>
          <p:cNvSpPr txBox="1">
            <a:spLocks noChangeArrowheads="1"/>
          </p:cNvSpPr>
          <p:nvPr/>
        </p:nvSpPr>
        <p:spPr bwMode="auto">
          <a:xfrm>
            <a:off x="48768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6" name="Text Box 104"/>
          <p:cNvSpPr txBox="1">
            <a:spLocks noChangeArrowheads="1"/>
          </p:cNvSpPr>
          <p:nvPr/>
        </p:nvSpPr>
        <p:spPr bwMode="auto">
          <a:xfrm>
            <a:off x="1295400" y="62484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5893</a:t>
            </a:r>
            <a:endParaRPr lang="zh-CN" altLang="en-US" sz="1800">
              <a:latin typeface="Times New Roman" panose="02020603050405020304" pitchFamily="18" charset="0"/>
            </a:endParaRPr>
          </a:p>
        </p:txBody>
      </p:sp>
    </p:spTree>
    <p:extLst>
      <p:ext uri="{BB962C8B-B14F-4D97-AF65-F5344CB8AC3E}">
        <p14:creationId xmlns:p14="http://schemas.microsoft.com/office/powerpoint/2010/main" val="491162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30760"/>
                                        </p:tgtEl>
                                        <p:attrNameLst>
                                          <p:attrName>style.visibility</p:attrName>
                                        </p:attrNameLst>
                                      </p:cBhvr>
                                      <p:to>
                                        <p:strVal val="visible"/>
                                      </p:to>
                                    </p:set>
                                    <p:anim calcmode="lin" valueType="num">
                                      <p:cBhvr>
                                        <p:cTn id="7" dur="500" fill="hold"/>
                                        <p:tgtEl>
                                          <p:spTgt spid="330760"/>
                                        </p:tgtEl>
                                        <p:attrNameLst>
                                          <p:attrName>ppt_x</p:attrName>
                                        </p:attrNameLst>
                                      </p:cBhvr>
                                      <p:tavLst>
                                        <p:tav tm="0">
                                          <p:val>
                                            <p:strVal val="#ppt_x"/>
                                          </p:val>
                                        </p:tav>
                                        <p:tav tm="100000">
                                          <p:val>
                                            <p:strVal val="#ppt_x"/>
                                          </p:val>
                                        </p:tav>
                                      </p:tavLst>
                                    </p:anim>
                                    <p:anim calcmode="lin" valueType="num">
                                      <p:cBhvr>
                                        <p:cTn id="8" dur="500" fill="hold"/>
                                        <p:tgtEl>
                                          <p:spTgt spid="330760"/>
                                        </p:tgtEl>
                                        <p:attrNameLst>
                                          <p:attrName>ppt_y</p:attrName>
                                        </p:attrNameLst>
                                      </p:cBhvr>
                                      <p:tavLst>
                                        <p:tav tm="0">
                                          <p:val>
                                            <p:strVal val="#ppt_y-#ppt_h/2"/>
                                          </p:val>
                                        </p:tav>
                                        <p:tav tm="100000">
                                          <p:val>
                                            <p:strVal val="#ppt_y"/>
                                          </p:val>
                                        </p:tav>
                                      </p:tavLst>
                                    </p:anim>
                                    <p:anim calcmode="lin" valueType="num">
                                      <p:cBhvr>
                                        <p:cTn id="9" dur="500" fill="hold"/>
                                        <p:tgtEl>
                                          <p:spTgt spid="330760"/>
                                        </p:tgtEl>
                                        <p:attrNameLst>
                                          <p:attrName>ppt_w</p:attrName>
                                        </p:attrNameLst>
                                      </p:cBhvr>
                                      <p:tavLst>
                                        <p:tav tm="0">
                                          <p:val>
                                            <p:strVal val="#ppt_w"/>
                                          </p:val>
                                        </p:tav>
                                        <p:tav tm="100000">
                                          <p:val>
                                            <p:strVal val="#ppt_w"/>
                                          </p:val>
                                        </p:tav>
                                      </p:tavLst>
                                    </p:anim>
                                    <p:anim calcmode="lin" valueType="num">
                                      <p:cBhvr>
                                        <p:cTn id="10" dur="500" fill="hold"/>
                                        <p:tgtEl>
                                          <p:spTgt spid="330760"/>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30758"/>
                                        </p:tgtEl>
                                        <p:attrNameLst>
                                          <p:attrName>style.visibility</p:attrName>
                                        </p:attrNameLst>
                                      </p:cBhvr>
                                      <p:to>
                                        <p:strVal val="visible"/>
                                      </p:to>
                                    </p:set>
                                    <p:anim calcmode="lin" valueType="num">
                                      <p:cBhvr>
                                        <p:cTn id="14" dur="500" fill="hold"/>
                                        <p:tgtEl>
                                          <p:spTgt spid="330758"/>
                                        </p:tgtEl>
                                        <p:attrNameLst>
                                          <p:attrName>ppt_x</p:attrName>
                                        </p:attrNameLst>
                                      </p:cBhvr>
                                      <p:tavLst>
                                        <p:tav tm="0">
                                          <p:val>
                                            <p:strVal val="#ppt_x+#ppt_w/2"/>
                                          </p:val>
                                        </p:tav>
                                        <p:tav tm="100000">
                                          <p:val>
                                            <p:strVal val="#ppt_x"/>
                                          </p:val>
                                        </p:tav>
                                      </p:tavLst>
                                    </p:anim>
                                    <p:anim calcmode="lin" valueType="num">
                                      <p:cBhvr>
                                        <p:cTn id="15" dur="500" fill="hold"/>
                                        <p:tgtEl>
                                          <p:spTgt spid="330758"/>
                                        </p:tgtEl>
                                        <p:attrNameLst>
                                          <p:attrName>ppt_y</p:attrName>
                                        </p:attrNameLst>
                                      </p:cBhvr>
                                      <p:tavLst>
                                        <p:tav tm="0">
                                          <p:val>
                                            <p:strVal val="#ppt_y"/>
                                          </p:val>
                                        </p:tav>
                                        <p:tav tm="100000">
                                          <p:val>
                                            <p:strVal val="#ppt_y"/>
                                          </p:val>
                                        </p:tav>
                                      </p:tavLst>
                                    </p:anim>
                                    <p:anim calcmode="lin" valueType="num">
                                      <p:cBhvr>
                                        <p:cTn id="16" dur="500" fill="hold"/>
                                        <p:tgtEl>
                                          <p:spTgt spid="330758"/>
                                        </p:tgtEl>
                                        <p:attrNameLst>
                                          <p:attrName>ppt_w</p:attrName>
                                        </p:attrNameLst>
                                      </p:cBhvr>
                                      <p:tavLst>
                                        <p:tav tm="0">
                                          <p:val>
                                            <p:fltVal val="0"/>
                                          </p:val>
                                        </p:tav>
                                        <p:tav tm="100000">
                                          <p:val>
                                            <p:strVal val="#ppt_w"/>
                                          </p:val>
                                        </p:tav>
                                      </p:tavLst>
                                    </p:anim>
                                    <p:anim calcmode="lin" valueType="num">
                                      <p:cBhvr>
                                        <p:cTn id="17" dur="500" fill="hold"/>
                                        <p:tgtEl>
                                          <p:spTgt spid="330758"/>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4" presetClass="entr" presetSubtype="32" fill="hold" grpId="0" nodeType="afterEffect">
                                  <p:stCondLst>
                                    <p:cond delay="1000"/>
                                  </p:stCondLst>
                                  <p:childTnLst>
                                    <p:set>
                                      <p:cBhvr>
                                        <p:cTn id="20" dur="1" fill="hold">
                                          <p:stCondLst>
                                            <p:cond delay="0"/>
                                          </p:stCondLst>
                                        </p:cTn>
                                        <p:tgtEl>
                                          <p:spTgt spid="330763"/>
                                        </p:tgtEl>
                                        <p:attrNameLst>
                                          <p:attrName>style.visibility</p:attrName>
                                        </p:attrNameLst>
                                      </p:cBhvr>
                                      <p:to>
                                        <p:strVal val="visible"/>
                                      </p:to>
                                    </p:set>
                                    <p:animEffect transition="in" filter="box(out)">
                                      <p:cBhvr>
                                        <p:cTn id="21" dur="500"/>
                                        <p:tgtEl>
                                          <p:spTgt spid="330763"/>
                                        </p:tgtEl>
                                      </p:cBhvr>
                                    </p:animEffect>
                                  </p:childTnLst>
                                </p:cTn>
                              </p:par>
                            </p:childTnLst>
                          </p:cTn>
                        </p:par>
                        <p:par>
                          <p:cTn id="22" fill="hold" nodeType="afterGroup">
                            <p:stCondLst>
                              <p:cond delay="2500"/>
                            </p:stCondLst>
                            <p:childTnLst>
                              <p:par>
                                <p:cTn id="23" presetID="4" presetClass="entr" presetSubtype="32" fill="hold" grpId="0" nodeType="afterEffect">
                                  <p:stCondLst>
                                    <p:cond delay="0"/>
                                  </p:stCondLst>
                                  <p:childTnLst>
                                    <p:set>
                                      <p:cBhvr>
                                        <p:cTn id="24" dur="1" fill="hold">
                                          <p:stCondLst>
                                            <p:cond delay="0"/>
                                          </p:stCondLst>
                                        </p:cTn>
                                        <p:tgtEl>
                                          <p:spTgt spid="330856"/>
                                        </p:tgtEl>
                                        <p:attrNameLst>
                                          <p:attrName>style.visibility</p:attrName>
                                        </p:attrNameLst>
                                      </p:cBhvr>
                                      <p:to>
                                        <p:strVal val="visible"/>
                                      </p:to>
                                    </p:set>
                                    <p:animEffect transition="in" filter="box(out)">
                                      <p:cBhvr>
                                        <p:cTn id="25" dur="500"/>
                                        <p:tgtEl>
                                          <p:spTgt spid="33085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30764"/>
                                        </p:tgtEl>
                                        <p:attrNameLst>
                                          <p:attrName>style.visibility</p:attrName>
                                        </p:attrNameLst>
                                      </p:cBhvr>
                                      <p:to>
                                        <p:strVal val="visible"/>
                                      </p:to>
                                    </p:set>
                                    <p:anim calcmode="lin" valueType="num">
                                      <p:cBhvr additive="base">
                                        <p:cTn id="30" dur="500" fill="hold"/>
                                        <p:tgtEl>
                                          <p:spTgt spid="330764"/>
                                        </p:tgtEl>
                                        <p:attrNameLst>
                                          <p:attrName>ppt_x</p:attrName>
                                        </p:attrNameLst>
                                      </p:cBhvr>
                                      <p:tavLst>
                                        <p:tav tm="0">
                                          <p:val>
                                            <p:strVal val="#ppt_x"/>
                                          </p:val>
                                        </p:tav>
                                        <p:tav tm="100000">
                                          <p:val>
                                            <p:strVal val="#ppt_x"/>
                                          </p:val>
                                        </p:tav>
                                      </p:tavLst>
                                    </p:anim>
                                    <p:anim calcmode="lin" valueType="num">
                                      <p:cBhvr additive="base">
                                        <p:cTn id="31" dur="500" fill="hold"/>
                                        <p:tgtEl>
                                          <p:spTgt spid="330764"/>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330765"/>
                                        </p:tgtEl>
                                        <p:attrNameLst>
                                          <p:attrName>style.visibility</p:attrName>
                                        </p:attrNameLst>
                                      </p:cBhvr>
                                      <p:to>
                                        <p:strVal val="visible"/>
                                      </p:to>
                                    </p:set>
                                    <p:anim calcmode="lin" valueType="num">
                                      <p:cBhvr>
                                        <p:cTn id="36" dur="500" fill="hold"/>
                                        <p:tgtEl>
                                          <p:spTgt spid="330765"/>
                                        </p:tgtEl>
                                        <p:attrNameLst>
                                          <p:attrName>ppt_x</p:attrName>
                                        </p:attrNameLst>
                                      </p:cBhvr>
                                      <p:tavLst>
                                        <p:tav tm="0">
                                          <p:val>
                                            <p:strVal val="#ppt_x-#ppt_w/2"/>
                                          </p:val>
                                        </p:tav>
                                        <p:tav tm="100000">
                                          <p:val>
                                            <p:strVal val="#ppt_x"/>
                                          </p:val>
                                        </p:tav>
                                      </p:tavLst>
                                    </p:anim>
                                    <p:anim calcmode="lin" valueType="num">
                                      <p:cBhvr>
                                        <p:cTn id="37" dur="500" fill="hold"/>
                                        <p:tgtEl>
                                          <p:spTgt spid="330765"/>
                                        </p:tgtEl>
                                        <p:attrNameLst>
                                          <p:attrName>ppt_y</p:attrName>
                                        </p:attrNameLst>
                                      </p:cBhvr>
                                      <p:tavLst>
                                        <p:tav tm="0">
                                          <p:val>
                                            <p:strVal val="#ppt_y"/>
                                          </p:val>
                                        </p:tav>
                                        <p:tav tm="100000">
                                          <p:val>
                                            <p:strVal val="#ppt_y"/>
                                          </p:val>
                                        </p:tav>
                                      </p:tavLst>
                                    </p:anim>
                                    <p:anim calcmode="lin" valueType="num">
                                      <p:cBhvr>
                                        <p:cTn id="38" dur="500" fill="hold"/>
                                        <p:tgtEl>
                                          <p:spTgt spid="330765"/>
                                        </p:tgtEl>
                                        <p:attrNameLst>
                                          <p:attrName>ppt_w</p:attrName>
                                        </p:attrNameLst>
                                      </p:cBhvr>
                                      <p:tavLst>
                                        <p:tav tm="0">
                                          <p:val>
                                            <p:fltVal val="0"/>
                                          </p:val>
                                        </p:tav>
                                        <p:tav tm="100000">
                                          <p:val>
                                            <p:strVal val="#ppt_w"/>
                                          </p:val>
                                        </p:tav>
                                      </p:tavLst>
                                    </p:anim>
                                    <p:anim calcmode="lin" valueType="num">
                                      <p:cBhvr>
                                        <p:cTn id="39" dur="500" fill="hold"/>
                                        <p:tgtEl>
                                          <p:spTgt spid="330765"/>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330768"/>
                                        </p:tgtEl>
                                        <p:attrNameLst>
                                          <p:attrName>style.visibility</p:attrName>
                                        </p:attrNameLst>
                                      </p:cBhvr>
                                      <p:to>
                                        <p:strVal val="visible"/>
                                      </p:to>
                                    </p:set>
                                    <p:anim calcmode="lin" valueType="num">
                                      <p:cBhvr>
                                        <p:cTn id="44" dur="500" fill="hold"/>
                                        <p:tgtEl>
                                          <p:spTgt spid="330768"/>
                                        </p:tgtEl>
                                        <p:attrNameLst>
                                          <p:attrName>ppt_x</p:attrName>
                                        </p:attrNameLst>
                                      </p:cBhvr>
                                      <p:tavLst>
                                        <p:tav tm="0">
                                          <p:val>
                                            <p:strVal val="#ppt_x-#ppt_w/2"/>
                                          </p:val>
                                        </p:tav>
                                        <p:tav tm="100000">
                                          <p:val>
                                            <p:strVal val="#ppt_x"/>
                                          </p:val>
                                        </p:tav>
                                      </p:tavLst>
                                    </p:anim>
                                    <p:anim calcmode="lin" valueType="num">
                                      <p:cBhvr>
                                        <p:cTn id="45" dur="500" fill="hold"/>
                                        <p:tgtEl>
                                          <p:spTgt spid="330768"/>
                                        </p:tgtEl>
                                        <p:attrNameLst>
                                          <p:attrName>ppt_y</p:attrName>
                                        </p:attrNameLst>
                                      </p:cBhvr>
                                      <p:tavLst>
                                        <p:tav tm="0">
                                          <p:val>
                                            <p:strVal val="#ppt_y"/>
                                          </p:val>
                                        </p:tav>
                                        <p:tav tm="100000">
                                          <p:val>
                                            <p:strVal val="#ppt_y"/>
                                          </p:val>
                                        </p:tav>
                                      </p:tavLst>
                                    </p:anim>
                                    <p:anim calcmode="lin" valueType="num">
                                      <p:cBhvr>
                                        <p:cTn id="46" dur="500" fill="hold"/>
                                        <p:tgtEl>
                                          <p:spTgt spid="330768"/>
                                        </p:tgtEl>
                                        <p:attrNameLst>
                                          <p:attrName>ppt_w</p:attrName>
                                        </p:attrNameLst>
                                      </p:cBhvr>
                                      <p:tavLst>
                                        <p:tav tm="0">
                                          <p:val>
                                            <p:fltVal val="0"/>
                                          </p:val>
                                        </p:tav>
                                        <p:tav tm="100000">
                                          <p:val>
                                            <p:strVal val="#ppt_w"/>
                                          </p:val>
                                        </p:tav>
                                      </p:tavLst>
                                    </p:anim>
                                    <p:anim calcmode="lin" valueType="num">
                                      <p:cBhvr>
                                        <p:cTn id="47" dur="500" fill="hold"/>
                                        <p:tgtEl>
                                          <p:spTgt spid="330768"/>
                                        </p:tgtEl>
                                        <p:attrNameLst>
                                          <p:attrName>ppt_h</p:attrName>
                                        </p:attrNameLst>
                                      </p:cBhvr>
                                      <p:tavLst>
                                        <p:tav tm="0">
                                          <p:val>
                                            <p:strVal val="#ppt_h"/>
                                          </p:val>
                                        </p:tav>
                                        <p:tav tm="100000">
                                          <p:val>
                                            <p:strVal val="#ppt_h"/>
                                          </p:val>
                                        </p:tav>
                                      </p:tavLst>
                                    </p:anim>
                                  </p:childTnLst>
                                </p:cTn>
                              </p:par>
                            </p:childTnLst>
                          </p:cTn>
                        </p:par>
                        <p:par>
                          <p:cTn id="48" fill="hold" nodeType="afterGroup">
                            <p:stCondLst>
                              <p:cond delay="500"/>
                            </p:stCondLst>
                            <p:childTnLst>
                              <p:par>
                                <p:cTn id="49" presetID="17" presetClass="entr" presetSubtype="8" fill="hold" nodeType="afterEffect">
                                  <p:stCondLst>
                                    <p:cond delay="0"/>
                                  </p:stCondLst>
                                  <p:childTnLst>
                                    <p:set>
                                      <p:cBhvr>
                                        <p:cTn id="50" dur="1" fill="hold">
                                          <p:stCondLst>
                                            <p:cond delay="0"/>
                                          </p:stCondLst>
                                        </p:cTn>
                                        <p:tgtEl>
                                          <p:spTgt spid="330772"/>
                                        </p:tgtEl>
                                        <p:attrNameLst>
                                          <p:attrName>style.visibility</p:attrName>
                                        </p:attrNameLst>
                                      </p:cBhvr>
                                      <p:to>
                                        <p:strVal val="visible"/>
                                      </p:to>
                                    </p:set>
                                    <p:anim calcmode="lin" valueType="num">
                                      <p:cBhvr>
                                        <p:cTn id="51" dur="500" fill="hold"/>
                                        <p:tgtEl>
                                          <p:spTgt spid="330772"/>
                                        </p:tgtEl>
                                        <p:attrNameLst>
                                          <p:attrName>ppt_x</p:attrName>
                                        </p:attrNameLst>
                                      </p:cBhvr>
                                      <p:tavLst>
                                        <p:tav tm="0">
                                          <p:val>
                                            <p:strVal val="#ppt_x-#ppt_w/2"/>
                                          </p:val>
                                        </p:tav>
                                        <p:tav tm="100000">
                                          <p:val>
                                            <p:strVal val="#ppt_x"/>
                                          </p:val>
                                        </p:tav>
                                      </p:tavLst>
                                    </p:anim>
                                    <p:anim calcmode="lin" valueType="num">
                                      <p:cBhvr>
                                        <p:cTn id="52" dur="500" fill="hold"/>
                                        <p:tgtEl>
                                          <p:spTgt spid="330772"/>
                                        </p:tgtEl>
                                        <p:attrNameLst>
                                          <p:attrName>ppt_y</p:attrName>
                                        </p:attrNameLst>
                                      </p:cBhvr>
                                      <p:tavLst>
                                        <p:tav tm="0">
                                          <p:val>
                                            <p:strVal val="#ppt_y"/>
                                          </p:val>
                                        </p:tav>
                                        <p:tav tm="100000">
                                          <p:val>
                                            <p:strVal val="#ppt_y"/>
                                          </p:val>
                                        </p:tav>
                                      </p:tavLst>
                                    </p:anim>
                                    <p:anim calcmode="lin" valueType="num">
                                      <p:cBhvr>
                                        <p:cTn id="53" dur="500" fill="hold"/>
                                        <p:tgtEl>
                                          <p:spTgt spid="330772"/>
                                        </p:tgtEl>
                                        <p:attrNameLst>
                                          <p:attrName>ppt_w</p:attrName>
                                        </p:attrNameLst>
                                      </p:cBhvr>
                                      <p:tavLst>
                                        <p:tav tm="0">
                                          <p:val>
                                            <p:fltVal val="0"/>
                                          </p:val>
                                        </p:tav>
                                        <p:tav tm="100000">
                                          <p:val>
                                            <p:strVal val="#ppt_w"/>
                                          </p:val>
                                        </p:tav>
                                      </p:tavLst>
                                    </p:anim>
                                    <p:anim calcmode="lin" valueType="num">
                                      <p:cBhvr>
                                        <p:cTn id="54" dur="500" fill="hold"/>
                                        <p:tgtEl>
                                          <p:spTgt spid="330772"/>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grpId="0" nodeType="clickEffect">
                                  <p:stCondLst>
                                    <p:cond delay="0"/>
                                  </p:stCondLst>
                                  <p:childTnLst>
                                    <p:set>
                                      <p:cBhvr>
                                        <p:cTn id="58" dur="1" fill="hold">
                                          <p:stCondLst>
                                            <p:cond delay="0"/>
                                          </p:stCondLst>
                                        </p:cTn>
                                        <p:tgtEl>
                                          <p:spTgt spid="330776"/>
                                        </p:tgtEl>
                                        <p:attrNameLst>
                                          <p:attrName>style.visibility</p:attrName>
                                        </p:attrNameLst>
                                      </p:cBhvr>
                                      <p:to>
                                        <p:strVal val="visible"/>
                                      </p:to>
                                    </p:set>
                                    <p:anim calcmode="lin" valueType="num">
                                      <p:cBhvr>
                                        <p:cTn id="59" dur="500" fill="hold"/>
                                        <p:tgtEl>
                                          <p:spTgt spid="330776"/>
                                        </p:tgtEl>
                                        <p:attrNameLst>
                                          <p:attrName>ppt_x</p:attrName>
                                        </p:attrNameLst>
                                      </p:cBhvr>
                                      <p:tavLst>
                                        <p:tav tm="0">
                                          <p:val>
                                            <p:strVal val="#ppt_x"/>
                                          </p:val>
                                        </p:tav>
                                        <p:tav tm="100000">
                                          <p:val>
                                            <p:strVal val="#ppt_x"/>
                                          </p:val>
                                        </p:tav>
                                      </p:tavLst>
                                    </p:anim>
                                    <p:anim calcmode="lin" valueType="num">
                                      <p:cBhvr>
                                        <p:cTn id="60" dur="500" fill="hold"/>
                                        <p:tgtEl>
                                          <p:spTgt spid="330776"/>
                                        </p:tgtEl>
                                        <p:attrNameLst>
                                          <p:attrName>ppt_y</p:attrName>
                                        </p:attrNameLst>
                                      </p:cBhvr>
                                      <p:tavLst>
                                        <p:tav tm="0">
                                          <p:val>
                                            <p:strVal val="#ppt_y-#ppt_h/2"/>
                                          </p:val>
                                        </p:tav>
                                        <p:tav tm="100000">
                                          <p:val>
                                            <p:strVal val="#ppt_y"/>
                                          </p:val>
                                        </p:tav>
                                      </p:tavLst>
                                    </p:anim>
                                    <p:anim calcmode="lin" valueType="num">
                                      <p:cBhvr>
                                        <p:cTn id="61" dur="500" fill="hold"/>
                                        <p:tgtEl>
                                          <p:spTgt spid="330776"/>
                                        </p:tgtEl>
                                        <p:attrNameLst>
                                          <p:attrName>ppt_w</p:attrName>
                                        </p:attrNameLst>
                                      </p:cBhvr>
                                      <p:tavLst>
                                        <p:tav tm="0">
                                          <p:val>
                                            <p:strVal val="#ppt_w"/>
                                          </p:val>
                                        </p:tav>
                                        <p:tav tm="100000">
                                          <p:val>
                                            <p:strVal val="#ppt_w"/>
                                          </p:val>
                                        </p:tav>
                                      </p:tavLst>
                                    </p:anim>
                                    <p:anim calcmode="lin" valueType="num">
                                      <p:cBhvr>
                                        <p:cTn id="62" dur="500" fill="hold"/>
                                        <p:tgtEl>
                                          <p:spTgt spid="330776"/>
                                        </p:tgtEl>
                                        <p:attrNameLst>
                                          <p:attrName>ppt_h</p:attrName>
                                        </p:attrNameLst>
                                      </p:cBhvr>
                                      <p:tavLst>
                                        <p:tav tm="0">
                                          <p:val>
                                            <p:fltVal val="0"/>
                                          </p:val>
                                        </p:tav>
                                        <p:tav tm="100000">
                                          <p:val>
                                            <p:strVal val="#ppt_h"/>
                                          </p:val>
                                        </p:tav>
                                      </p:tavLst>
                                    </p:anim>
                                  </p:childTnLst>
                                </p:cTn>
                              </p:par>
                            </p:childTnLst>
                          </p:cTn>
                        </p:par>
                        <p:par>
                          <p:cTn id="63" fill="hold" nodeType="afterGroup">
                            <p:stCondLst>
                              <p:cond delay="500"/>
                            </p:stCondLst>
                            <p:childTnLst>
                              <p:par>
                                <p:cTn id="64" presetID="4" presetClass="entr" presetSubtype="16" fill="hold" nodeType="afterEffect">
                                  <p:stCondLst>
                                    <p:cond delay="0"/>
                                  </p:stCondLst>
                                  <p:childTnLst>
                                    <p:set>
                                      <p:cBhvr>
                                        <p:cTn id="65" dur="1" fill="hold">
                                          <p:stCondLst>
                                            <p:cond delay="0"/>
                                          </p:stCondLst>
                                        </p:cTn>
                                        <p:tgtEl>
                                          <p:spTgt spid="330780"/>
                                        </p:tgtEl>
                                        <p:attrNameLst>
                                          <p:attrName>style.visibility</p:attrName>
                                        </p:attrNameLst>
                                      </p:cBhvr>
                                      <p:to>
                                        <p:strVal val="visible"/>
                                      </p:to>
                                    </p:set>
                                    <p:animEffect transition="in" filter="box(in)">
                                      <p:cBhvr>
                                        <p:cTn id="66" dur="500"/>
                                        <p:tgtEl>
                                          <p:spTgt spid="330780"/>
                                        </p:tgtEl>
                                      </p:cBhvr>
                                    </p:animEffect>
                                  </p:childTnLst>
                                </p:cTn>
                              </p:par>
                            </p:childTnLst>
                          </p:cTn>
                        </p:par>
                        <p:par>
                          <p:cTn id="67" fill="hold" nodeType="afterGroup">
                            <p:stCondLst>
                              <p:cond delay="1000"/>
                            </p:stCondLst>
                            <p:childTnLst>
                              <p:par>
                                <p:cTn id="68" presetID="4" presetClass="entr" presetSubtype="32" fill="hold" grpId="0" nodeType="afterEffect">
                                  <p:stCondLst>
                                    <p:cond delay="1000"/>
                                  </p:stCondLst>
                                  <p:childTnLst>
                                    <p:set>
                                      <p:cBhvr>
                                        <p:cTn id="69" dur="1" fill="hold">
                                          <p:stCondLst>
                                            <p:cond delay="0"/>
                                          </p:stCondLst>
                                        </p:cTn>
                                        <p:tgtEl>
                                          <p:spTgt spid="330778"/>
                                        </p:tgtEl>
                                        <p:attrNameLst>
                                          <p:attrName>style.visibility</p:attrName>
                                        </p:attrNameLst>
                                      </p:cBhvr>
                                      <p:to>
                                        <p:strVal val="visible"/>
                                      </p:to>
                                    </p:set>
                                    <p:animEffect transition="in" filter="box(out)">
                                      <p:cBhvr>
                                        <p:cTn id="70" dur="500"/>
                                        <p:tgtEl>
                                          <p:spTgt spid="330778"/>
                                        </p:tgtEl>
                                      </p:cBhvr>
                                    </p:animEffect>
                                  </p:childTnLst>
                                </p:cTn>
                              </p:par>
                            </p:childTnLst>
                          </p:cTn>
                        </p:par>
                        <p:par>
                          <p:cTn id="71" fill="hold" nodeType="afterGroup">
                            <p:stCondLst>
                              <p:cond delay="2500"/>
                            </p:stCondLst>
                            <p:childTnLst>
                              <p:par>
                                <p:cTn id="72" presetID="3" presetClass="entr" presetSubtype="10" fill="hold" grpId="0" nodeType="afterEffect">
                                  <p:stCondLst>
                                    <p:cond delay="0"/>
                                  </p:stCondLst>
                                  <p:childTnLst>
                                    <p:set>
                                      <p:cBhvr>
                                        <p:cTn id="73" dur="1" fill="hold">
                                          <p:stCondLst>
                                            <p:cond delay="0"/>
                                          </p:stCondLst>
                                        </p:cTn>
                                        <p:tgtEl>
                                          <p:spTgt spid="330852"/>
                                        </p:tgtEl>
                                        <p:attrNameLst>
                                          <p:attrName>style.visibility</p:attrName>
                                        </p:attrNameLst>
                                      </p:cBhvr>
                                      <p:to>
                                        <p:strVal val="visible"/>
                                      </p:to>
                                    </p:set>
                                    <p:animEffect transition="in" filter="blinds(horizontal)">
                                      <p:cBhvr>
                                        <p:cTn id="74" dur="500"/>
                                        <p:tgtEl>
                                          <p:spTgt spid="330852"/>
                                        </p:tgtEl>
                                      </p:cBhvr>
                                    </p:animEffect>
                                  </p:childTnLst>
                                </p:cTn>
                              </p:par>
                            </p:childTnLst>
                          </p:cTn>
                        </p:par>
                        <p:par>
                          <p:cTn id="75" fill="hold" nodeType="afterGroup">
                            <p:stCondLst>
                              <p:cond delay="3000"/>
                            </p:stCondLst>
                            <p:childTnLst>
                              <p:par>
                                <p:cTn id="76" presetID="17" presetClass="entr" presetSubtype="1" fill="hold" grpId="0" nodeType="afterEffect">
                                  <p:stCondLst>
                                    <p:cond delay="0"/>
                                  </p:stCondLst>
                                  <p:childTnLst>
                                    <p:set>
                                      <p:cBhvr>
                                        <p:cTn id="77" dur="1" fill="hold">
                                          <p:stCondLst>
                                            <p:cond delay="0"/>
                                          </p:stCondLst>
                                        </p:cTn>
                                        <p:tgtEl>
                                          <p:spTgt spid="330777"/>
                                        </p:tgtEl>
                                        <p:attrNameLst>
                                          <p:attrName>style.visibility</p:attrName>
                                        </p:attrNameLst>
                                      </p:cBhvr>
                                      <p:to>
                                        <p:strVal val="visible"/>
                                      </p:to>
                                    </p:set>
                                    <p:anim calcmode="lin" valueType="num">
                                      <p:cBhvr>
                                        <p:cTn id="78" dur="500" fill="hold"/>
                                        <p:tgtEl>
                                          <p:spTgt spid="330777"/>
                                        </p:tgtEl>
                                        <p:attrNameLst>
                                          <p:attrName>ppt_x</p:attrName>
                                        </p:attrNameLst>
                                      </p:cBhvr>
                                      <p:tavLst>
                                        <p:tav tm="0">
                                          <p:val>
                                            <p:strVal val="#ppt_x"/>
                                          </p:val>
                                        </p:tav>
                                        <p:tav tm="100000">
                                          <p:val>
                                            <p:strVal val="#ppt_x"/>
                                          </p:val>
                                        </p:tav>
                                      </p:tavLst>
                                    </p:anim>
                                    <p:anim calcmode="lin" valueType="num">
                                      <p:cBhvr>
                                        <p:cTn id="79" dur="500" fill="hold"/>
                                        <p:tgtEl>
                                          <p:spTgt spid="330777"/>
                                        </p:tgtEl>
                                        <p:attrNameLst>
                                          <p:attrName>ppt_y</p:attrName>
                                        </p:attrNameLst>
                                      </p:cBhvr>
                                      <p:tavLst>
                                        <p:tav tm="0">
                                          <p:val>
                                            <p:strVal val="#ppt_y-#ppt_h/2"/>
                                          </p:val>
                                        </p:tav>
                                        <p:tav tm="100000">
                                          <p:val>
                                            <p:strVal val="#ppt_y"/>
                                          </p:val>
                                        </p:tav>
                                      </p:tavLst>
                                    </p:anim>
                                    <p:anim calcmode="lin" valueType="num">
                                      <p:cBhvr>
                                        <p:cTn id="80" dur="500" fill="hold"/>
                                        <p:tgtEl>
                                          <p:spTgt spid="330777"/>
                                        </p:tgtEl>
                                        <p:attrNameLst>
                                          <p:attrName>ppt_w</p:attrName>
                                        </p:attrNameLst>
                                      </p:cBhvr>
                                      <p:tavLst>
                                        <p:tav tm="0">
                                          <p:val>
                                            <p:strVal val="#ppt_w"/>
                                          </p:val>
                                        </p:tav>
                                        <p:tav tm="100000">
                                          <p:val>
                                            <p:strVal val="#ppt_w"/>
                                          </p:val>
                                        </p:tav>
                                      </p:tavLst>
                                    </p:anim>
                                    <p:anim calcmode="lin" valueType="num">
                                      <p:cBhvr>
                                        <p:cTn id="81" dur="500" fill="hold"/>
                                        <p:tgtEl>
                                          <p:spTgt spid="330777"/>
                                        </p:tgtEl>
                                        <p:attrNameLst>
                                          <p:attrName>ppt_h</p:attrName>
                                        </p:attrNameLst>
                                      </p:cBhvr>
                                      <p:tavLst>
                                        <p:tav tm="0">
                                          <p:val>
                                            <p:fltVal val="0"/>
                                          </p:val>
                                        </p:tav>
                                        <p:tav tm="100000">
                                          <p:val>
                                            <p:strVal val="#ppt_h"/>
                                          </p:val>
                                        </p:tav>
                                      </p:tavLst>
                                    </p:anim>
                                  </p:childTnLst>
                                </p:cTn>
                              </p:par>
                            </p:childTnLst>
                          </p:cTn>
                        </p:par>
                        <p:par>
                          <p:cTn id="82" fill="hold" nodeType="afterGroup">
                            <p:stCondLst>
                              <p:cond delay="3500"/>
                            </p:stCondLst>
                            <p:childTnLst>
                              <p:par>
                                <p:cTn id="83" presetID="4" presetClass="entr" presetSubtype="16" fill="hold" nodeType="afterEffect">
                                  <p:stCondLst>
                                    <p:cond delay="0"/>
                                  </p:stCondLst>
                                  <p:childTnLst>
                                    <p:set>
                                      <p:cBhvr>
                                        <p:cTn id="84" dur="1" fill="hold">
                                          <p:stCondLst>
                                            <p:cond delay="0"/>
                                          </p:stCondLst>
                                        </p:cTn>
                                        <p:tgtEl>
                                          <p:spTgt spid="330781"/>
                                        </p:tgtEl>
                                        <p:attrNameLst>
                                          <p:attrName>style.visibility</p:attrName>
                                        </p:attrNameLst>
                                      </p:cBhvr>
                                      <p:to>
                                        <p:strVal val="visible"/>
                                      </p:to>
                                    </p:set>
                                    <p:animEffect transition="in" filter="box(in)">
                                      <p:cBhvr>
                                        <p:cTn id="85" dur="500"/>
                                        <p:tgtEl>
                                          <p:spTgt spid="330781"/>
                                        </p:tgtEl>
                                      </p:cBhvr>
                                    </p:animEffect>
                                  </p:childTnLst>
                                </p:cTn>
                              </p:par>
                            </p:childTnLst>
                          </p:cTn>
                        </p:par>
                        <p:par>
                          <p:cTn id="86" fill="hold" nodeType="afterGroup">
                            <p:stCondLst>
                              <p:cond delay="4000"/>
                            </p:stCondLst>
                            <p:childTnLst>
                              <p:par>
                                <p:cTn id="87" presetID="4" presetClass="entr" presetSubtype="32" fill="hold" grpId="0" nodeType="afterEffect">
                                  <p:stCondLst>
                                    <p:cond delay="0"/>
                                  </p:stCondLst>
                                  <p:childTnLst>
                                    <p:set>
                                      <p:cBhvr>
                                        <p:cTn id="88" dur="1" fill="hold">
                                          <p:stCondLst>
                                            <p:cond delay="0"/>
                                          </p:stCondLst>
                                        </p:cTn>
                                        <p:tgtEl>
                                          <p:spTgt spid="330779"/>
                                        </p:tgtEl>
                                        <p:attrNameLst>
                                          <p:attrName>style.visibility</p:attrName>
                                        </p:attrNameLst>
                                      </p:cBhvr>
                                      <p:to>
                                        <p:strVal val="visible"/>
                                      </p:to>
                                    </p:set>
                                    <p:animEffect transition="in" filter="box(out)">
                                      <p:cBhvr>
                                        <p:cTn id="89" dur="500"/>
                                        <p:tgtEl>
                                          <p:spTgt spid="330779"/>
                                        </p:tgtEl>
                                      </p:cBhvr>
                                    </p:animEffect>
                                  </p:childTnLst>
                                </p:cTn>
                              </p:par>
                            </p:childTnLst>
                          </p:cTn>
                        </p:par>
                        <p:par>
                          <p:cTn id="90" fill="hold" nodeType="afterGroup">
                            <p:stCondLst>
                              <p:cond delay="4500"/>
                            </p:stCondLst>
                            <p:childTnLst>
                              <p:par>
                                <p:cTn id="91" presetID="3" presetClass="entr" presetSubtype="10" fill="hold" grpId="0" nodeType="afterEffect">
                                  <p:stCondLst>
                                    <p:cond delay="0"/>
                                  </p:stCondLst>
                                  <p:childTnLst>
                                    <p:set>
                                      <p:cBhvr>
                                        <p:cTn id="92" dur="1" fill="hold">
                                          <p:stCondLst>
                                            <p:cond delay="0"/>
                                          </p:stCondLst>
                                        </p:cTn>
                                        <p:tgtEl>
                                          <p:spTgt spid="330853"/>
                                        </p:tgtEl>
                                        <p:attrNameLst>
                                          <p:attrName>style.visibility</p:attrName>
                                        </p:attrNameLst>
                                      </p:cBhvr>
                                      <p:to>
                                        <p:strVal val="visible"/>
                                      </p:to>
                                    </p:set>
                                    <p:animEffect transition="in" filter="blinds(horizontal)">
                                      <p:cBhvr>
                                        <p:cTn id="93" dur="500"/>
                                        <p:tgtEl>
                                          <p:spTgt spid="33085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1" fill="hold" grpId="0" nodeType="clickEffect">
                                  <p:stCondLst>
                                    <p:cond delay="0"/>
                                  </p:stCondLst>
                                  <p:childTnLst>
                                    <p:set>
                                      <p:cBhvr>
                                        <p:cTn id="97" dur="1" fill="hold">
                                          <p:stCondLst>
                                            <p:cond delay="0"/>
                                          </p:stCondLst>
                                        </p:cTn>
                                        <p:tgtEl>
                                          <p:spTgt spid="330850"/>
                                        </p:tgtEl>
                                        <p:attrNameLst>
                                          <p:attrName>style.visibility</p:attrName>
                                        </p:attrNameLst>
                                      </p:cBhvr>
                                      <p:to>
                                        <p:strVal val="visible"/>
                                      </p:to>
                                    </p:set>
                                    <p:anim calcmode="lin" valueType="num">
                                      <p:cBhvr additive="base">
                                        <p:cTn id="98" dur="500" fill="hold"/>
                                        <p:tgtEl>
                                          <p:spTgt spid="330850"/>
                                        </p:tgtEl>
                                        <p:attrNameLst>
                                          <p:attrName>ppt_x</p:attrName>
                                        </p:attrNameLst>
                                      </p:cBhvr>
                                      <p:tavLst>
                                        <p:tav tm="0">
                                          <p:val>
                                            <p:strVal val="#ppt_x"/>
                                          </p:val>
                                        </p:tav>
                                        <p:tav tm="100000">
                                          <p:val>
                                            <p:strVal val="#ppt_x"/>
                                          </p:val>
                                        </p:tav>
                                      </p:tavLst>
                                    </p:anim>
                                    <p:anim calcmode="lin" valueType="num">
                                      <p:cBhvr additive="base">
                                        <p:cTn id="99" dur="500" fill="hold"/>
                                        <p:tgtEl>
                                          <p:spTgt spid="330850"/>
                                        </p:tgtEl>
                                        <p:attrNameLst>
                                          <p:attrName>ppt_y</p:attrName>
                                        </p:attrNameLst>
                                      </p:cBhvr>
                                      <p:tavLst>
                                        <p:tav tm="0">
                                          <p:val>
                                            <p:strVal val="0-#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330782"/>
                                        </p:tgtEl>
                                        <p:attrNameLst>
                                          <p:attrName>style.visibility</p:attrName>
                                        </p:attrNameLst>
                                      </p:cBhvr>
                                      <p:to>
                                        <p:strVal val="visible"/>
                                      </p:to>
                                    </p:set>
                                    <p:anim calcmode="lin" valueType="num">
                                      <p:cBhvr>
                                        <p:cTn id="104" dur="500" fill="hold"/>
                                        <p:tgtEl>
                                          <p:spTgt spid="330782"/>
                                        </p:tgtEl>
                                        <p:attrNameLst>
                                          <p:attrName>ppt_x</p:attrName>
                                        </p:attrNameLst>
                                      </p:cBhvr>
                                      <p:tavLst>
                                        <p:tav tm="0">
                                          <p:val>
                                            <p:strVal val="#ppt_x-#ppt_w/2"/>
                                          </p:val>
                                        </p:tav>
                                        <p:tav tm="100000">
                                          <p:val>
                                            <p:strVal val="#ppt_x"/>
                                          </p:val>
                                        </p:tav>
                                      </p:tavLst>
                                    </p:anim>
                                    <p:anim calcmode="lin" valueType="num">
                                      <p:cBhvr>
                                        <p:cTn id="105" dur="500" fill="hold"/>
                                        <p:tgtEl>
                                          <p:spTgt spid="330782"/>
                                        </p:tgtEl>
                                        <p:attrNameLst>
                                          <p:attrName>ppt_y</p:attrName>
                                        </p:attrNameLst>
                                      </p:cBhvr>
                                      <p:tavLst>
                                        <p:tav tm="0">
                                          <p:val>
                                            <p:strVal val="#ppt_y"/>
                                          </p:val>
                                        </p:tav>
                                        <p:tav tm="100000">
                                          <p:val>
                                            <p:strVal val="#ppt_y"/>
                                          </p:val>
                                        </p:tav>
                                      </p:tavLst>
                                    </p:anim>
                                    <p:anim calcmode="lin" valueType="num">
                                      <p:cBhvr>
                                        <p:cTn id="106" dur="500" fill="hold"/>
                                        <p:tgtEl>
                                          <p:spTgt spid="330782"/>
                                        </p:tgtEl>
                                        <p:attrNameLst>
                                          <p:attrName>ppt_w</p:attrName>
                                        </p:attrNameLst>
                                      </p:cBhvr>
                                      <p:tavLst>
                                        <p:tav tm="0">
                                          <p:val>
                                            <p:fltVal val="0"/>
                                          </p:val>
                                        </p:tav>
                                        <p:tav tm="100000">
                                          <p:val>
                                            <p:strVal val="#ppt_w"/>
                                          </p:val>
                                        </p:tav>
                                      </p:tavLst>
                                    </p:anim>
                                    <p:anim calcmode="lin" valueType="num">
                                      <p:cBhvr>
                                        <p:cTn id="107" dur="500" fill="hold"/>
                                        <p:tgtEl>
                                          <p:spTgt spid="330782"/>
                                        </p:tgtEl>
                                        <p:attrNameLst>
                                          <p:attrName>ppt_h</p:attrName>
                                        </p:attrNameLst>
                                      </p:cBhvr>
                                      <p:tavLst>
                                        <p:tav tm="0">
                                          <p:val>
                                            <p:strVal val="#ppt_h"/>
                                          </p:val>
                                        </p:tav>
                                        <p:tav tm="100000">
                                          <p:val>
                                            <p:strVal val="#ppt_h"/>
                                          </p:val>
                                        </p:tav>
                                      </p:tavLst>
                                    </p:anim>
                                  </p:childTnLst>
                                </p:cTn>
                              </p:par>
                            </p:childTnLst>
                          </p:cTn>
                        </p:par>
                        <p:par>
                          <p:cTn id="108" fill="hold" nodeType="afterGroup">
                            <p:stCondLst>
                              <p:cond delay="500"/>
                            </p:stCondLst>
                            <p:childTnLst>
                              <p:par>
                                <p:cTn id="109" presetID="17" presetClass="entr" presetSubtype="1" fill="hold" nodeType="afterEffect">
                                  <p:stCondLst>
                                    <p:cond delay="0"/>
                                  </p:stCondLst>
                                  <p:childTnLst>
                                    <p:set>
                                      <p:cBhvr>
                                        <p:cTn id="110" dur="1" fill="hold">
                                          <p:stCondLst>
                                            <p:cond delay="0"/>
                                          </p:stCondLst>
                                        </p:cTn>
                                        <p:tgtEl>
                                          <p:spTgt spid="330807"/>
                                        </p:tgtEl>
                                        <p:attrNameLst>
                                          <p:attrName>style.visibility</p:attrName>
                                        </p:attrNameLst>
                                      </p:cBhvr>
                                      <p:to>
                                        <p:strVal val="visible"/>
                                      </p:to>
                                    </p:set>
                                    <p:anim calcmode="lin" valueType="num">
                                      <p:cBhvr>
                                        <p:cTn id="111" dur="500" fill="hold"/>
                                        <p:tgtEl>
                                          <p:spTgt spid="330807"/>
                                        </p:tgtEl>
                                        <p:attrNameLst>
                                          <p:attrName>ppt_x</p:attrName>
                                        </p:attrNameLst>
                                      </p:cBhvr>
                                      <p:tavLst>
                                        <p:tav tm="0">
                                          <p:val>
                                            <p:strVal val="#ppt_x"/>
                                          </p:val>
                                        </p:tav>
                                        <p:tav tm="100000">
                                          <p:val>
                                            <p:strVal val="#ppt_x"/>
                                          </p:val>
                                        </p:tav>
                                      </p:tavLst>
                                    </p:anim>
                                    <p:anim calcmode="lin" valueType="num">
                                      <p:cBhvr>
                                        <p:cTn id="112" dur="500" fill="hold"/>
                                        <p:tgtEl>
                                          <p:spTgt spid="330807"/>
                                        </p:tgtEl>
                                        <p:attrNameLst>
                                          <p:attrName>ppt_y</p:attrName>
                                        </p:attrNameLst>
                                      </p:cBhvr>
                                      <p:tavLst>
                                        <p:tav tm="0">
                                          <p:val>
                                            <p:strVal val="#ppt_y-#ppt_h/2"/>
                                          </p:val>
                                        </p:tav>
                                        <p:tav tm="100000">
                                          <p:val>
                                            <p:strVal val="#ppt_y"/>
                                          </p:val>
                                        </p:tav>
                                      </p:tavLst>
                                    </p:anim>
                                    <p:anim calcmode="lin" valueType="num">
                                      <p:cBhvr>
                                        <p:cTn id="113" dur="500" fill="hold"/>
                                        <p:tgtEl>
                                          <p:spTgt spid="330807"/>
                                        </p:tgtEl>
                                        <p:attrNameLst>
                                          <p:attrName>ppt_w</p:attrName>
                                        </p:attrNameLst>
                                      </p:cBhvr>
                                      <p:tavLst>
                                        <p:tav tm="0">
                                          <p:val>
                                            <p:strVal val="#ppt_w"/>
                                          </p:val>
                                        </p:tav>
                                        <p:tav tm="100000">
                                          <p:val>
                                            <p:strVal val="#ppt_w"/>
                                          </p:val>
                                        </p:tav>
                                      </p:tavLst>
                                    </p:anim>
                                    <p:anim calcmode="lin" valueType="num">
                                      <p:cBhvr>
                                        <p:cTn id="114" dur="500" fill="hold"/>
                                        <p:tgtEl>
                                          <p:spTgt spid="330807"/>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nodeType="clickEffect">
                                  <p:stCondLst>
                                    <p:cond delay="0"/>
                                  </p:stCondLst>
                                  <p:childTnLst>
                                    <p:set>
                                      <p:cBhvr>
                                        <p:cTn id="118" dur="1" fill="hold">
                                          <p:stCondLst>
                                            <p:cond delay="0"/>
                                          </p:stCondLst>
                                        </p:cTn>
                                        <p:tgtEl>
                                          <p:spTgt spid="330791"/>
                                        </p:tgtEl>
                                        <p:attrNameLst>
                                          <p:attrName>style.visibility</p:attrName>
                                        </p:attrNameLst>
                                      </p:cBhvr>
                                      <p:to>
                                        <p:strVal val="visible"/>
                                      </p:to>
                                    </p:set>
                                    <p:anim calcmode="lin" valueType="num">
                                      <p:cBhvr>
                                        <p:cTn id="119" dur="500" fill="hold"/>
                                        <p:tgtEl>
                                          <p:spTgt spid="330791"/>
                                        </p:tgtEl>
                                        <p:attrNameLst>
                                          <p:attrName>ppt_x</p:attrName>
                                        </p:attrNameLst>
                                      </p:cBhvr>
                                      <p:tavLst>
                                        <p:tav tm="0">
                                          <p:val>
                                            <p:strVal val="#ppt_x-#ppt_w/2"/>
                                          </p:val>
                                        </p:tav>
                                        <p:tav tm="100000">
                                          <p:val>
                                            <p:strVal val="#ppt_x"/>
                                          </p:val>
                                        </p:tav>
                                      </p:tavLst>
                                    </p:anim>
                                    <p:anim calcmode="lin" valueType="num">
                                      <p:cBhvr>
                                        <p:cTn id="120" dur="500" fill="hold"/>
                                        <p:tgtEl>
                                          <p:spTgt spid="330791"/>
                                        </p:tgtEl>
                                        <p:attrNameLst>
                                          <p:attrName>ppt_y</p:attrName>
                                        </p:attrNameLst>
                                      </p:cBhvr>
                                      <p:tavLst>
                                        <p:tav tm="0">
                                          <p:val>
                                            <p:strVal val="#ppt_y"/>
                                          </p:val>
                                        </p:tav>
                                        <p:tav tm="100000">
                                          <p:val>
                                            <p:strVal val="#ppt_y"/>
                                          </p:val>
                                        </p:tav>
                                      </p:tavLst>
                                    </p:anim>
                                    <p:anim calcmode="lin" valueType="num">
                                      <p:cBhvr>
                                        <p:cTn id="121" dur="500" fill="hold"/>
                                        <p:tgtEl>
                                          <p:spTgt spid="330791"/>
                                        </p:tgtEl>
                                        <p:attrNameLst>
                                          <p:attrName>ppt_w</p:attrName>
                                        </p:attrNameLst>
                                      </p:cBhvr>
                                      <p:tavLst>
                                        <p:tav tm="0">
                                          <p:val>
                                            <p:fltVal val="0"/>
                                          </p:val>
                                        </p:tav>
                                        <p:tav tm="100000">
                                          <p:val>
                                            <p:strVal val="#ppt_w"/>
                                          </p:val>
                                        </p:tav>
                                      </p:tavLst>
                                    </p:anim>
                                    <p:anim calcmode="lin" valueType="num">
                                      <p:cBhvr>
                                        <p:cTn id="122" dur="500" fill="hold"/>
                                        <p:tgtEl>
                                          <p:spTgt spid="330791"/>
                                        </p:tgtEl>
                                        <p:attrNameLst>
                                          <p:attrName>ppt_h</p:attrName>
                                        </p:attrNameLst>
                                      </p:cBhvr>
                                      <p:tavLst>
                                        <p:tav tm="0">
                                          <p:val>
                                            <p:strVal val="#ppt_h"/>
                                          </p:val>
                                        </p:tav>
                                        <p:tav tm="100000">
                                          <p:val>
                                            <p:strVal val="#ppt_h"/>
                                          </p:val>
                                        </p:tav>
                                      </p:tavLst>
                                    </p:anim>
                                  </p:childTnLst>
                                </p:cTn>
                              </p:par>
                            </p:childTnLst>
                          </p:cTn>
                        </p:par>
                        <p:par>
                          <p:cTn id="123" fill="hold" nodeType="afterGroup">
                            <p:stCondLst>
                              <p:cond delay="500"/>
                            </p:stCondLst>
                            <p:childTnLst>
                              <p:par>
                                <p:cTn id="124" presetID="17" presetClass="entr" presetSubtype="1" fill="hold" nodeType="afterEffect">
                                  <p:stCondLst>
                                    <p:cond delay="0"/>
                                  </p:stCondLst>
                                  <p:childTnLst>
                                    <p:set>
                                      <p:cBhvr>
                                        <p:cTn id="125" dur="1" fill="hold">
                                          <p:stCondLst>
                                            <p:cond delay="0"/>
                                          </p:stCondLst>
                                        </p:cTn>
                                        <p:tgtEl>
                                          <p:spTgt spid="330801"/>
                                        </p:tgtEl>
                                        <p:attrNameLst>
                                          <p:attrName>style.visibility</p:attrName>
                                        </p:attrNameLst>
                                      </p:cBhvr>
                                      <p:to>
                                        <p:strVal val="visible"/>
                                      </p:to>
                                    </p:set>
                                    <p:anim calcmode="lin" valueType="num">
                                      <p:cBhvr>
                                        <p:cTn id="126" dur="500" fill="hold"/>
                                        <p:tgtEl>
                                          <p:spTgt spid="330801"/>
                                        </p:tgtEl>
                                        <p:attrNameLst>
                                          <p:attrName>ppt_x</p:attrName>
                                        </p:attrNameLst>
                                      </p:cBhvr>
                                      <p:tavLst>
                                        <p:tav tm="0">
                                          <p:val>
                                            <p:strVal val="#ppt_x"/>
                                          </p:val>
                                        </p:tav>
                                        <p:tav tm="100000">
                                          <p:val>
                                            <p:strVal val="#ppt_x"/>
                                          </p:val>
                                        </p:tav>
                                      </p:tavLst>
                                    </p:anim>
                                    <p:anim calcmode="lin" valueType="num">
                                      <p:cBhvr>
                                        <p:cTn id="127" dur="500" fill="hold"/>
                                        <p:tgtEl>
                                          <p:spTgt spid="330801"/>
                                        </p:tgtEl>
                                        <p:attrNameLst>
                                          <p:attrName>ppt_y</p:attrName>
                                        </p:attrNameLst>
                                      </p:cBhvr>
                                      <p:tavLst>
                                        <p:tav tm="0">
                                          <p:val>
                                            <p:strVal val="#ppt_y-#ppt_h/2"/>
                                          </p:val>
                                        </p:tav>
                                        <p:tav tm="100000">
                                          <p:val>
                                            <p:strVal val="#ppt_y"/>
                                          </p:val>
                                        </p:tav>
                                      </p:tavLst>
                                    </p:anim>
                                    <p:anim calcmode="lin" valueType="num">
                                      <p:cBhvr>
                                        <p:cTn id="128" dur="500" fill="hold"/>
                                        <p:tgtEl>
                                          <p:spTgt spid="330801"/>
                                        </p:tgtEl>
                                        <p:attrNameLst>
                                          <p:attrName>ppt_w</p:attrName>
                                        </p:attrNameLst>
                                      </p:cBhvr>
                                      <p:tavLst>
                                        <p:tav tm="0">
                                          <p:val>
                                            <p:strVal val="#ppt_w"/>
                                          </p:val>
                                        </p:tav>
                                        <p:tav tm="100000">
                                          <p:val>
                                            <p:strVal val="#ppt_w"/>
                                          </p:val>
                                        </p:tav>
                                      </p:tavLst>
                                    </p:anim>
                                    <p:anim calcmode="lin" valueType="num">
                                      <p:cBhvr>
                                        <p:cTn id="129" dur="500" fill="hold"/>
                                        <p:tgtEl>
                                          <p:spTgt spid="330801"/>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8" fill="hold" nodeType="clickEffect">
                                  <p:stCondLst>
                                    <p:cond delay="0"/>
                                  </p:stCondLst>
                                  <p:childTnLst>
                                    <p:set>
                                      <p:cBhvr>
                                        <p:cTn id="133" dur="1" fill="hold">
                                          <p:stCondLst>
                                            <p:cond delay="0"/>
                                          </p:stCondLst>
                                        </p:cTn>
                                        <p:tgtEl>
                                          <p:spTgt spid="330796"/>
                                        </p:tgtEl>
                                        <p:attrNameLst>
                                          <p:attrName>style.visibility</p:attrName>
                                        </p:attrNameLst>
                                      </p:cBhvr>
                                      <p:to>
                                        <p:strVal val="visible"/>
                                      </p:to>
                                    </p:set>
                                    <p:anim calcmode="lin" valueType="num">
                                      <p:cBhvr>
                                        <p:cTn id="134" dur="500" fill="hold"/>
                                        <p:tgtEl>
                                          <p:spTgt spid="330796"/>
                                        </p:tgtEl>
                                        <p:attrNameLst>
                                          <p:attrName>ppt_x</p:attrName>
                                        </p:attrNameLst>
                                      </p:cBhvr>
                                      <p:tavLst>
                                        <p:tav tm="0">
                                          <p:val>
                                            <p:strVal val="#ppt_x-#ppt_w/2"/>
                                          </p:val>
                                        </p:tav>
                                        <p:tav tm="100000">
                                          <p:val>
                                            <p:strVal val="#ppt_x"/>
                                          </p:val>
                                        </p:tav>
                                      </p:tavLst>
                                    </p:anim>
                                    <p:anim calcmode="lin" valueType="num">
                                      <p:cBhvr>
                                        <p:cTn id="135" dur="500" fill="hold"/>
                                        <p:tgtEl>
                                          <p:spTgt spid="330796"/>
                                        </p:tgtEl>
                                        <p:attrNameLst>
                                          <p:attrName>ppt_y</p:attrName>
                                        </p:attrNameLst>
                                      </p:cBhvr>
                                      <p:tavLst>
                                        <p:tav tm="0">
                                          <p:val>
                                            <p:strVal val="#ppt_y"/>
                                          </p:val>
                                        </p:tav>
                                        <p:tav tm="100000">
                                          <p:val>
                                            <p:strVal val="#ppt_y"/>
                                          </p:val>
                                        </p:tav>
                                      </p:tavLst>
                                    </p:anim>
                                    <p:anim calcmode="lin" valueType="num">
                                      <p:cBhvr>
                                        <p:cTn id="136" dur="500" fill="hold"/>
                                        <p:tgtEl>
                                          <p:spTgt spid="330796"/>
                                        </p:tgtEl>
                                        <p:attrNameLst>
                                          <p:attrName>ppt_w</p:attrName>
                                        </p:attrNameLst>
                                      </p:cBhvr>
                                      <p:tavLst>
                                        <p:tav tm="0">
                                          <p:val>
                                            <p:fltVal val="0"/>
                                          </p:val>
                                        </p:tav>
                                        <p:tav tm="100000">
                                          <p:val>
                                            <p:strVal val="#ppt_w"/>
                                          </p:val>
                                        </p:tav>
                                      </p:tavLst>
                                    </p:anim>
                                    <p:anim calcmode="lin" valueType="num">
                                      <p:cBhvr>
                                        <p:cTn id="137" dur="500" fill="hold"/>
                                        <p:tgtEl>
                                          <p:spTgt spid="330796"/>
                                        </p:tgtEl>
                                        <p:attrNameLst>
                                          <p:attrName>ppt_h</p:attrName>
                                        </p:attrNameLst>
                                      </p:cBhvr>
                                      <p:tavLst>
                                        <p:tav tm="0">
                                          <p:val>
                                            <p:strVal val="#ppt_h"/>
                                          </p:val>
                                        </p:tav>
                                        <p:tav tm="100000">
                                          <p:val>
                                            <p:strVal val="#ppt_h"/>
                                          </p:val>
                                        </p:tav>
                                      </p:tavLst>
                                    </p:anim>
                                  </p:childTnLst>
                                </p:cTn>
                              </p:par>
                            </p:childTnLst>
                          </p:cTn>
                        </p:par>
                        <p:par>
                          <p:cTn id="138" fill="hold" nodeType="afterGroup">
                            <p:stCondLst>
                              <p:cond delay="500"/>
                            </p:stCondLst>
                            <p:childTnLst>
                              <p:par>
                                <p:cTn id="139" presetID="17" presetClass="entr" presetSubtype="1" fill="hold" nodeType="afterEffect">
                                  <p:stCondLst>
                                    <p:cond delay="0"/>
                                  </p:stCondLst>
                                  <p:childTnLst>
                                    <p:set>
                                      <p:cBhvr>
                                        <p:cTn id="140" dur="1" fill="hold">
                                          <p:stCondLst>
                                            <p:cond delay="0"/>
                                          </p:stCondLst>
                                        </p:cTn>
                                        <p:tgtEl>
                                          <p:spTgt spid="330804"/>
                                        </p:tgtEl>
                                        <p:attrNameLst>
                                          <p:attrName>style.visibility</p:attrName>
                                        </p:attrNameLst>
                                      </p:cBhvr>
                                      <p:to>
                                        <p:strVal val="visible"/>
                                      </p:to>
                                    </p:set>
                                    <p:anim calcmode="lin" valueType="num">
                                      <p:cBhvr>
                                        <p:cTn id="141" dur="500" fill="hold"/>
                                        <p:tgtEl>
                                          <p:spTgt spid="330804"/>
                                        </p:tgtEl>
                                        <p:attrNameLst>
                                          <p:attrName>ppt_x</p:attrName>
                                        </p:attrNameLst>
                                      </p:cBhvr>
                                      <p:tavLst>
                                        <p:tav tm="0">
                                          <p:val>
                                            <p:strVal val="#ppt_x"/>
                                          </p:val>
                                        </p:tav>
                                        <p:tav tm="100000">
                                          <p:val>
                                            <p:strVal val="#ppt_x"/>
                                          </p:val>
                                        </p:tav>
                                      </p:tavLst>
                                    </p:anim>
                                    <p:anim calcmode="lin" valueType="num">
                                      <p:cBhvr>
                                        <p:cTn id="142" dur="500" fill="hold"/>
                                        <p:tgtEl>
                                          <p:spTgt spid="330804"/>
                                        </p:tgtEl>
                                        <p:attrNameLst>
                                          <p:attrName>ppt_y</p:attrName>
                                        </p:attrNameLst>
                                      </p:cBhvr>
                                      <p:tavLst>
                                        <p:tav tm="0">
                                          <p:val>
                                            <p:strVal val="#ppt_y-#ppt_h/2"/>
                                          </p:val>
                                        </p:tav>
                                        <p:tav tm="100000">
                                          <p:val>
                                            <p:strVal val="#ppt_y"/>
                                          </p:val>
                                        </p:tav>
                                      </p:tavLst>
                                    </p:anim>
                                    <p:anim calcmode="lin" valueType="num">
                                      <p:cBhvr>
                                        <p:cTn id="143" dur="500" fill="hold"/>
                                        <p:tgtEl>
                                          <p:spTgt spid="330804"/>
                                        </p:tgtEl>
                                        <p:attrNameLst>
                                          <p:attrName>ppt_w</p:attrName>
                                        </p:attrNameLst>
                                      </p:cBhvr>
                                      <p:tavLst>
                                        <p:tav tm="0">
                                          <p:val>
                                            <p:strVal val="#ppt_w"/>
                                          </p:val>
                                        </p:tav>
                                        <p:tav tm="100000">
                                          <p:val>
                                            <p:strVal val="#ppt_w"/>
                                          </p:val>
                                        </p:tav>
                                      </p:tavLst>
                                    </p:anim>
                                    <p:anim calcmode="lin" valueType="num">
                                      <p:cBhvr>
                                        <p:cTn id="144" dur="500" fill="hold"/>
                                        <p:tgtEl>
                                          <p:spTgt spid="330804"/>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1" fill="hold" nodeType="clickEffect">
                                  <p:stCondLst>
                                    <p:cond delay="0"/>
                                  </p:stCondLst>
                                  <p:childTnLst>
                                    <p:set>
                                      <p:cBhvr>
                                        <p:cTn id="148" dur="1" fill="hold">
                                          <p:stCondLst>
                                            <p:cond delay="0"/>
                                          </p:stCondLst>
                                        </p:cTn>
                                        <p:tgtEl>
                                          <p:spTgt spid="330822"/>
                                        </p:tgtEl>
                                        <p:attrNameLst>
                                          <p:attrName>style.visibility</p:attrName>
                                        </p:attrNameLst>
                                      </p:cBhvr>
                                      <p:to>
                                        <p:strVal val="visible"/>
                                      </p:to>
                                    </p:set>
                                    <p:anim calcmode="lin" valueType="num">
                                      <p:cBhvr>
                                        <p:cTn id="149" dur="500" fill="hold"/>
                                        <p:tgtEl>
                                          <p:spTgt spid="330822"/>
                                        </p:tgtEl>
                                        <p:attrNameLst>
                                          <p:attrName>ppt_x</p:attrName>
                                        </p:attrNameLst>
                                      </p:cBhvr>
                                      <p:tavLst>
                                        <p:tav tm="0">
                                          <p:val>
                                            <p:strVal val="#ppt_x"/>
                                          </p:val>
                                        </p:tav>
                                        <p:tav tm="100000">
                                          <p:val>
                                            <p:strVal val="#ppt_x"/>
                                          </p:val>
                                        </p:tav>
                                      </p:tavLst>
                                    </p:anim>
                                    <p:anim calcmode="lin" valueType="num">
                                      <p:cBhvr>
                                        <p:cTn id="150" dur="500" fill="hold"/>
                                        <p:tgtEl>
                                          <p:spTgt spid="330822"/>
                                        </p:tgtEl>
                                        <p:attrNameLst>
                                          <p:attrName>ppt_y</p:attrName>
                                        </p:attrNameLst>
                                      </p:cBhvr>
                                      <p:tavLst>
                                        <p:tav tm="0">
                                          <p:val>
                                            <p:strVal val="#ppt_y-#ppt_h/2"/>
                                          </p:val>
                                        </p:tav>
                                        <p:tav tm="100000">
                                          <p:val>
                                            <p:strVal val="#ppt_y"/>
                                          </p:val>
                                        </p:tav>
                                      </p:tavLst>
                                    </p:anim>
                                    <p:anim calcmode="lin" valueType="num">
                                      <p:cBhvr>
                                        <p:cTn id="151" dur="500" fill="hold"/>
                                        <p:tgtEl>
                                          <p:spTgt spid="330822"/>
                                        </p:tgtEl>
                                        <p:attrNameLst>
                                          <p:attrName>ppt_w</p:attrName>
                                        </p:attrNameLst>
                                      </p:cBhvr>
                                      <p:tavLst>
                                        <p:tav tm="0">
                                          <p:val>
                                            <p:strVal val="#ppt_w"/>
                                          </p:val>
                                        </p:tav>
                                        <p:tav tm="100000">
                                          <p:val>
                                            <p:strVal val="#ppt_w"/>
                                          </p:val>
                                        </p:tav>
                                      </p:tavLst>
                                    </p:anim>
                                    <p:anim calcmode="lin" valueType="num">
                                      <p:cBhvr>
                                        <p:cTn id="152" dur="500" fill="hold"/>
                                        <p:tgtEl>
                                          <p:spTgt spid="330822"/>
                                        </p:tgtEl>
                                        <p:attrNameLst>
                                          <p:attrName>ppt_h</p:attrName>
                                        </p:attrNameLst>
                                      </p:cBhvr>
                                      <p:tavLst>
                                        <p:tav tm="0">
                                          <p:val>
                                            <p:fltVal val="0"/>
                                          </p:val>
                                        </p:tav>
                                        <p:tav tm="100000">
                                          <p:val>
                                            <p:strVal val="#ppt_h"/>
                                          </p:val>
                                        </p:tav>
                                      </p:tavLst>
                                    </p:anim>
                                  </p:childTnLst>
                                </p:cTn>
                              </p:par>
                            </p:childTnLst>
                          </p:cTn>
                        </p:par>
                        <p:par>
                          <p:cTn id="153" fill="hold" nodeType="afterGroup">
                            <p:stCondLst>
                              <p:cond delay="500"/>
                            </p:stCondLst>
                            <p:childTnLst>
                              <p:par>
                                <p:cTn id="154" presetID="4" presetClass="entr" presetSubtype="16" fill="hold" nodeType="afterEffect">
                                  <p:stCondLst>
                                    <p:cond delay="0"/>
                                  </p:stCondLst>
                                  <p:childTnLst>
                                    <p:set>
                                      <p:cBhvr>
                                        <p:cTn id="155" dur="1" fill="hold">
                                          <p:stCondLst>
                                            <p:cond delay="0"/>
                                          </p:stCondLst>
                                        </p:cTn>
                                        <p:tgtEl>
                                          <p:spTgt spid="330828"/>
                                        </p:tgtEl>
                                        <p:attrNameLst>
                                          <p:attrName>style.visibility</p:attrName>
                                        </p:attrNameLst>
                                      </p:cBhvr>
                                      <p:to>
                                        <p:strVal val="visible"/>
                                      </p:to>
                                    </p:set>
                                    <p:animEffect transition="in" filter="box(in)">
                                      <p:cBhvr>
                                        <p:cTn id="156" dur="500"/>
                                        <p:tgtEl>
                                          <p:spTgt spid="330828"/>
                                        </p:tgtEl>
                                      </p:cBhvr>
                                    </p:animEffect>
                                  </p:childTnLst>
                                </p:cTn>
                              </p:par>
                            </p:childTnLst>
                          </p:cTn>
                        </p:par>
                        <p:par>
                          <p:cTn id="157" fill="hold" nodeType="afterGroup">
                            <p:stCondLst>
                              <p:cond delay="1000"/>
                            </p:stCondLst>
                            <p:childTnLst>
                              <p:par>
                                <p:cTn id="158" presetID="4" presetClass="entr" presetSubtype="16" fill="hold" nodeType="afterEffect">
                                  <p:stCondLst>
                                    <p:cond delay="0"/>
                                  </p:stCondLst>
                                  <p:childTnLst>
                                    <p:set>
                                      <p:cBhvr>
                                        <p:cTn id="159" dur="1" fill="hold">
                                          <p:stCondLst>
                                            <p:cond delay="0"/>
                                          </p:stCondLst>
                                        </p:cTn>
                                        <p:tgtEl>
                                          <p:spTgt spid="330829"/>
                                        </p:tgtEl>
                                        <p:attrNameLst>
                                          <p:attrName>style.visibility</p:attrName>
                                        </p:attrNameLst>
                                      </p:cBhvr>
                                      <p:to>
                                        <p:strVal val="visible"/>
                                      </p:to>
                                    </p:set>
                                    <p:animEffect transition="in" filter="box(in)">
                                      <p:cBhvr>
                                        <p:cTn id="160" dur="500"/>
                                        <p:tgtEl>
                                          <p:spTgt spid="330829"/>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nodeType="clickEffect">
                                  <p:stCondLst>
                                    <p:cond delay="0"/>
                                  </p:stCondLst>
                                  <p:childTnLst>
                                    <p:set>
                                      <p:cBhvr>
                                        <p:cTn id="164" dur="1" fill="hold">
                                          <p:stCondLst>
                                            <p:cond delay="0"/>
                                          </p:stCondLst>
                                        </p:cTn>
                                        <p:tgtEl>
                                          <p:spTgt spid="330825"/>
                                        </p:tgtEl>
                                        <p:attrNameLst>
                                          <p:attrName>style.visibility</p:attrName>
                                        </p:attrNameLst>
                                      </p:cBhvr>
                                      <p:to>
                                        <p:strVal val="visible"/>
                                      </p:to>
                                    </p:set>
                                    <p:anim calcmode="lin" valueType="num">
                                      <p:cBhvr>
                                        <p:cTn id="165" dur="500" fill="hold"/>
                                        <p:tgtEl>
                                          <p:spTgt spid="330825"/>
                                        </p:tgtEl>
                                        <p:attrNameLst>
                                          <p:attrName>ppt_x</p:attrName>
                                        </p:attrNameLst>
                                      </p:cBhvr>
                                      <p:tavLst>
                                        <p:tav tm="0">
                                          <p:val>
                                            <p:strVal val="#ppt_x"/>
                                          </p:val>
                                        </p:tav>
                                        <p:tav tm="100000">
                                          <p:val>
                                            <p:strVal val="#ppt_x"/>
                                          </p:val>
                                        </p:tav>
                                      </p:tavLst>
                                    </p:anim>
                                    <p:anim calcmode="lin" valueType="num">
                                      <p:cBhvr>
                                        <p:cTn id="166" dur="500" fill="hold"/>
                                        <p:tgtEl>
                                          <p:spTgt spid="330825"/>
                                        </p:tgtEl>
                                        <p:attrNameLst>
                                          <p:attrName>ppt_y</p:attrName>
                                        </p:attrNameLst>
                                      </p:cBhvr>
                                      <p:tavLst>
                                        <p:tav tm="0">
                                          <p:val>
                                            <p:strVal val="#ppt_y-#ppt_h/2"/>
                                          </p:val>
                                        </p:tav>
                                        <p:tav tm="100000">
                                          <p:val>
                                            <p:strVal val="#ppt_y"/>
                                          </p:val>
                                        </p:tav>
                                      </p:tavLst>
                                    </p:anim>
                                    <p:anim calcmode="lin" valueType="num">
                                      <p:cBhvr>
                                        <p:cTn id="167" dur="500" fill="hold"/>
                                        <p:tgtEl>
                                          <p:spTgt spid="330825"/>
                                        </p:tgtEl>
                                        <p:attrNameLst>
                                          <p:attrName>ppt_w</p:attrName>
                                        </p:attrNameLst>
                                      </p:cBhvr>
                                      <p:tavLst>
                                        <p:tav tm="0">
                                          <p:val>
                                            <p:strVal val="#ppt_w"/>
                                          </p:val>
                                        </p:tav>
                                        <p:tav tm="100000">
                                          <p:val>
                                            <p:strVal val="#ppt_w"/>
                                          </p:val>
                                        </p:tav>
                                      </p:tavLst>
                                    </p:anim>
                                    <p:anim calcmode="lin" valueType="num">
                                      <p:cBhvr>
                                        <p:cTn id="168" dur="500" fill="hold"/>
                                        <p:tgtEl>
                                          <p:spTgt spid="330825"/>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4" presetClass="entr" presetSubtype="16" fill="hold" nodeType="afterEffect">
                                  <p:stCondLst>
                                    <p:cond delay="0"/>
                                  </p:stCondLst>
                                  <p:childTnLst>
                                    <p:set>
                                      <p:cBhvr>
                                        <p:cTn id="171" dur="1" fill="hold">
                                          <p:stCondLst>
                                            <p:cond delay="0"/>
                                          </p:stCondLst>
                                        </p:cTn>
                                        <p:tgtEl>
                                          <p:spTgt spid="330830"/>
                                        </p:tgtEl>
                                        <p:attrNameLst>
                                          <p:attrName>style.visibility</p:attrName>
                                        </p:attrNameLst>
                                      </p:cBhvr>
                                      <p:to>
                                        <p:strVal val="visible"/>
                                      </p:to>
                                    </p:set>
                                    <p:animEffect transition="in" filter="box(in)">
                                      <p:cBhvr>
                                        <p:cTn id="172" dur="500"/>
                                        <p:tgtEl>
                                          <p:spTgt spid="330830"/>
                                        </p:tgtEl>
                                      </p:cBhvr>
                                    </p:animEffect>
                                  </p:childTnLst>
                                </p:cTn>
                              </p:par>
                            </p:childTnLst>
                          </p:cTn>
                        </p:par>
                        <p:par>
                          <p:cTn id="173" fill="hold" nodeType="afterGroup">
                            <p:stCondLst>
                              <p:cond delay="1000"/>
                            </p:stCondLst>
                            <p:childTnLst>
                              <p:par>
                                <p:cTn id="174" presetID="4" presetClass="entr" presetSubtype="16" fill="hold" nodeType="afterEffect">
                                  <p:stCondLst>
                                    <p:cond delay="0"/>
                                  </p:stCondLst>
                                  <p:childTnLst>
                                    <p:set>
                                      <p:cBhvr>
                                        <p:cTn id="175" dur="1" fill="hold">
                                          <p:stCondLst>
                                            <p:cond delay="0"/>
                                          </p:stCondLst>
                                        </p:cTn>
                                        <p:tgtEl>
                                          <p:spTgt spid="330831"/>
                                        </p:tgtEl>
                                        <p:attrNameLst>
                                          <p:attrName>style.visibility</p:attrName>
                                        </p:attrNameLst>
                                      </p:cBhvr>
                                      <p:to>
                                        <p:strVal val="visible"/>
                                      </p:to>
                                    </p:set>
                                    <p:animEffect transition="in" filter="box(in)">
                                      <p:cBhvr>
                                        <p:cTn id="176" dur="500"/>
                                        <p:tgtEl>
                                          <p:spTgt spid="330831"/>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4" presetClass="entr" presetSubtype="32" fill="hold" nodeType="clickEffect">
                                  <p:stCondLst>
                                    <p:cond delay="0"/>
                                  </p:stCondLst>
                                  <p:childTnLst>
                                    <p:set>
                                      <p:cBhvr>
                                        <p:cTn id="180" dur="1" fill="hold">
                                          <p:stCondLst>
                                            <p:cond delay="0"/>
                                          </p:stCondLst>
                                        </p:cTn>
                                        <p:tgtEl>
                                          <p:spTgt spid="330838"/>
                                        </p:tgtEl>
                                        <p:attrNameLst>
                                          <p:attrName>style.visibility</p:attrName>
                                        </p:attrNameLst>
                                      </p:cBhvr>
                                      <p:to>
                                        <p:strVal val="visible"/>
                                      </p:to>
                                    </p:set>
                                    <p:animEffect transition="in" filter="box(out)">
                                      <p:cBhvr>
                                        <p:cTn id="181" dur="500"/>
                                        <p:tgtEl>
                                          <p:spTgt spid="330838"/>
                                        </p:tgtEl>
                                      </p:cBhvr>
                                    </p:animEffect>
                                  </p:childTnLst>
                                </p:cTn>
                              </p:par>
                            </p:childTnLst>
                          </p:cTn>
                        </p:par>
                        <p:par>
                          <p:cTn id="182" fill="hold" nodeType="afterGroup">
                            <p:stCondLst>
                              <p:cond delay="500"/>
                            </p:stCondLst>
                            <p:childTnLst>
                              <p:par>
                                <p:cTn id="183" presetID="3" presetClass="entr" presetSubtype="10" fill="hold" grpId="0" nodeType="afterEffect">
                                  <p:stCondLst>
                                    <p:cond delay="0"/>
                                  </p:stCondLst>
                                  <p:childTnLst>
                                    <p:set>
                                      <p:cBhvr>
                                        <p:cTn id="184" dur="1" fill="hold">
                                          <p:stCondLst>
                                            <p:cond delay="0"/>
                                          </p:stCondLst>
                                        </p:cTn>
                                        <p:tgtEl>
                                          <p:spTgt spid="330854"/>
                                        </p:tgtEl>
                                        <p:attrNameLst>
                                          <p:attrName>style.visibility</p:attrName>
                                        </p:attrNameLst>
                                      </p:cBhvr>
                                      <p:to>
                                        <p:strVal val="visible"/>
                                      </p:to>
                                    </p:set>
                                    <p:animEffect transition="in" filter="blinds(horizontal)">
                                      <p:cBhvr>
                                        <p:cTn id="185" dur="500"/>
                                        <p:tgtEl>
                                          <p:spTgt spid="33085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7" presetClass="entr" presetSubtype="1" fill="hold" nodeType="clickEffect">
                                  <p:stCondLst>
                                    <p:cond delay="0"/>
                                  </p:stCondLst>
                                  <p:childTnLst>
                                    <p:set>
                                      <p:cBhvr>
                                        <p:cTn id="189" dur="1" fill="hold">
                                          <p:stCondLst>
                                            <p:cond delay="0"/>
                                          </p:stCondLst>
                                        </p:cTn>
                                        <p:tgtEl>
                                          <p:spTgt spid="330814"/>
                                        </p:tgtEl>
                                        <p:attrNameLst>
                                          <p:attrName>style.visibility</p:attrName>
                                        </p:attrNameLst>
                                      </p:cBhvr>
                                      <p:to>
                                        <p:strVal val="visible"/>
                                      </p:to>
                                    </p:set>
                                    <p:anim calcmode="lin" valueType="num">
                                      <p:cBhvr>
                                        <p:cTn id="190" dur="500" fill="hold"/>
                                        <p:tgtEl>
                                          <p:spTgt spid="330814"/>
                                        </p:tgtEl>
                                        <p:attrNameLst>
                                          <p:attrName>ppt_x</p:attrName>
                                        </p:attrNameLst>
                                      </p:cBhvr>
                                      <p:tavLst>
                                        <p:tav tm="0">
                                          <p:val>
                                            <p:strVal val="#ppt_x"/>
                                          </p:val>
                                        </p:tav>
                                        <p:tav tm="100000">
                                          <p:val>
                                            <p:strVal val="#ppt_x"/>
                                          </p:val>
                                        </p:tav>
                                      </p:tavLst>
                                    </p:anim>
                                    <p:anim calcmode="lin" valueType="num">
                                      <p:cBhvr>
                                        <p:cTn id="191" dur="500" fill="hold"/>
                                        <p:tgtEl>
                                          <p:spTgt spid="330814"/>
                                        </p:tgtEl>
                                        <p:attrNameLst>
                                          <p:attrName>ppt_y</p:attrName>
                                        </p:attrNameLst>
                                      </p:cBhvr>
                                      <p:tavLst>
                                        <p:tav tm="0">
                                          <p:val>
                                            <p:strVal val="#ppt_y-#ppt_h/2"/>
                                          </p:val>
                                        </p:tav>
                                        <p:tav tm="100000">
                                          <p:val>
                                            <p:strVal val="#ppt_y"/>
                                          </p:val>
                                        </p:tav>
                                      </p:tavLst>
                                    </p:anim>
                                    <p:anim calcmode="lin" valueType="num">
                                      <p:cBhvr>
                                        <p:cTn id="192" dur="500" fill="hold"/>
                                        <p:tgtEl>
                                          <p:spTgt spid="330814"/>
                                        </p:tgtEl>
                                        <p:attrNameLst>
                                          <p:attrName>ppt_w</p:attrName>
                                        </p:attrNameLst>
                                      </p:cBhvr>
                                      <p:tavLst>
                                        <p:tav tm="0">
                                          <p:val>
                                            <p:strVal val="#ppt_w"/>
                                          </p:val>
                                        </p:tav>
                                        <p:tav tm="100000">
                                          <p:val>
                                            <p:strVal val="#ppt_w"/>
                                          </p:val>
                                        </p:tav>
                                      </p:tavLst>
                                    </p:anim>
                                    <p:anim calcmode="lin" valueType="num">
                                      <p:cBhvr>
                                        <p:cTn id="193" dur="500" fill="hold"/>
                                        <p:tgtEl>
                                          <p:spTgt spid="330814"/>
                                        </p:tgtEl>
                                        <p:attrNameLst>
                                          <p:attrName>ppt_h</p:attrName>
                                        </p:attrNameLst>
                                      </p:cBhvr>
                                      <p:tavLst>
                                        <p:tav tm="0">
                                          <p:val>
                                            <p:fltVal val="0"/>
                                          </p:val>
                                        </p:tav>
                                        <p:tav tm="100000">
                                          <p:val>
                                            <p:strVal val="#ppt_h"/>
                                          </p:val>
                                        </p:tav>
                                      </p:tavLst>
                                    </p:anim>
                                  </p:childTnLst>
                                </p:cTn>
                              </p:par>
                            </p:childTnLst>
                          </p:cTn>
                        </p:par>
                        <p:par>
                          <p:cTn id="194" fill="hold" nodeType="afterGroup">
                            <p:stCondLst>
                              <p:cond delay="500"/>
                            </p:stCondLst>
                            <p:childTnLst>
                              <p:par>
                                <p:cTn id="195" presetID="4" presetClass="entr" presetSubtype="16" fill="hold" nodeType="afterEffect">
                                  <p:stCondLst>
                                    <p:cond delay="0"/>
                                  </p:stCondLst>
                                  <p:childTnLst>
                                    <p:set>
                                      <p:cBhvr>
                                        <p:cTn id="196" dur="1" fill="hold">
                                          <p:stCondLst>
                                            <p:cond delay="0"/>
                                          </p:stCondLst>
                                        </p:cTn>
                                        <p:tgtEl>
                                          <p:spTgt spid="330832"/>
                                        </p:tgtEl>
                                        <p:attrNameLst>
                                          <p:attrName>style.visibility</p:attrName>
                                        </p:attrNameLst>
                                      </p:cBhvr>
                                      <p:to>
                                        <p:strVal val="visible"/>
                                      </p:to>
                                    </p:set>
                                    <p:animEffect transition="in" filter="box(in)">
                                      <p:cBhvr>
                                        <p:cTn id="197" dur="500"/>
                                        <p:tgtEl>
                                          <p:spTgt spid="330832"/>
                                        </p:tgtEl>
                                      </p:cBhvr>
                                    </p:animEffect>
                                  </p:childTnLst>
                                </p:cTn>
                              </p:par>
                            </p:childTnLst>
                          </p:cTn>
                        </p:par>
                        <p:par>
                          <p:cTn id="198" fill="hold" nodeType="afterGroup">
                            <p:stCondLst>
                              <p:cond delay="1000"/>
                            </p:stCondLst>
                            <p:childTnLst>
                              <p:par>
                                <p:cTn id="199" presetID="4" presetClass="entr" presetSubtype="16" fill="hold" nodeType="afterEffect">
                                  <p:stCondLst>
                                    <p:cond delay="0"/>
                                  </p:stCondLst>
                                  <p:childTnLst>
                                    <p:set>
                                      <p:cBhvr>
                                        <p:cTn id="200" dur="1" fill="hold">
                                          <p:stCondLst>
                                            <p:cond delay="0"/>
                                          </p:stCondLst>
                                        </p:cTn>
                                        <p:tgtEl>
                                          <p:spTgt spid="330833"/>
                                        </p:tgtEl>
                                        <p:attrNameLst>
                                          <p:attrName>style.visibility</p:attrName>
                                        </p:attrNameLst>
                                      </p:cBhvr>
                                      <p:to>
                                        <p:strVal val="visible"/>
                                      </p:to>
                                    </p:set>
                                    <p:animEffect transition="in" filter="box(in)">
                                      <p:cBhvr>
                                        <p:cTn id="201" dur="500"/>
                                        <p:tgtEl>
                                          <p:spTgt spid="330833"/>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7" presetClass="entr" presetSubtype="1" fill="hold" nodeType="clickEffect">
                                  <p:stCondLst>
                                    <p:cond delay="0"/>
                                  </p:stCondLst>
                                  <p:childTnLst>
                                    <p:set>
                                      <p:cBhvr>
                                        <p:cTn id="205" dur="1" fill="hold">
                                          <p:stCondLst>
                                            <p:cond delay="0"/>
                                          </p:stCondLst>
                                        </p:cTn>
                                        <p:tgtEl>
                                          <p:spTgt spid="330817"/>
                                        </p:tgtEl>
                                        <p:attrNameLst>
                                          <p:attrName>style.visibility</p:attrName>
                                        </p:attrNameLst>
                                      </p:cBhvr>
                                      <p:to>
                                        <p:strVal val="visible"/>
                                      </p:to>
                                    </p:set>
                                    <p:anim calcmode="lin" valueType="num">
                                      <p:cBhvr>
                                        <p:cTn id="206" dur="500" fill="hold"/>
                                        <p:tgtEl>
                                          <p:spTgt spid="330817"/>
                                        </p:tgtEl>
                                        <p:attrNameLst>
                                          <p:attrName>ppt_x</p:attrName>
                                        </p:attrNameLst>
                                      </p:cBhvr>
                                      <p:tavLst>
                                        <p:tav tm="0">
                                          <p:val>
                                            <p:strVal val="#ppt_x"/>
                                          </p:val>
                                        </p:tav>
                                        <p:tav tm="100000">
                                          <p:val>
                                            <p:strVal val="#ppt_x"/>
                                          </p:val>
                                        </p:tav>
                                      </p:tavLst>
                                    </p:anim>
                                    <p:anim calcmode="lin" valueType="num">
                                      <p:cBhvr>
                                        <p:cTn id="207" dur="500" fill="hold"/>
                                        <p:tgtEl>
                                          <p:spTgt spid="330817"/>
                                        </p:tgtEl>
                                        <p:attrNameLst>
                                          <p:attrName>ppt_y</p:attrName>
                                        </p:attrNameLst>
                                      </p:cBhvr>
                                      <p:tavLst>
                                        <p:tav tm="0">
                                          <p:val>
                                            <p:strVal val="#ppt_y-#ppt_h/2"/>
                                          </p:val>
                                        </p:tav>
                                        <p:tav tm="100000">
                                          <p:val>
                                            <p:strVal val="#ppt_y"/>
                                          </p:val>
                                        </p:tav>
                                      </p:tavLst>
                                    </p:anim>
                                    <p:anim calcmode="lin" valueType="num">
                                      <p:cBhvr>
                                        <p:cTn id="208" dur="500" fill="hold"/>
                                        <p:tgtEl>
                                          <p:spTgt spid="330817"/>
                                        </p:tgtEl>
                                        <p:attrNameLst>
                                          <p:attrName>ppt_w</p:attrName>
                                        </p:attrNameLst>
                                      </p:cBhvr>
                                      <p:tavLst>
                                        <p:tav tm="0">
                                          <p:val>
                                            <p:strVal val="#ppt_w"/>
                                          </p:val>
                                        </p:tav>
                                        <p:tav tm="100000">
                                          <p:val>
                                            <p:strVal val="#ppt_w"/>
                                          </p:val>
                                        </p:tav>
                                      </p:tavLst>
                                    </p:anim>
                                    <p:anim calcmode="lin" valueType="num">
                                      <p:cBhvr>
                                        <p:cTn id="209" dur="500" fill="hold"/>
                                        <p:tgtEl>
                                          <p:spTgt spid="330817"/>
                                        </p:tgtEl>
                                        <p:attrNameLst>
                                          <p:attrName>ppt_h</p:attrName>
                                        </p:attrNameLst>
                                      </p:cBhvr>
                                      <p:tavLst>
                                        <p:tav tm="0">
                                          <p:val>
                                            <p:fltVal val="0"/>
                                          </p:val>
                                        </p:tav>
                                        <p:tav tm="100000">
                                          <p:val>
                                            <p:strVal val="#ppt_h"/>
                                          </p:val>
                                        </p:tav>
                                      </p:tavLst>
                                    </p:anim>
                                  </p:childTnLst>
                                </p:cTn>
                              </p:par>
                            </p:childTnLst>
                          </p:cTn>
                        </p:par>
                        <p:par>
                          <p:cTn id="210" fill="hold" nodeType="afterGroup">
                            <p:stCondLst>
                              <p:cond delay="500"/>
                            </p:stCondLst>
                            <p:childTnLst>
                              <p:par>
                                <p:cTn id="211" presetID="4" presetClass="entr" presetSubtype="16" fill="hold" nodeType="afterEffect">
                                  <p:stCondLst>
                                    <p:cond delay="0"/>
                                  </p:stCondLst>
                                  <p:childTnLst>
                                    <p:set>
                                      <p:cBhvr>
                                        <p:cTn id="212" dur="1" fill="hold">
                                          <p:stCondLst>
                                            <p:cond delay="0"/>
                                          </p:stCondLst>
                                        </p:cTn>
                                        <p:tgtEl>
                                          <p:spTgt spid="330834"/>
                                        </p:tgtEl>
                                        <p:attrNameLst>
                                          <p:attrName>style.visibility</p:attrName>
                                        </p:attrNameLst>
                                      </p:cBhvr>
                                      <p:to>
                                        <p:strVal val="visible"/>
                                      </p:to>
                                    </p:set>
                                    <p:animEffect transition="in" filter="box(in)">
                                      <p:cBhvr>
                                        <p:cTn id="213" dur="500"/>
                                        <p:tgtEl>
                                          <p:spTgt spid="330834"/>
                                        </p:tgtEl>
                                      </p:cBhvr>
                                    </p:animEffect>
                                  </p:childTnLst>
                                </p:cTn>
                              </p:par>
                            </p:childTnLst>
                          </p:cTn>
                        </p:par>
                        <p:par>
                          <p:cTn id="214" fill="hold" nodeType="afterGroup">
                            <p:stCondLst>
                              <p:cond delay="1000"/>
                            </p:stCondLst>
                            <p:childTnLst>
                              <p:par>
                                <p:cTn id="215" presetID="4" presetClass="entr" presetSubtype="16" fill="hold" nodeType="afterEffect">
                                  <p:stCondLst>
                                    <p:cond delay="0"/>
                                  </p:stCondLst>
                                  <p:childTnLst>
                                    <p:set>
                                      <p:cBhvr>
                                        <p:cTn id="216" dur="1" fill="hold">
                                          <p:stCondLst>
                                            <p:cond delay="0"/>
                                          </p:stCondLst>
                                        </p:cTn>
                                        <p:tgtEl>
                                          <p:spTgt spid="330835"/>
                                        </p:tgtEl>
                                        <p:attrNameLst>
                                          <p:attrName>style.visibility</p:attrName>
                                        </p:attrNameLst>
                                      </p:cBhvr>
                                      <p:to>
                                        <p:strVal val="visible"/>
                                      </p:to>
                                    </p:set>
                                    <p:animEffect transition="in" filter="box(in)">
                                      <p:cBhvr>
                                        <p:cTn id="217" dur="500"/>
                                        <p:tgtEl>
                                          <p:spTgt spid="330835"/>
                                        </p:tgtEl>
                                      </p:cBhvr>
                                    </p:animEffect>
                                  </p:childTnLst>
                                </p:cTn>
                              </p:par>
                            </p:childTnLst>
                          </p:cTn>
                        </p:par>
                        <p:par>
                          <p:cTn id="218" fill="hold" nodeType="afterGroup">
                            <p:stCondLst>
                              <p:cond delay="1500"/>
                            </p:stCondLst>
                            <p:childTnLst>
                              <p:par>
                                <p:cTn id="219" presetID="4" presetClass="entr" presetSubtype="16" fill="hold" nodeType="afterEffect">
                                  <p:stCondLst>
                                    <p:cond delay="0"/>
                                  </p:stCondLst>
                                  <p:childTnLst>
                                    <p:set>
                                      <p:cBhvr>
                                        <p:cTn id="220" dur="1" fill="hold">
                                          <p:stCondLst>
                                            <p:cond delay="0"/>
                                          </p:stCondLst>
                                        </p:cTn>
                                        <p:tgtEl>
                                          <p:spTgt spid="330836"/>
                                        </p:tgtEl>
                                        <p:attrNameLst>
                                          <p:attrName>style.visibility</p:attrName>
                                        </p:attrNameLst>
                                      </p:cBhvr>
                                      <p:to>
                                        <p:strVal val="visible"/>
                                      </p:to>
                                    </p:set>
                                    <p:animEffect transition="in" filter="box(in)">
                                      <p:cBhvr>
                                        <p:cTn id="221" dur="500"/>
                                        <p:tgtEl>
                                          <p:spTgt spid="330836"/>
                                        </p:tgtEl>
                                      </p:cBhvr>
                                    </p:animEffect>
                                  </p:childTnLst>
                                </p:cTn>
                              </p:par>
                            </p:childTnLst>
                          </p:cTn>
                        </p:par>
                        <p:par>
                          <p:cTn id="222" fill="hold" nodeType="afterGroup">
                            <p:stCondLst>
                              <p:cond delay="2000"/>
                            </p:stCondLst>
                            <p:childTnLst>
                              <p:par>
                                <p:cTn id="223" presetID="4" presetClass="entr" presetSubtype="16" fill="hold" nodeType="afterEffect">
                                  <p:stCondLst>
                                    <p:cond delay="0"/>
                                  </p:stCondLst>
                                  <p:childTnLst>
                                    <p:set>
                                      <p:cBhvr>
                                        <p:cTn id="224" dur="1" fill="hold">
                                          <p:stCondLst>
                                            <p:cond delay="0"/>
                                          </p:stCondLst>
                                        </p:cTn>
                                        <p:tgtEl>
                                          <p:spTgt spid="330837"/>
                                        </p:tgtEl>
                                        <p:attrNameLst>
                                          <p:attrName>style.visibility</p:attrName>
                                        </p:attrNameLst>
                                      </p:cBhvr>
                                      <p:to>
                                        <p:strVal val="visible"/>
                                      </p:to>
                                    </p:set>
                                    <p:animEffect transition="in" filter="box(in)">
                                      <p:cBhvr>
                                        <p:cTn id="225" dur="500"/>
                                        <p:tgtEl>
                                          <p:spTgt spid="330837"/>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4" presetClass="entr" presetSubtype="32" fill="hold" nodeType="clickEffect">
                                  <p:stCondLst>
                                    <p:cond delay="0"/>
                                  </p:stCondLst>
                                  <p:childTnLst>
                                    <p:set>
                                      <p:cBhvr>
                                        <p:cTn id="229" dur="1" fill="hold">
                                          <p:stCondLst>
                                            <p:cond delay="0"/>
                                          </p:stCondLst>
                                        </p:cTn>
                                        <p:tgtEl>
                                          <p:spTgt spid="330843"/>
                                        </p:tgtEl>
                                        <p:attrNameLst>
                                          <p:attrName>style.visibility</p:attrName>
                                        </p:attrNameLst>
                                      </p:cBhvr>
                                      <p:to>
                                        <p:strVal val="visible"/>
                                      </p:to>
                                    </p:set>
                                    <p:animEffect transition="in" filter="box(out)">
                                      <p:cBhvr>
                                        <p:cTn id="230" dur="500"/>
                                        <p:tgtEl>
                                          <p:spTgt spid="330843"/>
                                        </p:tgtEl>
                                      </p:cBhvr>
                                    </p:animEffect>
                                  </p:childTnLst>
                                </p:cTn>
                              </p:par>
                            </p:childTnLst>
                          </p:cTn>
                        </p:par>
                        <p:par>
                          <p:cTn id="231" fill="hold" nodeType="afterGroup">
                            <p:stCondLst>
                              <p:cond delay="500"/>
                            </p:stCondLst>
                            <p:childTnLst>
                              <p:par>
                                <p:cTn id="232" presetID="3" presetClass="entr" presetSubtype="10" fill="hold" grpId="0" nodeType="afterEffect">
                                  <p:stCondLst>
                                    <p:cond delay="0"/>
                                  </p:stCondLst>
                                  <p:childTnLst>
                                    <p:set>
                                      <p:cBhvr>
                                        <p:cTn id="233" dur="1" fill="hold">
                                          <p:stCondLst>
                                            <p:cond delay="0"/>
                                          </p:stCondLst>
                                        </p:cTn>
                                        <p:tgtEl>
                                          <p:spTgt spid="330855"/>
                                        </p:tgtEl>
                                        <p:attrNameLst>
                                          <p:attrName>style.visibility</p:attrName>
                                        </p:attrNameLst>
                                      </p:cBhvr>
                                      <p:to>
                                        <p:strVal val="visible"/>
                                      </p:to>
                                    </p:set>
                                    <p:animEffect transition="in" filter="blinds(horizontal)">
                                      <p:cBhvr>
                                        <p:cTn id="234" dur="500"/>
                                        <p:tgtEl>
                                          <p:spTgt spid="330855"/>
                                        </p:tgtEl>
                                      </p:cBhvr>
                                    </p:animEffect>
                                  </p:childTnLst>
                                </p:cTn>
                              </p:par>
                            </p:childTnLst>
                          </p:cTn>
                        </p:par>
                        <p:par>
                          <p:cTn id="235" fill="hold" nodeType="afterGroup">
                            <p:stCondLst>
                              <p:cond delay="1000"/>
                            </p:stCondLst>
                            <p:childTnLst>
                              <p:par>
                                <p:cTn id="236" presetID="3" presetClass="entr" presetSubtype="10" fill="hold" grpId="0" nodeType="afterEffect">
                                  <p:stCondLst>
                                    <p:cond delay="0"/>
                                  </p:stCondLst>
                                  <p:childTnLst>
                                    <p:set>
                                      <p:cBhvr>
                                        <p:cTn id="237" dur="1" fill="hold">
                                          <p:stCondLst>
                                            <p:cond delay="0"/>
                                          </p:stCondLst>
                                        </p:cTn>
                                        <p:tgtEl>
                                          <p:spTgt spid="330851"/>
                                        </p:tgtEl>
                                        <p:attrNameLst>
                                          <p:attrName>style.visibility</p:attrName>
                                        </p:attrNameLst>
                                      </p:cBhvr>
                                      <p:to>
                                        <p:strVal val="visible"/>
                                      </p:to>
                                    </p:set>
                                    <p:animEffect transition="in" filter="blinds(horizontal)">
                                      <p:cBhvr>
                                        <p:cTn id="238" dur="500"/>
                                        <p:tgtEl>
                                          <p:spTgt spid="330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8" grpId="0" animBg="1"/>
      <p:bldP spid="330763" grpId="0" animBg="1"/>
      <p:bldP spid="330764" grpId="0" autoUpdateAnimBg="0"/>
      <p:bldP spid="330776" grpId="0" animBg="1"/>
      <p:bldP spid="330777" grpId="0" animBg="1"/>
      <p:bldP spid="330778" grpId="0" animBg="1"/>
      <p:bldP spid="330779" grpId="0" animBg="1"/>
      <p:bldP spid="330850" grpId="0" autoUpdateAnimBg="0"/>
      <p:bldP spid="330851" grpId="0" autoUpdateAnimBg="0"/>
      <p:bldP spid="330852" grpId="0" autoUpdateAnimBg="0"/>
      <p:bldP spid="330853" grpId="0" autoUpdateAnimBg="0"/>
      <p:bldP spid="330854" grpId="0" autoUpdateAnimBg="0"/>
      <p:bldP spid="330855" grpId="0" autoUpdateAnimBg="0"/>
      <p:bldP spid="330856"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descr="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0"/>
            <a:ext cx="80279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88074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2801</TotalTime>
  <Words>7276</Words>
  <Application>Microsoft Office PowerPoint</Application>
  <PresentationFormat>全屏显示(4:3)</PresentationFormat>
  <Paragraphs>635</Paragraphs>
  <Slides>123</Slides>
  <Notes>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8</vt:i4>
      </vt:variant>
      <vt:variant>
        <vt:lpstr>幻灯片标题</vt:lpstr>
      </vt:variant>
      <vt:variant>
        <vt:i4>123</vt:i4>
      </vt:variant>
    </vt:vector>
  </HeadingPairs>
  <TitlesOfParts>
    <vt:vector size="151" baseType="lpstr">
      <vt:lpstr>Arial Unicode MS</vt:lpstr>
      <vt:lpstr>黑体</vt:lpstr>
      <vt:lpstr>华文细黑</vt:lpstr>
      <vt:lpstr>楷体_GB2312</vt:lpstr>
      <vt:lpstr>隶书</vt:lpstr>
      <vt:lpstr>宋体</vt:lpstr>
      <vt:lpstr>微软雅黑</vt:lpstr>
      <vt:lpstr>Arial</vt:lpstr>
      <vt:lpstr>Calibri</vt:lpstr>
      <vt:lpstr>Cambria Math</vt:lpstr>
      <vt:lpstr>Impact</vt:lpstr>
      <vt:lpstr>Lucida Sans Unicode</vt:lpstr>
      <vt:lpstr>Symbol</vt:lpstr>
      <vt:lpstr>Tahoma</vt:lpstr>
      <vt:lpstr>Times New Roman</vt:lpstr>
      <vt:lpstr>Verdana</vt:lpstr>
      <vt:lpstr>Wingdings</vt:lpstr>
      <vt:lpstr>Wingdings 2</vt:lpstr>
      <vt:lpstr>Wingdings 3</vt:lpstr>
      <vt:lpstr>主题1</vt:lpstr>
      <vt:lpstr>MathType 6.0 Equation</vt:lpstr>
      <vt:lpstr>公式</vt:lpstr>
      <vt:lpstr>Equation</vt:lpstr>
      <vt:lpstr>Picture2</vt:lpstr>
      <vt:lpstr>Microsoft 公式 3.0</vt:lpstr>
      <vt:lpstr>Document</vt:lpstr>
      <vt:lpstr>文档</vt:lpstr>
      <vt:lpstr>剪辑</vt:lpstr>
      <vt:lpstr>PowerPoint 演示文稿</vt:lpstr>
      <vt:lpstr>玻尔理论的困难</vt:lpstr>
      <vt:lpstr>如何解决这些困难？</vt:lpstr>
      <vt:lpstr>守恒量&amp;量子化</vt:lpstr>
      <vt:lpstr>相对论对椭圆轨道的修正 </vt:lpstr>
      <vt:lpstr>PowerPoint 演示文稿</vt:lpstr>
      <vt:lpstr>原子的精细结构：电子的自旋</vt:lpstr>
      <vt:lpstr>PowerPoint 演示文稿</vt:lpstr>
      <vt:lpstr>PowerPoint 演示文稿</vt:lpstr>
      <vt:lpstr>原子中电子轨道运动的磁矩</vt:lpstr>
      <vt:lpstr>磁矩&amp;磁场</vt:lpstr>
      <vt:lpstr>PowerPoint 演示文稿</vt:lpstr>
      <vt:lpstr>量子化磁矩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Stern–Gerlach实验  </vt:lpstr>
      <vt:lpstr>我们从Stern–Gerlach实验中发现了什么</vt:lpstr>
      <vt:lpstr>自旋（Spin）：既然有公转，自转也可以有</vt:lpstr>
      <vt:lpstr>自旋假设存在的问题：与实验事实对比</vt:lpstr>
      <vt:lpstr>Pauli的comment：S_Z=ℏ/2 究竟需要转多快</vt:lpstr>
      <vt:lpstr>自转还是不自转？这是个问题</vt:lpstr>
      <vt:lpstr>守恒量&amp;量子化</vt:lpstr>
      <vt:lpstr>磁场中的电子：轨道角动量和自旋角动量</vt:lpstr>
      <vt:lpstr>磁矩</vt:lpstr>
      <vt:lpstr>磁矩&amp;磁场</vt:lpstr>
      <vt:lpstr>PowerPoint 演示文稿</vt:lpstr>
      <vt:lpstr>PowerPoint 演示文稿</vt:lpstr>
      <vt:lpstr>PowerPoint 演示文稿</vt:lpstr>
      <vt:lpstr>PowerPoint 演示文稿</vt:lpstr>
      <vt:lpstr>PowerPoint 演示文稿</vt:lpstr>
      <vt:lpstr> </vt:lpstr>
      <vt:lpstr>S-G实验与碱金属双线的解释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各线系线规律</vt:lpstr>
      <vt:lpstr>从上述事实可以推出能级的分布</vt:lpstr>
      <vt:lpstr>碱金属光谱结构</vt:lpstr>
      <vt:lpstr>碱金属双线</vt:lpstr>
      <vt:lpstr>PowerPoint 演示文稿</vt:lpstr>
      <vt:lpstr>磁场中的电子——自旋轨道耦合</vt:lpstr>
      <vt:lpstr>量子数  </vt:lpstr>
      <vt:lpstr>自旋和轨道 </vt:lpstr>
      <vt:lpstr>磁场带来的动力学：磁矩</vt:lpstr>
      <vt:lpstr>PowerPoint 演示文稿</vt:lpstr>
      <vt:lpstr>磁矩的动力学效应</vt:lpstr>
      <vt:lpstr>电子自旋与轨道运动相互作用能量的计算 </vt:lpstr>
      <vt:lpstr>PowerPoint 演示文稿</vt:lpstr>
      <vt:lpstr>PowerPoint 演示文稿</vt:lpstr>
      <vt:lpstr>PowerPoint 演示文稿</vt:lpstr>
      <vt:lpstr>PowerPoint 演示文稿</vt:lpstr>
      <vt:lpstr>碱金属双线</vt:lpstr>
      <vt:lpstr>Na黄色双线——磁场的效应</vt:lpstr>
      <vt:lpstr>PowerPoint 演示文稿</vt:lpstr>
      <vt:lpstr>单电辐射跃迁的选择定则 </vt:lpstr>
      <vt:lpstr>原子内部磁场的估计——纳黄线的波长差</vt:lpstr>
      <vt:lpstr>Stern-Gerlach——外在磁场 </vt:lpstr>
      <vt:lpstr>碱金属双线——内在磁场</vt:lpstr>
      <vt:lpstr>磁场对原子的作用——Zeeman效应</vt:lpstr>
      <vt:lpstr>磁场对原子的作用</vt:lpstr>
      <vt:lpstr>PowerPoint 演示文稿</vt:lpstr>
      <vt:lpstr>PowerPoint 演示文稿</vt:lpstr>
      <vt:lpstr>PowerPoint 演示文稿</vt:lpstr>
      <vt:lpstr>PowerPoint 演示文稿</vt:lpstr>
      <vt:lpstr>对于单电子，跃迁选择定则</vt:lpstr>
      <vt:lpstr>磁场带来的动力学：磁矩</vt:lpstr>
      <vt:lpstr>磁矩&amp;磁场</vt:lpstr>
      <vt:lpstr>三个实验</vt:lpstr>
      <vt:lpstr>塞曼效应——正常塞曼效应 </vt:lpstr>
      <vt:lpstr>PowerPoint 演示文稿</vt:lpstr>
      <vt:lpstr>PowerPoint 演示文稿</vt:lpstr>
      <vt:lpstr>PowerPoint 演示文稿</vt:lpstr>
      <vt:lpstr>九个跃迁⟶三种谱线</vt:lpstr>
      <vt:lpstr>从塞曼效应导出电子荷质比e/m的数值</vt:lpstr>
      <vt:lpstr>塞曼谱线的偏振特性</vt:lpstr>
      <vt:lpstr>偏振——线偏振，圆偏振</vt:lpstr>
      <vt:lpstr>PowerPoint 演示文稿</vt:lpstr>
      <vt:lpstr>塞曼效应——偏振光</vt:lpstr>
      <vt:lpstr>PowerPoint 演示文稿</vt:lpstr>
      <vt:lpstr>PowerPoint 演示文稿</vt:lpstr>
      <vt:lpstr>PowerPoint 演示文稿</vt:lpstr>
      <vt:lpstr>反常塞曼效应</vt:lpstr>
      <vt:lpstr>黄色双线2P1/2,3/2→2S1/2</vt:lpstr>
      <vt:lpstr>PowerPoint 演示文稿</vt:lpstr>
      <vt:lpstr>PowerPoint 演示文稿</vt:lpstr>
      <vt:lpstr>PowerPoint 演示文稿</vt:lpstr>
      <vt:lpstr>PowerPoint 演示文稿</vt:lpstr>
      <vt:lpstr>格罗春图 </vt:lpstr>
      <vt:lpstr>格罗春图 </vt:lpstr>
      <vt:lpstr>Paschen-Back效应（强磁场） </vt:lpstr>
      <vt:lpstr>PowerPoint 演示文稿</vt:lpstr>
      <vt:lpstr>抗磁性、顺磁性和铁磁性 </vt:lpstr>
      <vt:lpstr>PowerPoint 演示文稿</vt:lpstr>
      <vt:lpstr>PowerPoint 演示文稿</vt:lpstr>
      <vt:lpstr>顺磁性——原子磁矩在磁场中的取向量子化</vt:lpstr>
      <vt:lpstr>铁磁性——磁畴结构</vt:lpstr>
      <vt:lpstr>氢原子能谱的研究发展过程</vt:lpstr>
      <vt:lpstr>第一步: Bohr,主量子数n</vt:lpstr>
      <vt:lpstr>PowerPoint 演示文稿</vt:lpstr>
      <vt:lpstr>第二个量子数(k or l or j)——Somerfield, Heisenberg, Dirac</vt:lpstr>
      <vt:lpstr>PowerPoint 演示文稿</vt:lpstr>
      <vt:lpstr>PowerPoint 演示文稿</vt:lpstr>
      <vt:lpstr>PowerPoint 演示文稿</vt:lpstr>
      <vt:lpstr>量子数n,j,l,s——Lamb Shift</vt:lpstr>
      <vt:lpstr>PowerPoint 演示文稿</vt:lpstr>
      <vt:lpstr>双光子过程</vt:lpstr>
      <vt:lpstr>PowerPoint 演示文稿</vt:lpstr>
      <vt:lpstr>对于单电子，跃迁选择定则</vt:lpstr>
      <vt:lpstr>磁场带来的动力学：磁矩</vt:lpstr>
      <vt:lpstr>三个实验</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dc:title>
  <dc:creator>mouse-wlx</dc:creator>
  <cp:lastModifiedBy>刘昊迪</cp:lastModifiedBy>
  <cp:revision>429</cp:revision>
  <cp:lastPrinted>1601-01-01T00:00:00Z</cp:lastPrinted>
  <dcterms:created xsi:type="dcterms:W3CDTF">2003-02-14T07:15:14Z</dcterms:created>
  <dcterms:modified xsi:type="dcterms:W3CDTF">2016-05-09T16:46:12Z</dcterms:modified>
</cp:coreProperties>
</file>